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6.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7.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4" r:id="rId5"/>
    <p:sldMasterId id="2147483687" r:id="rId6"/>
    <p:sldMasterId id="2147483694" r:id="rId7"/>
    <p:sldMasterId id="2147483701" r:id="rId8"/>
    <p:sldMasterId id="2147483709" r:id="rId9"/>
    <p:sldMasterId id="2147483717" r:id="rId10"/>
    <p:sldMasterId id="2147483725" r:id="rId11"/>
  </p:sldMasterIdLst>
  <p:notesMasterIdLst>
    <p:notesMasterId r:id="rId93"/>
  </p:notesMasterIdLst>
  <p:sldIdLst>
    <p:sldId id="1345" r:id="rId12"/>
    <p:sldId id="1435" r:id="rId13"/>
    <p:sldId id="1344" r:id="rId14"/>
    <p:sldId id="1343" r:id="rId15"/>
    <p:sldId id="1342" r:id="rId16"/>
    <p:sldId id="1341" r:id="rId17"/>
    <p:sldId id="1340" r:id="rId18"/>
    <p:sldId id="1339" r:id="rId19"/>
    <p:sldId id="1338" r:id="rId20"/>
    <p:sldId id="1337" r:id="rId21"/>
    <p:sldId id="1336" r:id="rId22"/>
    <p:sldId id="1335" r:id="rId23"/>
    <p:sldId id="1346" r:id="rId24"/>
    <p:sldId id="1348" r:id="rId25"/>
    <p:sldId id="1347" r:id="rId26"/>
    <p:sldId id="1351" r:id="rId27"/>
    <p:sldId id="1352" r:id="rId28"/>
    <p:sldId id="1365" r:id="rId29"/>
    <p:sldId id="1382" r:id="rId30"/>
    <p:sldId id="1381" r:id="rId31"/>
    <p:sldId id="1368" r:id="rId32"/>
    <p:sldId id="1366" r:id="rId33"/>
    <p:sldId id="1369" r:id="rId34"/>
    <p:sldId id="1432" r:id="rId35"/>
    <p:sldId id="1372" r:id="rId36"/>
    <p:sldId id="1371" r:id="rId37"/>
    <p:sldId id="1363" r:id="rId38"/>
    <p:sldId id="1374" r:id="rId39"/>
    <p:sldId id="1373" r:id="rId40"/>
    <p:sldId id="1375" r:id="rId41"/>
    <p:sldId id="1384" r:id="rId42"/>
    <p:sldId id="1385" r:id="rId43"/>
    <p:sldId id="1386" r:id="rId44"/>
    <p:sldId id="1383" r:id="rId45"/>
    <p:sldId id="1430" r:id="rId46"/>
    <p:sldId id="1431" r:id="rId47"/>
    <p:sldId id="1376" r:id="rId48"/>
    <p:sldId id="1388" r:id="rId49"/>
    <p:sldId id="1387" r:id="rId50"/>
    <p:sldId id="1390" r:id="rId51"/>
    <p:sldId id="1391" r:id="rId52"/>
    <p:sldId id="1392" r:id="rId53"/>
    <p:sldId id="1393" r:id="rId54"/>
    <p:sldId id="1394" r:id="rId55"/>
    <p:sldId id="1395" r:id="rId56"/>
    <p:sldId id="1396" r:id="rId57"/>
    <p:sldId id="1402" r:id="rId58"/>
    <p:sldId id="1407" r:id="rId59"/>
    <p:sldId id="1408" r:id="rId60"/>
    <p:sldId id="1403" r:id="rId61"/>
    <p:sldId id="1409" r:id="rId62"/>
    <p:sldId id="1410" r:id="rId63"/>
    <p:sldId id="1411" r:id="rId64"/>
    <p:sldId id="1412" r:id="rId65"/>
    <p:sldId id="1413" r:id="rId66"/>
    <p:sldId id="1414" r:id="rId67"/>
    <p:sldId id="1415" r:id="rId68"/>
    <p:sldId id="1416" r:id="rId69"/>
    <p:sldId id="1417" r:id="rId70"/>
    <p:sldId id="1418" r:id="rId71"/>
    <p:sldId id="1419" r:id="rId72"/>
    <p:sldId id="1420" r:id="rId73"/>
    <p:sldId id="1421" r:id="rId74"/>
    <p:sldId id="1422" r:id="rId75"/>
    <p:sldId id="1423" r:id="rId76"/>
    <p:sldId id="1424" r:id="rId77"/>
    <p:sldId id="1425" r:id="rId78"/>
    <p:sldId id="1426" r:id="rId79"/>
    <p:sldId id="1427" r:id="rId80"/>
    <p:sldId id="1428" r:id="rId81"/>
    <p:sldId id="1429" r:id="rId82"/>
    <p:sldId id="1406" r:id="rId83"/>
    <p:sldId id="1405" r:id="rId84"/>
    <p:sldId id="1362" r:id="rId85"/>
    <p:sldId id="1361" r:id="rId86"/>
    <p:sldId id="1360" r:id="rId87"/>
    <p:sldId id="1359" r:id="rId88"/>
    <p:sldId id="1356" r:id="rId89"/>
    <p:sldId id="1355" r:id="rId90"/>
    <p:sldId id="1354" r:id="rId91"/>
    <p:sldId id="1438"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151D1B-ECD4-28A3-128F-B132DB1F0B4C}" name="Elvira Zaccari" initials="EZ" userId="S::ezaccari@worldbank.org::aa740a5c-d244-4d22-8bdc-b5ba8846a9c2" providerId="AD"/>
  <p188:author id="{8C78A835-E2C5-027A-A62E-EF048AD1303C}" name="Ludovica Cherchi" initials="LC" userId="S::lcherchi@worldbank.org::41ea5da6-1c98-4bb0-8966-039d36ca376e" providerId="AD"/>
  <p188:author id="{30FE6245-28BC-5E49-C55B-4ABA7D47297C}" name="Ettore Vittorio Uccellini" initials="EU" userId="S::etuccel_tin.it#ext#@worldbankgroup.onmicrosoft.com::c063a046-14d6-471e-95e3-25fd268990d6" providerId="AD"/>
  <p188:author id="{85F5164A-1AE8-E245-3F92-B0883AD93F72}" name="Alessandra Marini" initials="AM" userId="S::amarini@worldbank.org::bd811735-11f6-4d81-996f-c64adf24d88e" providerId="AD"/>
  <p188:author id="{140B4D82-8D4D-D0BC-7CD4-27D1074ABCD6}" name="Xhuliano Dule" initials="XD" userId="S::xdule@worldbankgroup.org::fb6118bb-85d1-4bbe-947e-bf744792f5ba" providerId="AD"/>
  <p188:author id="{BC908EC5-05B0-96B0-C290-159588B9F8AB}" name="Francesco Cenedese" initials="FC" userId="S::fcenedese@worldbank.org::5910ccfe-0640-41eb-98bc-6998175c093c" providerId="AD"/>
  <p188:author id="{5329CAC6-4BE5-B455-FD38-571D0283ED91}" name="Erik Stone Trautman" initials="ET" userId="S::etrautman@worldbank.org::68e7e214-eaa6-49ce-823e-afce9f62eec3" providerId="AD"/>
  <p188:author id="{1BA6C8CC-50F6-C06A-429E-47FC270CEE33}" name="Dg Povertà" initials="BC" userId="Dg Povertà"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lessandra Marini" initials="AM" lastIdx="14" clrIdx="0">
    <p:extLst>
      <p:ext uri="{19B8F6BF-5375-455C-9EA6-DF929625EA0E}">
        <p15:presenceInfo xmlns:p15="http://schemas.microsoft.com/office/powerpoint/2012/main" userId="S::amarini@worldbank.org::bd811735-11f6-4d81-996f-c64adf24d88e" providerId="AD"/>
      </p:ext>
    </p:extLst>
  </p:cmAuthor>
  <p:cmAuthor id="2" name="Ludovica Cherchi" initials="LC" lastIdx="30" clrIdx="1">
    <p:extLst>
      <p:ext uri="{19B8F6BF-5375-455C-9EA6-DF929625EA0E}">
        <p15:presenceInfo xmlns:p15="http://schemas.microsoft.com/office/powerpoint/2012/main" userId="S::lcherchi@worldbank.org::41ea5da6-1c98-4bb0-8966-039d36ca376e" providerId="AD"/>
      </p:ext>
    </p:extLst>
  </p:cmAuthor>
  <p:cmAuthor id="3" name="Francesco Cenedese" initials="FC" lastIdx="49" clrIdx="2">
    <p:extLst>
      <p:ext uri="{19B8F6BF-5375-455C-9EA6-DF929625EA0E}">
        <p15:presenceInfo xmlns:p15="http://schemas.microsoft.com/office/powerpoint/2012/main" userId="S::fcenedese@worldbank.org::5910ccfe-0640-41eb-98bc-6998175c093c" providerId="AD"/>
      </p:ext>
    </p:extLst>
  </p:cmAuthor>
  <p:cmAuthor id="4" name="federica ambrosio" initials="fa" lastIdx="8" clrIdx="3">
    <p:extLst>
      <p:ext uri="{19B8F6BF-5375-455C-9EA6-DF929625EA0E}">
        <p15:presenceInfo xmlns:p15="http://schemas.microsoft.com/office/powerpoint/2012/main" userId="151375851f544960" providerId="Windows Live"/>
      </p:ext>
    </p:extLst>
  </p:cmAuthor>
  <p:cmAuthor id="5" name="La Greca Maria Carmela" initials="LGMC" lastIdx="20" clrIdx="4">
    <p:extLst>
      <p:ext uri="{19B8F6BF-5375-455C-9EA6-DF929625EA0E}">
        <p15:presenceInfo xmlns:p15="http://schemas.microsoft.com/office/powerpoint/2012/main" userId="S::MCLaGreca@lavoro.gov.it::e6bf1036-469b-47d0-b554-bc32cb8d771a" providerId="AD"/>
      </p:ext>
    </p:extLst>
  </p:cmAuthor>
  <p:cmAuthor id="6" name="ettore uccellini" initials="eu" lastIdx="1" clrIdx="5">
    <p:extLst>
      <p:ext uri="{19B8F6BF-5375-455C-9EA6-DF929625EA0E}">
        <p15:presenceInfo xmlns:p15="http://schemas.microsoft.com/office/powerpoint/2012/main" userId="85e9d143a96d660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300FF"/>
    <a:srgbClr val="007DB3"/>
    <a:srgbClr val="92D050"/>
    <a:srgbClr val="FFDE27"/>
    <a:srgbClr val="C04A19"/>
    <a:srgbClr val="F1F6FD"/>
    <a:srgbClr val="DBD9F3"/>
    <a:srgbClr val="8A85D8"/>
    <a:srgbClr val="E6F7D5"/>
    <a:srgbClr val="F9FDF5"/>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9"/>
    <p:restoredTop sz="84357" autoAdjust="0"/>
  </p:normalViewPr>
  <p:slideViewPr>
    <p:cSldViewPr snapToGrid="0">
      <p:cViewPr varScale="1">
        <p:scale>
          <a:sx n="72" d="100"/>
          <a:sy n="72" d="100"/>
        </p:scale>
        <p:origin x="91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slide" Target="slides/slide57.xml"/><Relationship Id="rId76" Type="http://schemas.openxmlformats.org/officeDocument/2006/relationships/slide" Target="slides/slide65.xml"/><Relationship Id="rId84" Type="http://schemas.openxmlformats.org/officeDocument/2006/relationships/slide" Target="slides/slide73.xml"/><Relationship Id="rId89" Type="http://schemas.openxmlformats.org/officeDocument/2006/relationships/slide" Target="slides/slide78.xml"/><Relationship Id="rId97"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slide" Target="slides/slide60.xml"/><Relationship Id="rId92" Type="http://schemas.openxmlformats.org/officeDocument/2006/relationships/slide" Target="slides/slide81.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slide" Target="slides/slide63.xml"/><Relationship Id="rId79" Type="http://schemas.openxmlformats.org/officeDocument/2006/relationships/slide" Target="slides/slide68.xml"/><Relationship Id="rId87" Type="http://schemas.openxmlformats.org/officeDocument/2006/relationships/slide" Target="slides/slide76.xml"/><Relationship Id="rId5" Type="http://schemas.openxmlformats.org/officeDocument/2006/relationships/slideMaster" Target="slideMasters/slideMaster2.xml"/><Relationship Id="rId61" Type="http://schemas.openxmlformats.org/officeDocument/2006/relationships/slide" Target="slides/slide50.xml"/><Relationship Id="rId82" Type="http://schemas.openxmlformats.org/officeDocument/2006/relationships/slide" Target="slides/slide71.xml"/><Relationship Id="rId90" Type="http://schemas.openxmlformats.org/officeDocument/2006/relationships/slide" Target="slides/slide79.xml"/><Relationship Id="rId95" Type="http://schemas.openxmlformats.org/officeDocument/2006/relationships/presProps" Target="presProps.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slide" Target="slides/slide74.xml"/><Relationship Id="rId93" Type="http://schemas.openxmlformats.org/officeDocument/2006/relationships/notesMaster" Target="notesMasters/notesMaster1.xml"/><Relationship Id="rId98"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slide" Target="slides/slide72.xml"/><Relationship Id="rId88" Type="http://schemas.openxmlformats.org/officeDocument/2006/relationships/slide" Target="slides/slide77.xml"/><Relationship Id="rId91" Type="http://schemas.openxmlformats.org/officeDocument/2006/relationships/slide" Target="slides/slide80.xml"/><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slide" Target="slides/slide75.xml"/><Relationship Id="rId94" Type="http://schemas.openxmlformats.org/officeDocument/2006/relationships/commentAuthors" Target="commentAuthors.xml"/><Relationship Id="rId9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4E8793-669D-414D-9ED9-66D5300BB142}"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C7A1A3-CD04-49C2-8AB9-AF4A1B17D868}" type="slidenum">
              <a:rPr lang="en-US" smtClean="0"/>
              <a:t>‹N›</a:t>
            </a:fld>
            <a:endParaRPr lang="en-US"/>
          </a:p>
        </p:txBody>
      </p:sp>
    </p:spTree>
    <p:extLst>
      <p:ext uri="{BB962C8B-B14F-4D97-AF65-F5344CB8AC3E}">
        <p14:creationId xmlns:p14="http://schemas.microsoft.com/office/powerpoint/2010/main" val="905813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591105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9C7A1A3-CD04-49C2-8AB9-AF4A1B17D868}" type="slidenum">
              <a:rPr lang="en-US" smtClean="0"/>
              <a:t>2</a:t>
            </a:fld>
            <a:endParaRPr lang="en-US"/>
          </a:p>
        </p:txBody>
      </p:sp>
    </p:spTree>
    <p:extLst>
      <p:ext uri="{BB962C8B-B14F-4D97-AF65-F5344CB8AC3E}">
        <p14:creationId xmlns:p14="http://schemas.microsoft.com/office/powerpoint/2010/main" val="1301843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180696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03A22-30A2-4BF3-8EA5-7D1F9210926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F8DF37-4292-4C1D-9C11-A7374BCB0D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B8F5DC0-12A0-4BEE-8B39-4C0DA475BD04}"/>
              </a:ext>
            </a:extLst>
          </p:cNvPr>
          <p:cNvSpPr>
            <a:spLocks noGrp="1"/>
          </p:cNvSpPr>
          <p:nvPr>
            <p:ph type="dt" sz="half" idx="10"/>
          </p:nvPr>
        </p:nvSpPr>
        <p:spPr/>
        <p:txBody>
          <a:bodyPr/>
          <a:lstStyle/>
          <a:p>
            <a:fld id="{C7F3D745-E781-411B-B490-B60DC779D4D6}" type="datetimeFigureOut">
              <a:rPr lang="en-US" smtClean="0"/>
              <a:t>7/25/2023</a:t>
            </a:fld>
            <a:endParaRPr lang="en-US"/>
          </a:p>
        </p:txBody>
      </p:sp>
      <p:sp>
        <p:nvSpPr>
          <p:cNvPr id="5" name="Footer Placeholder 4">
            <a:extLst>
              <a:ext uri="{FF2B5EF4-FFF2-40B4-BE49-F238E27FC236}">
                <a16:creationId xmlns:a16="http://schemas.microsoft.com/office/drawing/2014/main" id="{CA86A611-59E8-4434-BD9A-9152995691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50DB2-1264-4C7D-876A-679386C5C6EB}"/>
              </a:ext>
            </a:extLst>
          </p:cNvPr>
          <p:cNvSpPr>
            <a:spLocks noGrp="1"/>
          </p:cNvSpPr>
          <p:nvPr>
            <p:ph type="sldNum" sz="quarter" idx="12"/>
          </p:nvPr>
        </p:nvSpPr>
        <p:spPr/>
        <p:txBody>
          <a:bodyPr/>
          <a:lstStyle/>
          <a:p>
            <a:fld id="{A1CAC5FF-6937-4ACF-8957-2457E85F5610}" type="slidenum">
              <a:rPr lang="en-US" smtClean="0"/>
              <a:t>‹N›</a:t>
            </a:fld>
            <a:endParaRPr lang="en-US"/>
          </a:p>
        </p:txBody>
      </p:sp>
    </p:spTree>
    <p:extLst>
      <p:ext uri="{BB962C8B-B14F-4D97-AF65-F5344CB8AC3E}">
        <p14:creationId xmlns:p14="http://schemas.microsoft.com/office/powerpoint/2010/main" val="501151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B09FA-D70D-4190-B05F-1037C14A31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B38424-8EBB-4C45-A28C-6C26CDB53F1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5DFCDB-FEBC-4FA3-BC7A-21EE3D9CA3DD}"/>
              </a:ext>
            </a:extLst>
          </p:cNvPr>
          <p:cNvSpPr>
            <a:spLocks noGrp="1"/>
          </p:cNvSpPr>
          <p:nvPr>
            <p:ph type="dt" sz="half" idx="10"/>
          </p:nvPr>
        </p:nvSpPr>
        <p:spPr/>
        <p:txBody>
          <a:bodyPr/>
          <a:lstStyle/>
          <a:p>
            <a:fld id="{C7F3D745-E781-411B-B490-B60DC779D4D6}" type="datetimeFigureOut">
              <a:rPr lang="en-US" smtClean="0"/>
              <a:t>7/25/2023</a:t>
            </a:fld>
            <a:endParaRPr lang="en-US"/>
          </a:p>
        </p:txBody>
      </p:sp>
      <p:sp>
        <p:nvSpPr>
          <p:cNvPr id="5" name="Footer Placeholder 4">
            <a:extLst>
              <a:ext uri="{FF2B5EF4-FFF2-40B4-BE49-F238E27FC236}">
                <a16:creationId xmlns:a16="http://schemas.microsoft.com/office/drawing/2014/main" id="{1EB4D335-5F9A-465E-8024-B94C390B46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4FAD0F-9B4A-4E54-B107-4D5AD98EFAFD}"/>
              </a:ext>
            </a:extLst>
          </p:cNvPr>
          <p:cNvSpPr>
            <a:spLocks noGrp="1"/>
          </p:cNvSpPr>
          <p:nvPr>
            <p:ph type="sldNum" sz="quarter" idx="12"/>
          </p:nvPr>
        </p:nvSpPr>
        <p:spPr/>
        <p:txBody>
          <a:bodyPr/>
          <a:lstStyle/>
          <a:p>
            <a:fld id="{A1CAC5FF-6937-4ACF-8957-2457E85F5610}" type="slidenum">
              <a:rPr lang="en-US" smtClean="0"/>
              <a:t>‹N›</a:t>
            </a:fld>
            <a:endParaRPr lang="en-US"/>
          </a:p>
        </p:txBody>
      </p:sp>
    </p:spTree>
    <p:extLst>
      <p:ext uri="{BB962C8B-B14F-4D97-AF65-F5344CB8AC3E}">
        <p14:creationId xmlns:p14="http://schemas.microsoft.com/office/powerpoint/2010/main" val="3386952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F2855F-59A2-4177-BA3E-2AEB405ED8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58DED7B-193E-4DDA-B8E8-55F3F8686D3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D0AD05-DF04-4ECE-A472-8BDE970A1016}"/>
              </a:ext>
            </a:extLst>
          </p:cNvPr>
          <p:cNvSpPr>
            <a:spLocks noGrp="1"/>
          </p:cNvSpPr>
          <p:nvPr>
            <p:ph type="dt" sz="half" idx="10"/>
          </p:nvPr>
        </p:nvSpPr>
        <p:spPr/>
        <p:txBody>
          <a:bodyPr/>
          <a:lstStyle/>
          <a:p>
            <a:fld id="{C7F3D745-E781-411B-B490-B60DC779D4D6}" type="datetimeFigureOut">
              <a:rPr lang="en-US" smtClean="0"/>
              <a:t>7/25/2023</a:t>
            </a:fld>
            <a:endParaRPr lang="en-US"/>
          </a:p>
        </p:txBody>
      </p:sp>
      <p:sp>
        <p:nvSpPr>
          <p:cNvPr id="5" name="Footer Placeholder 4">
            <a:extLst>
              <a:ext uri="{FF2B5EF4-FFF2-40B4-BE49-F238E27FC236}">
                <a16:creationId xmlns:a16="http://schemas.microsoft.com/office/drawing/2014/main" id="{C0A1DA7B-B6AA-42A7-A39F-D0B7E8E5EB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530A7B-56C8-4580-96F7-E8DBE81CB243}"/>
              </a:ext>
            </a:extLst>
          </p:cNvPr>
          <p:cNvSpPr>
            <a:spLocks noGrp="1"/>
          </p:cNvSpPr>
          <p:nvPr>
            <p:ph type="sldNum" sz="quarter" idx="12"/>
          </p:nvPr>
        </p:nvSpPr>
        <p:spPr/>
        <p:txBody>
          <a:bodyPr/>
          <a:lstStyle/>
          <a:p>
            <a:fld id="{A1CAC5FF-6937-4ACF-8957-2457E85F5610}" type="slidenum">
              <a:rPr lang="en-US" smtClean="0"/>
              <a:t>‹N›</a:t>
            </a:fld>
            <a:endParaRPr lang="en-US"/>
          </a:p>
        </p:txBody>
      </p:sp>
    </p:spTree>
    <p:extLst>
      <p:ext uri="{BB962C8B-B14F-4D97-AF65-F5344CB8AC3E}">
        <p14:creationId xmlns:p14="http://schemas.microsoft.com/office/powerpoint/2010/main" val="1986998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1" y="2056909"/>
            <a:ext cx="10363200" cy="6093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2" y="3840481"/>
            <a:ext cx="8534399"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dt" sz="half" idx="6"/>
          </p:nvPr>
        </p:nvSpPr>
        <p:spPr>
          <a:xfrm>
            <a:off x="607598" y="6293881"/>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6" name="Holder 6"/>
          <p:cNvSpPr>
            <a:spLocks noGrp="1"/>
          </p:cNvSpPr>
          <p:nvPr>
            <p:ph type="sldNum" sz="quarter" idx="7"/>
          </p:nvPr>
        </p:nvSpPr>
        <p:spPr>
          <a:xfrm>
            <a:off x="8776238" y="6293881"/>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892570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471219"/>
          </a:xfrm>
        </p:spPr>
        <p:txBody>
          <a:bodyPr lIns="0" tIns="0" rIns="0" bIns="0"/>
          <a:lstStyle>
            <a:lvl1pPr>
              <a:defRPr sz="3062" b="0" i="0">
                <a:solidFill>
                  <a:srgbClr val="20589B"/>
                </a:solidFill>
                <a:latin typeface="Open Sans Light"/>
                <a:cs typeface="Open Sans Light"/>
              </a:defRPr>
            </a:lvl1pPr>
          </a:lstStyle>
          <a:p>
            <a:endParaRPr/>
          </a:p>
        </p:txBody>
      </p:sp>
      <p:sp>
        <p:nvSpPr>
          <p:cNvPr id="3" name="Holder 3"/>
          <p:cNvSpPr>
            <a:spLocks noGrp="1"/>
          </p:cNvSpPr>
          <p:nvPr>
            <p:ph sz="half" idx="2"/>
          </p:nvPr>
        </p:nvSpPr>
        <p:spPr>
          <a:xfrm>
            <a:off x="609600" y="1577340"/>
            <a:ext cx="5303520" cy="3154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15471"/>
          </a:xfrm>
          <a:prstGeom prst="rect">
            <a:avLst/>
          </a:prstGeom>
        </p:spPr>
        <p:txBody>
          <a:bodyPr wrap="square" lIns="0" tIns="0" rIns="0" bIns="0">
            <a:spAutoFit/>
          </a:bodyPr>
          <a:lstStyle>
            <a:lvl1pPr>
              <a:defRPr/>
            </a:lvl1pPr>
          </a:lstStyle>
          <a:p>
            <a:endParaRPr/>
          </a:p>
        </p:txBody>
      </p:sp>
      <p:sp>
        <p:nvSpPr>
          <p:cNvPr id="6"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7" name="Holder 7"/>
          <p:cNvSpPr>
            <a:spLocks noGrp="1"/>
          </p:cNvSpPr>
          <p:nvPr>
            <p:ph type="sldNum" sz="quarter" idx="7"/>
          </p:nvPr>
        </p:nvSpPr>
        <p:spPr>
          <a:xfrm>
            <a:off x="8778240" y="6274435"/>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17479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12798" y="1931988"/>
            <a:ext cx="8463620"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812798" y="4527448"/>
            <a:ext cx="8463620" cy="1513914"/>
          </a:xfrm>
        </p:spPr>
        <p:txBody>
          <a:bodyPr anchor="t">
            <a:normAutofit/>
          </a:bodyPr>
          <a:lstStyle>
            <a:lvl1pPr marL="0" indent="0" algn="l">
              <a:buNone/>
              <a:defRPr sz="1800">
                <a:solidFill>
                  <a:schemeClr val="tx1">
                    <a:lumMod val="75000"/>
                    <a:lumOff val="25000"/>
                  </a:schemeClr>
                </a:solidFill>
              </a:defRPr>
            </a:lvl1pPr>
            <a:lvl2pPr marL="457207" indent="0">
              <a:buNone/>
              <a:defRPr sz="1800">
                <a:solidFill>
                  <a:schemeClr val="tx1">
                    <a:tint val="75000"/>
                  </a:schemeClr>
                </a:solidFill>
              </a:defRPr>
            </a:lvl2pPr>
            <a:lvl3pPr marL="914413" indent="0">
              <a:buNone/>
              <a:defRPr sz="1600">
                <a:solidFill>
                  <a:schemeClr val="tx1">
                    <a:tint val="75000"/>
                  </a:schemeClr>
                </a:solidFill>
              </a:defRPr>
            </a:lvl3pPr>
            <a:lvl4pPr marL="1371620" indent="0">
              <a:buNone/>
              <a:defRPr sz="1400">
                <a:solidFill>
                  <a:schemeClr val="tx1">
                    <a:tint val="75000"/>
                  </a:schemeClr>
                </a:solidFill>
              </a:defRPr>
            </a:lvl4pPr>
            <a:lvl5pPr marL="1828826" indent="0">
              <a:buNone/>
              <a:defRPr sz="1400">
                <a:solidFill>
                  <a:schemeClr val="tx1">
                    <a:tint val="75000"/>
                  </a:schemeClr>
                </a:solidFill>
              </a:defRPr>
            </a:lvl5pPr>
            <a:lvl6pPr marL="2286033" indent="0">
              <a:buNone/>
              <a:defRPr sz="1400">
                <a:solidFill>
                  <a:schemeClr val="tx1">
                    <a:tint val="75000"/>
                  </a:schemeClr>
                </a:solidFill>
              </a:defRPr>
            </a:lvl6pPr>
            <a:lvl7pPr marL="2743239" indent="0">
              <a:buNone/>
              <a:defRPr sz="1400">
                <a:solidFill>
                  <a:schemeClr val="tx1">
                    <a:tint val="75000"/>
                  </a:schemeClr>
                </a:solidFill>
              </a:defRPr>
            </a:lvl7pPr>
            <a:lvl8pPr marL="3200446" indent="0">
              <a:buNone/>
              <a:defRPr sz="1400">
                <a:solidFill>
                  <a:schemeClr val="tx1">
                    <a:tint val="75000"/>
                  </a:schemeClr>
                </a:solidFill>
              </a:defRPr>
            </a:lvl8pPr>
            <a:lvl9pPr marL="3657652"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7977B5-FA63-4F20-8246-C75C48287014}" type="datetime1">
              <a:rPr lang="el-GR" smtClean="0"/>
              <a:t>25/7/2023</a:t>
            </a:fld>
            <a:endParaRPr lang="el-GR"/>
          </a:p>
        </p:txBody>
      </p:sp>
      <p:sp>
        <p:nvSpPr>
          <p:cNvPr id="5" name="Footer Placeholder 4"/>
          <p:cNvSpPr>
            <a:spLocks noGrp="1"/>
          </p:cNvSpPr>
          <p:nvPr>
            <p:ph type="ftr" sz="quarter" idx="11"/>
          </p:nvPr>
        </p:nvSpPr>
        <p:spPr/>
        <p:txBody>
          <a:bodyPr/>
          <a:lstStyle/>
          <a:p>
            <a:r>
              <a:rPr lang="en-US"/>
              <a:t>the Greek case presentation for REI, May 2018</a:t>
            </a:r>
            <a:endParaRPr lang="el-GR"/>
          </a:p>
        </p:txBody>
      </p:sp>
      <p:sp>
        <p:nvSpPr>
          <p:cNvPr id="6" name="Slide Number Placeholder 5"/>
          <p:cNvSpPr>
            <a:spLocks noGrp="1"/>
          </p:cNvSpPr>
          <p:nvPr>
            <p:ph type="sldNum" sz="quarter" idx="12"/>
          </p:nvPr>
        </p:nvSpPr>
        <p:spPr/>
        <p:txBody>
          <a:bodyPr/>
          <a:lstStyle/>
          <a:p>
            <a:fld id="{AEBF05F2-DE94-4E25-930A-2709217C0557}" type="slidenum">
              <a:rPr lang="el-GR" smtClean="0"/>
              <a:pPr/>
              <a:t>‹N›</a:t>
            </a:fld>
            <a:endParaRPr lang="el-GR"/>
          </a:p>
        </p:txBody>
      </p:sp>
    </p:spTree>
    <p:extLst>
      <p:ext uri="{BB962C8B-B14F-4D97-AF65-F5344CB8AC3E}">
        <p14:creationId xmlns:p14="http://schemas.microsoft.com/office/powerpoint/2010/main" val="763370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5" name="Titolo 4"/>
          <p:cNvSpPr>
            <a:spLocks noGrp="1"/>
          </p:cNvSpPr>
          <p:nvPr>
            <p:ph type="title"/>
          </p:nvPr>
        </p:nvSpPr>
        <p:spPr>
          <a:xfrm>
            <a:off x="588668" y="781137"/>
            <a:ext cx="11080926" cy="471256"/>
          </a:xfrm>
          <a:prstGeom prst="rect">
            <a:avLst/>
          </a:prstGeom>
        </p:spPr>
        <p:txBody>
          <a:bodyPr/>
          <a:lstStyle/>
          <a:p>
            <a:r>
              <a:rPr lang="it-IT"/>
              <a:t>Fare clic per modificare lo stile del titolo</a:t>
            </a:r>
          </a:p>
        </p:txBody>
      </p:sp>
      <p:sp>
        <p:nvSpPr>
          <p:cNvPr id="8" name="Holder 7">
            <a:extLst>
              <a:ext uri="{FF2B5EF4-FFF2-40B4-BE49-F238E27FC236}">
                <a16:creationId xmlns:a16="http://schemas.microsoft.com/office/drawing/2014/main" id="{6409F076-1D59-4E90-BB08-040CE9E27FC7}"/>
              </a:ext>
            </a:extLst>
          </p:cNvPr>
          <p:cNvSpPr>
            <a:spLocks noGrp="1"/>
          </p:cNvSpPr>
          <p:nvPr>
            <p:ph type="sldNum" sz="quarter" idx="4"/>
          </p:nvPr>
        </p:nvSpPr>
        <p:spPr>
          <a:xfrm>
            <a:off x="412048" y="6354526"/>
            <a:ext cx="2804160" cy="342900"/>
          </a:xfrm>
          <a:prstGeom prst="rect">
            <a:avLst/>
          </a:prstGeom>
        </p:spPr>
        <p:txBody>
          <a:bodyPr lIns="0" tIns="0" rIns="0" bIns="0"/>
          <a:lstStyle>
            <a:lvl1pPr algn="l">
              <a:defRPr>
                <a:solidFill>
                  <a:schemeClr val="tx1"/>
                </a:solidFill>
              </a:defRPr>
            </a:lvl1pPr>
          </a:lstStyle>
          <a:p>
            <a:fld id="{B6F15528-21DE-4FAA-801E-634DDDAF4B2B}" type="slidenum">
              <a:rPr lang="it-IT" smtClean="0"/>
              <a:pPr/>
              <a:t>‹N›</a:t>
            </a:fld>
            <a:endParaRPr lang="it-IT"/>
          </a:p>
        </p:txBody>
      </p:sp>
    </p:spTree>
    <p:extLst>
      <p:ext uri="{BB962C8B-B14F-4D97-AF65-F5344CB8AC3E}">
        <p14:creationId xmlns:p14="http://schemas.microsoft.com/office/powerpoint/2010/main" val="327020408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5" name="Titolo 4"/>
          <p:cNvSpPr>
            <a:spLocks noGrp="1"/>
          </p:cNvSpPr>
          <p:nvPr>
            <p:ph type="title"/>
          </p:nvPr>
        </p:nvSpPr>
        <p:spPr>
          <a:xfrm>
            <a:off x="588668" y="781137"/>
            <a:ext cx="11080926" cy="471256"/>
          </a:xfrm>
          <a:prstGeom prst="rect">
            <a:avLst/>
          </a:prstGeom>
        </p:spPr>
        <p:txBody>
          <a:bodyPr/>
          <a:lstStyle/>
          <a:p>
            <a:r>
              <a:rPr lang="it-IT"/>
              <a:t>Fare clic per modificare lo stile del titolo</a:t>
            </a:r>
          </a:p>
        </p:txBody>
      </p:sp>
      <p:sp>
        <p:nvSpPr>
          <p:cNvPr id="8" name="Holder 7">
            <a:extLst>
              <a:ext uri="{FF2B5EF4-FFF2-40B4-BE49-F238E27FC236}">
                <a16:creationId xmlns:a16="http://schemas.microsoft.com/office/drawing/2014/main" id="{6409F076-1D59-4E90-BB08-040CE9E27FC7}"/>
              </a:ext>
            </a:extLst>
          </p:cNvPr>
          <p:cNvSpPr>
            <a:spLocks noGrp="1"/>
          </p:cNvSpPr>
          <p:nvPr>
            <p:ph type="sldNum" sz="quarter" idx="4"/>
          </p:nvPr>
        </p:nvSpPr>
        <p:spPr>
          <a:xfrm>
            <a:off x="412048" y="6354526"/>
            <a:ext cx="2804160" cy="342900"/>
          </a:xfrm>
          <a:prstGeom prst="rect">
            <a:avLst/>
          </a:prstGeom>
        </p:spPr>
        <p:txBody>
          <a:bodyPr lIns="0" tIns="0" rIns="0" bIns="0"/>
          <a:lstStyle>
            <a:lvl1pPr algn="l">
              <a:defRPr>
                <a:solidFill>
                  <a:schemeClr val="tx1"/>
                </a:solidFill>
              </a:defRPr>
            </a:lvl1pPr>
          </a:lstStyle>
          <a:p>
            <a:fld id="{B6F15528-21DE-4FAA-801E-634DDDAF4B2B}" type="slidenum">
              <a:rPr lang="it-IT" smtClean="0"/>
              <a:pPr/>
              <a:t>‹N›</a:t>
            </a:fld>
            <a:endParaRPr lang="it-IT"/>
          </a:p>
        </p:txBody>
      </p:sp>
    </p:spTree>
    <p:extLst>
      <p:ext uri="{BB962C8B-B14F-4D97-AF65-F5344CB8AC3E}">
        <p14:creationId xmlns:p14="http://schemas.microsoft.com/office/powerpoint/2010/main" val="1076583789"/>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5" name="Titolo 4"/>
          <p:cNvSpPr>
            <a:spLocks noGrp="1"/>
          </p:cNvSpPr>
          <p:nvPr>
            <p:ph type="title"/>
          </p:nvPr>
        </p:nvSpPr>
        <p:spPr>
          <a:xfrm>
            <a:off x="588668" y="781137"/>
            <a:ext cx="11080926" cy="471256"/>
          </a:xfrm>
          <a:prstGeom prst="rect">
            <a:avLst/>
          </a:prstGeom>
        </p:spPr>
        <p:txBody>
          <a:bodyPr/>
          <a:lstStyle/>
          <a:p>
            <a:r>
              <a:rPr lang="it-IT"/>
              <a:t>Fare clic per modificare lo stile del titolo</a:t>
            </a:r>
          </a:p>
        </p:txBody>
      </p:sp>
      <p:sp>
        <p:nvSpPr>
          <p:cNvPr id="8" name="Holder 7">
            <a:extLst>
              <a:ext uri="{FF2B5EF4-FFF2-40B4-BE49-F238E27FC236}">
                <a16:creationId xmlns:a16="http://schemas.microsoft.com/office/drawing/2014/main" id="{6409F076-1D59-4E90-BB08-040CE9E27FC7}"/>
              </a:ext>
            </a:extLst>
          </p:cNvPr>
          <p:cNvSpPr>
            <a:spLocks noGrp="1"/>
          </p:cNvSpPr>
          <p:nvPr>
            <p:ph type="sldNum" sz="quarter" idx="4"/>
          </p:nvPr>
        </p:nvSpPr>
        <p:spPr>
          <a:xfrm>
            <a:off x="412048" y="6354526"/>
            <a:ext cx="2804160" cy="342900"/>
          </a:xfrm>
          <a:prstGeom prst="rect">
            <a:avLst/>
          </a:prstGeom>
        </p:spPr>
        <p:txBody>
          <a:bodyPr lIns="0" tIns="0" rIns="0" bIns="0"/>
          <a:lstStyle>
            <a:lvl1pPr algn="l">
              <a:defRPr>
                <a:solidFill>
                  <a:schemeClr val="tx1"/>
                </a:solidFill>
              </a:defRPr>
            </a:lvl1pPr>
          </a:lstStyle>
          <a:p>
            <a:fld id="{B6F15528-21DE-4FAA-801E-634DDDAF4B2B}" type="slidenum">
              <a:rPr lang="it-IT" smtClean="0"/>
              <a:pPr/>
              <a:t>‹N›</a:t>
            </a:fld>
            <a:endParaRPr lang="it-IT"/>
          </a:p>
        </p:txBody>
      </p:sp>
    </p:spTree>
    <p:extLst>
      <p:ext uri="{BB962C8B-B14F-4D97-AF65-F5344CB8AC3E}">
        <p14:creationId xmlns:p14="http://schemas.microsoft.com/office/powerpoint/2010/main" val="224612197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1" y="2125980"/>
            <a:ext cx="10363200" cy="77713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2" y="3840481"/>
            <a:ext cx="8534399" cy="3154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dt" sz="half" idx="6"/>
          </p:nvPr>
        </p:nvSpPr>
        <p:spPr>
          <a:xfrm>
            <a:off x="607598" y="6293881"/>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6" name="Holder 6"/>
          <p:cNvSpPr>
            <a:spLocks noGrp="1"/>
          </p:cNvSpPr>
          <p:nvPr>
            <p:ph type="sldNum" sz="quarter" idx="7"/>
          </p:nvPr>
        </p:nvSpPr>
        <p:spPr>
          <a:xfrm>
            <a:off x="8776238" y="6293881"/>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627766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Holder 3"/>
          <p:cNvSpPr>
            <a:spLocks noGrp="1"/>
          </p:cNvSpPr>
          <p:nvPr>
            <p:ph type="body" idx="1"/>
          </p:nvPr>
        </p:nvSpPr>
        <p:spPr>
          <a:xfrm>
            <a:off x="1019532" y="2111140"/>
            <a:ext cx="10152937" cy="186636"/>
          </a:xfrm>
        </p:spPr>
        <p:txBody>
          <a:bodyPr lIns="0" tIns="0" rIns="0" bIns="0"/>
          <a:lstStyle>
            <a:lvl1pPr>
              <a:defRPr sz="1213" b="0" i="0">
                <a:solidFill>
                  <a:srgbClr val="57575A"/>
                </a:solidFill>
                <a:latin typeface="Open Sans"/>
                <a:cs typeface="Open Sans"/>
              </a:defRPr>
            </a:lvl1pPr>
          </a:lstStyle>
          <a:p>
            <a:endParaRPr/>
          </a:p>
        </p:txBody>
      </p:sp>
      <p:sp>
        <p:nvSpPr>
          <p:cNvPr id="5" name="Titolo 4"/>
          <p:cNvSpPr>
            <a:spLocks noGrp="1"/>
          </p:cNvSpPr>
          <p:nvPr>
            <p:ph type="title"/>
          </p:nvPr>
        </p:nvSpPr>
        <p:spPr>
          <a:xfrm>
            <a:off x="555536" y="1347441"/>
            <a:ext cx="11080926" cy="1554272"/>
          </a:xfrm>
        </p:spPr>
        <p:txBody>
          <a:bodyPr/>
          <a:lstStyle/>
          <a:p>
            <a:r>
              <a:rPr lang="it-IT"/>
              <a:t>Fare clic per modificare lo stile del titolo</a:t>
            </a:r>
          </a:p>
        </p:txBody>
      </p:sp>
      <p:sp>
        <p:nvSpPr>
          <p:cNvPr id="6" name="Holder 6"/>
          <p:cNvSpPr>
            <a:spLocks noGrp="1"/>
          </p:cNvSpPr>
          <p:nvPr>
            <p:ph type="dt" sz="half" idx="6"/>
          </p:nvPr>
        </p:nvSpPr>
        <p:spPr>
          <a:xfrm>
            <a:off x="596892" y="6320643"/>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Tree>
    <p:extLst>
      <p:ext uri="{BB962C8B-B14F-4D97-AF65-F5344CB8AC3E}">
        <p14:creationId xmlns:p14="http://schemas.microsoft.com/office/powerpoint/2010/main" val="4059342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C4EDC-1D1D-4659-81FC-CC016ECC40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432F6C-2F51-4138-9537-D09151F98A3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62B270-168D-477A-A6C6-C48BDD7C4905}"/>
              </a:ext>
            </a:extLst>
          </p:cNvPr>
          <p:cNvSpPr>
            <a:spLocks noGrp="1"/>
          </p:cNvSpPr>
          <p:nvPr>
            <p:ph type="dt" sz="half" idx="10"/>
          </p:nvPr>
        </p:nvSpPr>
        <p:spPr/>
        <p:txBody>
          <a:bodyPr/>
          <a:lstStyle/>
          <a:p>
            <a:fld id="{C7F3D745-E781-411B-B490-B60DC779D4D6}" type="datetimeFigureOut">
              <a:rPr lang="en-US" smtClean="0"/>
              <a:t>7/25/2023</a:t>
            </a:fld>
            <a:endParaRPr lang="en-US"/>
          </a:p>
        </p:txBody>
      </p:sp>
      <p:sp>
        <p:nvSpPr>
          <p:cNvPr id="5" name="Footer Placeholder 4">
            <a:extLst>
              <a:ext uri="{FF2B5EF4-FFF2-40B4-BE49-F238E27FC236}">
                <a16:creationId xmlns:a16="http://schemas.microsoft.com/office/drawing/2014/main" id="{53B8E950-47D2-49F6-8ADC-6298C9D8DB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C213FF-3092-4ECB-AED8-E0AE3C2C186D}"/>
              </a:ext>
            </a:extLst>
          </p:cNvPr>
          <p:cNvSpPr>
            <a:spLocks noGrp="1"/>
          </p:cNvSpPr>
          <p:nvPr>
            <p:ph type="sldNum" sz="quarter" idx="12"/>
          </p:nvPr>
        </p:nvSpPr>
        <p:spPr/>
        <p:txBody>
          <a:bodyPr/>
          <a:lstStyle/>
          <a:p>
            <a:fld id="{A1CAC5FF-6937-4ACF-8957-2457E85F5610}" type="slidenum">
              <a:rPr lang="en-US" smtClean="0"/>
              <a:t>‹N›</a:t>
            </a:fld>
            <a:endParaRPr lang="en-US"/>
          </a:p>
        </p:txBody>
      </p:sp>
    </p:spTree>
    <p:extLst>
      <p:ext uri="{BB962C8B-B14F-4D97-AF65-F5344CB8AC3E}">
        <p14:creationId xmlns:p14="http://schemas.microsoft.com/office/powerpoint/2010/main" val="36462943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477054"/>
          </a:xfrm>
        </p:spPr>
        <p:txBody>
          <a:bodyPr lIns="0" tIns="0" rIns="0" bIns="0"/>
          <a:lstStyle>
            <a:lvl1pPr>
              <a:defRPr sz="3093" b="0" i="0">
                <a:solidFill>
                  <a:srgbClr val="20589B"/>
                </a:solidFill>
                <a:latin typeface="Open Sans Light"/>
                <a:cs typeface="Open Sans Light"/>
              </a:defRPr>
            </a:lvl1pPr>
          </a:lstStyle>
          <a:p>
            <a:endParaRPr/>
          </a:p>
        </p:txBody>
      </p:sp>
      <p:sp>
        <p:nvSpPr>
          <p:cNvPr id="3" name="Holder 3"/>
          <p:cNvSpPr>
            <a:spLocks noGrp="1"/>
          </p:cNvSpPr>
          <p:nvPr>
            <p:ph sz="half" idx="2"/>
          </p:nvPr>
        </p:nvSpPr>
        <p:spPr>
          <a:xfrm>
            <a:off x="609600" y="1577341"/>
            <a:ext cx="5303520" cy="3154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1"/>
            <a:ext cx="5303520" cy="315471"/>
          </a:xfrm>
          <a:prstGeom prst="rect">
            <a:avLst/>
          </a:prstGeom>
        </p:spPr>
        <p:txBody>
          <a:bodyPr wrap="square" lIns="0" tIns="0" rIns="0" bIns="0">
            <a:spAutoFit/>
          </a:bodyPr>
          <a:lstStyle>
            <a:lvl1pPr>
              <a:defRPr/>
            </a:lvl1pPr>
          </a:lstStyle>
          <a:p>
            <a:endParaRPr/>
          </a:p>
        </p:txBody>
      </p:sp>
      <p:sp>
        <p:nvSpPr>
          <p:cNvPr id="6"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7" name="Holder 7"/>
          <p:cNvSpPr>
            <a:spLocks noGrp="1"/>
          </p:cNvSpPr>
          <p:nvPr>
            <p:ph type="sldNum" sz="quarter" idx="7"/>
          </p:nvPr>
        </p:nvSpPr>
        <p:spPr>
          <a:xfrm>
            <a:off x="8778240" y="6274435"/>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8674005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477054"/>
          </a:xfrm>
        </p:spPr>
        <p:txBody>
          <a:bodyPr lIns="0" tIns="0" rIns="0" bIns="0"/>
          <a:lstStyle>
            <a:lvl1pPr>
              <a:defRPr sz="3093" b="0" i="0">
                <a:solidFill>
                  <a:srgbClr val="20589B"/>
                </a:solidFill>
                <a:latin typeface="Open Sans Light"/>
                <a:cs typeface="Open Sans Light"/>
              </a:defRPr>
            </a:lvl1pPr>
          </a:lstStyle>
          <a:p>
            <a:endParaRPr/>
          </a:p>
        </p:txBody>
      </p:sp>
      <p:sp>
        <p:nvSpPr>
          <p:cNvPr id="4" name="Holder 4"/>
          <p:cNvSpPr>
            <a:spLocks noGrp="1"/>
          </p:cNvSpPr>
          <p:nvPr>
            <p:ph type="dt" sz="half" idx="6"/>
          </p:nvPr>
        </p:nvSpPr>
        <p:spPr>
          <a:xfrm>
            <a:off x="596892" y="6320643"/>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5" name="Holder 5"/>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0943141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555536" y="1347441"/>
            <a:ext cx="11080926" cy="1554272"/>
          </a:xfrm>
        </p:spPr>
        <p:txBody>
          <a:bodyPr/>
          <a:lstStyle/>
          <a:p>
            <a:r>
              <a:rPr lang="it-IT"/>
              <a:t>Fare clic per modificare lo stile del titolo</a:t>
            </a:r>
          </a:p>
        </p:txBody>
      </p:sp>
      <p:sp>
        <p:nvSpPr>
          <p:cNvPr id="3"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4" name="Holder 7"/>
          <p:cNvSpPr>
            <a:spLocks noGrp="1"/>
          </p:cNvSpPr>
          <p:nvPr>
            <p:ph type="sldNum" sz="quarter" idx="7"/>
          </p:nvPr>
        </p:nvSpPr>
        <p:spPr>
          <a:xfrm>
            <a:off x="8778240" y="6274435"/>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8283650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555536" y="1347441"/>
            <a:ext cx="11080926" cy="1554272"/>
          </a:xfrm>
        </p:spPr>
        <p:txBody>
          <a:bodyPr/>
          <a:lstStyle/>
          <a:p>
            <a:r>
              <a:rPr lang="it-IT"/>
              <a:t>Fare clic per modificare lo stile del titolo</a:t>
            </a:r>
          </a:p>
        </p:txBody>
      </p:sp>
      <p:sp>
        <p:nvSpPr>
          <p:cNvPr id="4"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5" name="Holder 7"/>
          <p:cNvSpPr>
            <a:spLocks noGrp="1"/>
          </p:cNvSpPr>
          <p:nvPr>
            <p:ph type="sldNum" sz="quarter" idx="7"/>
          </p:nvPr>
        </p:nvSpPr>
        <p:spPr>
          <a:xfrm>
            <a:off x="8914871" y="6247673"/>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9261960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77713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1" y="3840480"/>
            <a:ext cx="8534399" cy="3154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dt" sz="half" idx="6"/>
          </p:nvPr>
        </p:nvSpPr>
        <p:spPr>
          <a:xfrm>
            <a:off x="607598" y="6293881"/>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6" name="Holder 6"/>
          <p:cNvSpPr>
            <a:spLocks noGrp="1"/>
          </p:cNvSpPr>
          <p:nvPr>
            <p:ph type="sldNum" sz="quarter" idx="7"/>
          </p:nvPr>
        </p:nvSpPr>
        <p:spPr>
          <a:xfrm>
            <a:off x="8776238" y="6293881"/>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7398312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Holder 3"/>
          <p:cNvSpPr>
            <a:spLocks noGrp="1"/>
          </p:cNvSpPr>
          <p:nvPr>
            <p:ph type="body" idx="1"/>
          </p:nvPr>
        </p:nvSpPr>
        <p:spPr>
          <a:xfrm>
            <a:off x="1019531" y="2111139"/>
            <a:ext cx="10152937" cy="191271"/>
          </a:xfrm>
        </p:spPr>
        <p:txBody>
          <a:bodyPr lIns="0" tIns="0" rIns="0" bIns="0"/>
          <a:lstStyle>
            <a:lvl1pPr>
              <a:defRPr sz="1243" b="0" i="0">
                <a:solidFill>
                  <a:srgbClr val="57575A"/>
                </a:solidFill>
                <a:latin typeface="Open Sans"/>
                <a:cs typeface="Open Sans"/>
              </a:defRPr>
            </a:lvl1pPr>
          </a:lstStyle>
          <a:p>
            <a:endParaRPr/>
          </a:p>
        </p:txBody>
      </p:sp>
      <p:sp>
        <p:nvSpPr>
          <p:cNvPr id="5" name="Titolo 4"/>
          <p:cNvSpPr>
            <a:spLocks noGrp="1"/>
          </p:cNvSpPr>
          <p:nvPr>
            <p:ph type="title"/>
          </p:nvPr>
        </p:nvSpPr>
        <p:spPr>
          <a:xfrm>
            <a:off x="555536" y="1347441"/>
            <a:ext cx="11080926" cy="1554272"/>
          </a:xfrm>
        </p:spPr>
        <p:txBody>
          <a:bodyPr/>
          <a:lstStyle/>
          <a:p>
            <a:r>
              <a:rPr lang="it-IT"/>
              <a:t>Fare clic per modificare lo stile del titolo</a:t>
            </a:r>
          </a:p>
        </p:txBody>
      </p:sp>
      <p:sp>
        <p:nvSpPr>
          <p:cNvPr id="6" name="Holder 6"/>
          <p:cNvSpPr>
            <a:spLocks noGrp="1"/>
          </p:cNvSpPr>
          <p:nvPr>
            <p:ph type="dt" sz="half" idx="6"/>
          </p:nvPr>
        </p:nvSpPr>
        <p:spPr>
          <a:xfrm>
            <a:off x="596892" y="6320643"/>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Tree>
    <p:extLst>
      <p:ext uri="{BB962C8B-B14F-4D97-AF65-F5344CB8AC3E}">
        <p14:creationId xmlns:p14="http://schemas.microsoft.com/office/powerpoint/2010/main" val="41694175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471219"/>
          </a:xfrm>
        </p:spPr>
        <p:txBody>
          <a:bodyPr lIns="0" tIns="0" rIns="0" bIns="0"/>
          <a:lstStyle>
            <a:lvl1pPr>
              <a:defRPr sz="3062" b="0" i="0">
                <a:solidFill>
                  <a:srgbClr val="20589B"/>
                </a:solidFill>
                <a:latin typeface="Open Sans Light"/>
                <a:cs typeface="Open Sans Light"/>
              </a:defRPr>
            </a:lvl1pPr>
          </a:lstStyle>
          <a:p>
            <a:endParaRPr/>
          </a:p>
        </p:txBody>
      </p:sp>
      <p:sp>
        <p:nvSpPr>
          <p:cNvPr id="3" name="Holder 3"/>
          <p:cNvSpPr>
            <a:spLocks noGrp="1"/>
          </p:cNvSpPr>
          <p:nvPr>
            <p:ph sz="half" idx="2"/>
          </p:nvPr>
        </p:nvSpPr>
        <p:spPr>
          <a:xfrm>
            <a:off x="609600" y="1577340"/>
            <a:ext cx="5303520" cy="3154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15471"/>
          </a:xfrm>
          <a:prstGeom prst="rect">
            <a:avLst/>
          </a:prstGeom>
        </p:spPr>
        <p:txBody>
          <a:bodyPr wrap="square" lIns="0" tIns="0" rIns="0" bIns="0">
            <a:spAutoFit/>
          </a:bodyPr>
          <a:lstStyle>
            <a:lvl1pPr>
              <a:defRPr/>
            </a:lvl1pPr>
          </a:lstStyle>
          <a:p>
            <a:endParaRPr/>
          </a:p>
        </p:txBody>
      </p:sp>
      <p:sp>
        <p:nvSpPr>
          <p:cNvPr id="6"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7" name="Holder 7"/>
          <p:cNvSpPr>
            <a:spLocks noGrp="1"/>
          </p:cNvSpPr>
          <p:nvPr>
            <p:ph type="sldNum" sz="quarter" idx="7"/>
          </p:nvPr>
        </p:nvSpPr>
        <p:spPr>
          <a:xfrm>
            <a:off x="8778240" y="6274435"/>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1821161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471219"/>
          </a:xfrm>
        </p:spPr>
        <p:txBody>
          <a:bodyPr lIns="0" tIns="0" rIns="0" bIns="0"/>
          <a:lstStyle>
            <a:lvl1pPr>
              <a:defRPr sz="3062" b="0" i="0">
                <a:solidFill>
                  <a:srgbClr val="20589B"/>
                </a:solidFill>
                <a:latin typeface="Open Sans Light"/>
                <a:cs typeface="Open Sans Light"/>
              </a:defRPr>
            </a:lvl1pPr>
          </a:lstStyle>
          <a:p>
            <a:endParaRPr/>
          </a:p>
        </p:txBody>
      </p:sp>
      <p:sp>
        <p:nvSpPr>
          <p:cNvPr id="4" name="Holder 4"/>
          <p:cNvSpPr>
            <a:spLocks noGrp="1"/>
          </p:cNvSpPr>
          <p:nvPr>
            <p:ph type="dt" sz="half" idx="6"/>
          </p:nvPr>
        </p:nvSpPr>
        <p:spPr>
          <a:xfrm>
            <a:off x="596892" y="6320643"/>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5" name="Holder 5"/>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41995933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555536" y="1347441"/>
            <a:ext cx="11080926" cy="1554272"/>
          </a:xfrm>
        </p:spPr>
        <p:txBody>
          <a:bodyPr/>
          <a:lstStyle/>
          <a:p>
            <a:r>
              <a:rPr lang="it-IT"/>
              <a:t>Fare clic per modificare lo stile del titolo</a:t>
            </a:r>
          </a:p>
        </p:txBody>
      </p:sp>
      <p:sp>
        <p:nvSpPr>
          <p:cNvPr id="3"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4" name="Holder 7"/>
          <p:cNvSpPr>
            <a:spLocks noGrp="1"/>
          </p:cNvSpPr>
          <p:nvPr>
            <p:ph type="sldNum" sz="quarter" idx="7"/>
          </p:nvPr>
        </p:nvSpPr>
        <p:spPr>
          <a:xfrm>
            <a:off x="8778240" y="6274435"/>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6990014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555536" y="1347441"/>
            <a:ext cx="11080926" cy="1554272"/>
          </a:xfrm>
        </p:spPr>
        <p:txBody>
          <a:bodyPr/>
          <a:lstStyle/>
          <a:p>
            <a:r>
              <a:rPr lang="it-IT"/>
              <a:t>Fare clic per modificare lo stile del titolo</a:t>
            </a:r>
          </a:p>
        </p:txBody>
      </p:sp>
      <p:sp>
        <p:nvSpPr>
          <p:cNvPr id="4"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5" name="Holder 7"/>
          <p:cNvSpPr>
            <a:spLocks noGrp="1"/>
          </p:cNvSpPr>
          <p:nvPr>
            <p:ph type="sldNum" sz="quarter" idx="7"/>
          </p:nvPr>
        </p:nvSpPr>
        <p:spPr>
          <a:xfrm>
            <a:off x="8914871" y="6247673"/>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00761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F3591-F587-4E73-AB71-7ACD321C41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F42C533-FFDA-44FE-B7AA-1876B05701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7F645FA-CA8B-4423-AB64-4F1932AE4791}"/>
              </a:ext>
            </a:extLst>
          </p:cNvPr>
          <p:cNvSpPr>
            <a:spLocks noGrp="1"/>
          </p:cNvSpPr>
          <p:nvPr>
            <p:ph type="dt" sz="half" idx="10"/>
          </p:nvPr>
        </p:nvSpPr>
        <p:spPr/>
        <p:txBody>
          <a:bodyPr/>
          <a:lstStyle/>
          <a:p>
            <a:fld id="{C7F3D745-E781-411B-B490-B60DC779D4D6}" type="datetimeFigureOut">
              <a:rPr lang="en-US" smtClean="0"/>
              <a:t>7/25/2023</a:t>
            </a:fld>
            <a:endParaRPr lang="en-US"/>
          </a:p>
        </p:txBody>
      </p:sp>
      <p:sp>
        <p:nvSpPr>
          <p:cNvPr id="5" name="Footer Placeholder 4">
            <a:extLst>
              <a:ext uri="{FF2B5EF4-FFF2-40B4-BE49-F238E27FC236}">
                <a16:creationId xmlns:a16="http://schemas.microsoft.com/office/drawing/2014/main" id="{BB446C6C-831F-4A5F-9261-098079B836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62AD08-9D8F-4A79-ADFF-C8493AC5B696}"/>
              </a:ext>
            </a:extLst>
          </p:cNvPr>
          <p:cNvSpPr>
            <a:spLocks noGrp="1"/>
          </p:cNvSpPr>
          <p:nvPr>
            <p:ph type="sldNum" sz="quarter" idx="12"/>
          </p:nvPr>
        </p:nvSpPr>
        <p:spPr/>
        <p:txBody>
          <a:bodyPr/>
          <a:lstStyle/>
          <a:p>
            <a:fld id="{A1CAC5FF-6937-4ACF-8957-2457E85F5610}" type="slidenum">
              <a:rPr lang="en-US" smtClean="0"/>
              <a:t>‹N›</a:t>
            </a:fld>
            <a:endParaRPr lang="en-US"/>
          </a:p>
        </p:txBody>
      </p:sp>
    </p:spTree>
    <p:extLst>
      <p:ext uri="{BB962C8B-B14F-4D97-AF65-F5344CB8AC3E}">
        <p14:creationId xmlns:p14="http://schemas.microsoft.com/office/powerpoint/2010/main" val="19824432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1" y="2125980"/>
            <a:ext cx="10363200" cy="77713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2" y="3840481"/>
            <a:ext cx="8534399" cy="3154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dt" sz="half" idx="6"/>
          </p:nvPr>
        </p:nvSpPr>
        <p:spPr>
          <a:xfrm>
            <a:off x="607598" y="6293881"/>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6" name="Holder 6"/>
          <p:cNvSpPr>
            <a:spLocks noGrp="1"/>
          </p:cNvSpPr>
          <p:nvPr>
            <p:ph type="sldNum" sz="quarter" idx="7"/>
          </p:nvPr>
        </p:nvSpPr>
        <p:spPr>
          <a:xfrm>
            <a:off x="8776238" y="6293881"/>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42216406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Holder 3"/>
          <p:cNvSpPr>
            <a:spLocks noGrp="1"/>
          </p:cNvSpPr>
          <p:nvPr>
            <p:ph type="body" idx="1"/>
          </p:nvPr>
        </p:nvSpPr>
        <p:spPr>
          <a:xfrm>
            <a:off x="1019532" y="2111140"/>
            <a:ext cx="10152937" cy="186636"/>
          </a:xfrm>
        </p:spPr>
        <p:txBody>
          <a:bodyPr lIns="0" tIns="0" rIns="0" bIns="0"/>
          <a:lstStyle>
            <a:lvl1pPr>
              <a:defRPr sz="1213" b="0" i="0">
                <a:solidFill>
                  <a:srgbClr val="57575A"/>
                </a:solidFill>
                <a:latin typeface="Open Sans"/>
                <a:cs typeface="Open Sans"/>
              </a:defRPr>
            </a:lvl1pPr>
          </a:lstStyle>
          <a:p>
            <a:endParaRPr/>
          </a:p>
        </p:txBody>
      </p:sp>
      <p:sp>
        <p:nvSpPr>
          <p:cNvPr id="5" name="Titolo 4"/>
          <p:cNvSpPr>
            <a:spLocks noGrp="1"/>
          </p:cNvSpPr>
          <p:nvPr>
            <p:ph type="title"/>
          </p:nvPr>
        </p:nvSpPr>
        <p:spPr>
          <a:xfrm>
            <a:off x="555536" y="1347441"/>
            <a:ext cx="11080926" cy="1554272"/>
          </a:xfrm>
        </p:spPr>
        <p:txBody>
          <a:bodyPr/>
          <a:lstStyle/>
          <a:p>
            <a:r>
              <a:rPr lang="it-IT"/>
              <a:t>Fare clic per modificare lo stile del titolo</a:t>
            </a:r>
          </a:p>
        </p:txBody>
      </p:sp>
      <p:sp>
        <p:nvSpPr>
          <p:cNvPr id="6" name="Holder 6"/>
          <p:cNvSpPr>
            <a:spLocks noGrp="1"/>
          </p:cNvSpPr>
          <p:nvPr>
            <p:ph type="dt" sz="half" idx="6"/>
          </p:nvPr>
        </p:nvSpPr>
        <p:spPr>
          <a:xfrm>
            <a:off x="596892" y="6320643"/>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Tree>
    <p:extLst>
      <p:ext uri="{BB962C8B-B14F-4D97-AF65-F5344CB8AC3E}">
        <p14:creationId xmlns:p14="http://schemas.microsoft.com/office/powerpoint/2010/main" val="12041634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477054"/>
          </a:xfrm>
        </p:spPr>
        <p:txBody>
          <a:bodyPr lIns="0" tIns="0" rIns="0" bIns="0"/>
          <a:lstStyle>
            <a:lvl1pPr>
              <a:defRPr sz="3093" b="0" i="0">
                <a:solidFill>
                  <a:srgbClr val="20589B"/>
                </a:solidFill>
                <a:latin typeface="Open Sans Light"/>
                <a:cs typeface="Open Sans Light"/>
              </a:defRPr>
            </a:lvl1pPr>
          </a:lstStyle>
          <a:p>
            <a:endParaRPr/>
          </a:p>
        </p:txBody>
      </p:sp>
      <p:sp>
        <p:nvSpPr>
          <p:cNvPr id="3" name="Holder 3"/>
          <p:cNvSpPr>
            <a:spLocks noGrp="1"/>
          </p:cNvSpPr>
          <p:nvPr>
            <p:ph sz="half" idx="2"/>
          </p:nvPr>
        </p:nvSpPr>
        <p:spPr>
          <a:xfrm>
            <a:off x="609600" y="1577341"/>
            <a:ext cx="5303520" cy="3154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1"/>
            <a:ext cx="5303520" cy="315471"/>
          </a:xfrm>
          <a:prstGeom prst="rect">
            <a:avLst/>
          </a:prstGeom>
        </p:spPr>
        <p:txBody>
          <a:bodyPr wrap="square" lIns="0" tIns="0" rIns="0" bIns="0">
            <a:spAutoFit/>
          </a:bodyPr>
          <a:lstStyle>
            <a:lvl1pPr>
              <a:defRPr/>
            </a:lvl1pPr>
          </a:lstStyle>
          <a:p>
            <a:endParaRPr/>
          </a:p>
        </p:txBody>
      </p:sp>
      <p:sp>
        <p:nvSpPr>
          <p:cNvPr id="6"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7" name="Holder 7"/>
          <p:cNvSpPr>
            <a:spLocks noGrp="1"/>
          </p:cNvSpPr>
          <p:nvPr>
            <p:ph type="sldNum" sz="quarter" idx="7"/>
          </p:nvPr>
        </p:nvSpPr>
        <p:spPr>
          <a:xfrm>
            <a:off x="8778240" y="6274435"/>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612024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477054"/>
          </a:xfrm>
        </p:spPr>
        <p:txBody>
          <a:bodyPr lIns="0" tIns="0" rIns="0" bIns="0"/>
          <a:lstStyle>
            <a:lvl1pPr>
              <a:defRPr sz="3093" b="0" i="0">
                <a:solidFill>
                  <a:srgbClr val="20589B"/>
                </a:solidFill>
                <a:latin typeface="Open Sans Light"/>
                <a:cs typeface="Open Sans Light"/>
              </a:defRPr>
            </a:lvl1pPr>
          </a:lstStyle>
          <a:p>
            <a:endParaRPr/>
          </a:p>
        </p:txBody>
      </p:sp>
      <p:sp>
        <p:nvSpPr>
          <p:cNvPr id="4" name="Holder 4"/>
          <p:cNvSpPr>
            <a:spLocks noGrp="1"/>
          </p:cNvSpPr>
          <p:nvPr>
            <p:ph type="dt" sz="half" idx="6"/>
          </p:nvPr>
        </p:nvSpPr>
        <p:spPr>
          <a:xfrm>
            <a:off x="596892" y="6320643"/>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5" name="Holder 5"/>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4013904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555536" y="1347441"/>
            <a:ext cx="11080926" cy="1554272"/>
          </a:xfrm>
        </p:spPr>
        <p:txBody>
          <a:bodyPr/>
          <a:lstStyle/>
          <a:p>
            <a:r>
              <a:rPr lang="it-IT"/>
              <a:t>Fare clic per modificare lo stile del titolo</a:t>
            </a:r>
          </a:p>
        </p:txBody>
      </p:sp>
      <p:sp>
        <p:nvSpPr>
          <p:cNvPr id="3"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4" name="Holder 7"/>
          <p:cNvSpPr>
            <a:spLocks noGrp="1"/>
          </p:cNvSpPr>
          <p:nvPr>
            <p:ph type="sldNum" sz="quarter" idx="7"/>
          </p:nvPr>
        </p:nvSpPr>
        <p:spPr>
          <a:xfrm>
            <a:off x="8778240" y="6274435"/>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109900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555536" y="1347441"/>
            <a:ext cx="11080926" cy="1554272"/>
          </a:xfrm>
        </p:spPr>
        <p:txBody>
          <a:bodyPr/>
          <a:lstStyle/>
          <a:p>
            <a:r>
              <a:rPr lang="it-IT"/>
              <a:t>Fare clic per modificare lo stile del titolo</a:t>
            </a:r>
          </a:p>
        </p:txBody>
      </p:sp>
      <p:sp>
        <p:nvSpPr>
          <p:cNvPr id="4"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7/25/2023</a:t>
            </a:fld>
            <a:endParaRPr lang="en-US"/>
          </a:p>
        </p:txBody>
      </p:sp>
      <p:sp>
        <p:nvSpPr>
          <p:cNvPr id="5" name="Holder 7"/>
          <p:cNvSpPr>
            <a:spLocks noGrp="1"/>
          </p:cNvSpPr>
          <p:nvPr>
            <p:ph type="sldNum" sz="quarter" idx="7"/>
          </p:nvPr>
        </p:nvSpPr>
        <p:spPr>
          <a:xfrm>
            <a:off x="8914871" y="6247673"/>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5571143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1" y="2125980"/>
            <a:ext cx="10363200" cy="77713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2" y="3840481"/>
            <a:ext cx="8534399" cy="3154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dt" sz="half" idx="6"/>
          </p:nvPr>
        </p:nvSpPr>
        <p:spPr>
          <a:xfrm>
            <a:off x="607598" y="6293881"/>
            <a:ext cx="2804160" cy="342900"/>
          </a:xfrm>
          <a:prstGeom prst="rect">
            <a:avLst/>
          </a:prstGeom>
        </p:spPr>
        <p:txBody>
          <a:bodyPr lIns="0" tIns="0" rIns="0" bIns="0"/>
          <a:lstStyle>
            <a:lvl1pPr algn="l">
              <a:defRPr>
                <a:solidFill>
                  <a:schemeClr val="tx1">
                    <a:tint val="75000"/>
                  </a:schemeClr>
                </a:solidFill>
              </a:defRPr>
            </a:lvl1pPr>
          </a:lstStyle>
          <a:p>
            <a:fld id="{4DA6D9AE-71D1-4702-9727-418D156ECE29}" type="datetime1">
              <a:rPr lang="it-IT" smtClean="0"/>
              <a:t>25/07/2023</a:t>
            </a:fld>
            <a:endParaRPr lang="en-US"/>
          </a:p>
        </p:txBody>
      </p:sp>
      <p:sp>
        <p:nvSpPr>
          <p:cNvPr id="6" name="Holder 6"/>
          <p:cNvSpPr>
            <a:spLocks noGrp="1"/>
          </p:cNvSpPr>
          <p:nvPr>
            <p:ph type="sldNum" sz="quarter" idx="7"/>
          </p:nvPr>
        </p:nvSpPr>
        <p:spPr>
          <a:xfrm>
            <a:off x="8776238" y="6293881"/>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748962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Holder 3"/>
          <p:cNvSpPr>
            <a:spLocks noGrp="1"/>
          </p:cNvSpPr>
          <p:nvPr>
            <p:ph type="body" idx="1"/>
          </p:nvPr>
        </p:nvSpPr>
        <p:spPr>
          <a:xfrm>
            <a:off x="1019532" y="2111140"/>
            <a:ext cx="10152937" cy="186636"/>
          </a:xfrm>
        </p:spPr>
        <p:txBody>
          <a:bodyPr lIns="0" tIns="0" rIns="0" bIns="0"/>
          <a:lstStyle>
            <a:lvl1pPr>
              <a:defRPr sz="1213" b="0" i="0">
                <a:solidFill>
                  <a:srgbClr val="57575A"/>
                </a:solidFill>
                <a:latin typeface="Open Sans"/>
                <a:cs typeface="Open Sans"/>
              </a:defRPr>
            </a:lvl1pPr>
          </a:lstStyle>
          <a:p>
            <a:endParaRPr/>
          </a:p>
        </p:txBody>
      </p:sp>
      <p:sp>
        <p:nvSpPr>
          <p:cNvPr id="5" name="Titolo 4"/>
          <p:cNvSpPr>
            <a:spLocks noGrp="1"/>
          </p:cNvSpPr>
          <p:nvPr>
            <p:ph type="title"/>
          </p:nvPr>
        </p:nvSpPr>
        <p:spPr>
          <a:xfrm>
            <a:off x="555536" y="1347441"/>
            <a:ext cx="11080926" cy="1554272"/>
          </a:xfrm>
        </p:spPr>
        <p:txBody>
          <a:bodyPr/>
          <a:lstStyle/>
          <a:p>
            <a:r>
              <a:rPr lang="it-IT"/>
              <a:t>Fare clic per modificare lo stile del titolo</a:t>
            </a:r>
          </a:p>
        </p:txBody>
      </p:sp>
      <p:sp>
        <p:nvSpPr>
          <p:cNvPr id="6" name="Holder 6"/>
          <p:cNvSpPr>
            <a:spLocks noGrp="1"/>
          </p:cNvSpPr>
          <p:nvPr>
            <p:ph type="dt" sz="half" idx="6"/>
          </p:nvPr>
        </p:nvSpPr>
        <p:spPr>
          <a:xfrm>
            <a:off x="596892" y="6320643"/>
            <a:ext cx="2804160" cy="342900"/>
          </a:xfrm>
          <a:prstGeom prst="rect">
            <a:avLst/>
          </a:prstGeom>
        </p:spPr>
        <p:txBody>
          <a:bodyPr lIns="0" tIns="0" rIns="0" bIns="0"/>
          <a:lstStyle>
            <a:lvl1pPr algn="l">
              <a:defRPr>
                <a:solidFill>
                  <a:schemeClr val="tx1">
                    <a:tint val="75000"/>
                  </a:schemeClr>
                </a:solidFill>
              </a:defRPr>
            </a:lvl1pPr>
          </a:lstStyle>
          <a:p>
            <a:fld id="{843D514D-0D2A-4EAA-AF62-7E7F76B249BD}" type="datetime1">
              <a:rPr lang="it-IT" smtClean="0"/>
              <a:t>25/07/2023</a:t>
            </a:fld>
            <a:endParaRPr lang="en-US"/>
          </a:p>
        </p:txBody>
      </p:sp>
    </p:spTree>
    <p:extLst>
      <p:ext uri="{BB962C8B-B14F-4D97-AF65-F5344CB8AC3E}">
        <p14:creationId xmlns:p14="http://schemas.microsoft.com/office/powerpoint/2010/main" val="13391234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477054"/>
          </a:xfrm>
        </p:spPr>
        <p:txBody>
          <a:bodyPr lIns="0" tIns="0" rIns="0" bIns="0"/>
          <a:lstStyle>
            <a:lvl1pPr>
              <a:defRPr sz="3093" b="0" i="0">
                <a:solidFill>
                  <a:srgbClr val="20589B"/>
                </a:solidFill>
                <a:latin typeface="Open Sans Light"/>
                <a:cs typeface="Open Sans Light"/>
              </a:defRPr>
            </a:lvl1pPr>
          </a:lstStyle>
          <a:p>
            <a:endParaRPr/>
          </a:p>
        </p:txBody>
      </p:sp>
      <p:sp>
        <p:nvSpPr>
          <p:cNvPr id="3" name="Holder 3"/>
          <p:cNvSpPr>
            <a:spLocks noGrp="1"/>
          </p:cNvSpPr>
          <p:nvPr>
            <p:ph sz="half" idx="2"/>
          </p:nvPr>
        </p:nvSpPr>
        <p:spPr>
          <a:xfrm>
            <a:off x="609600" y="1577341"/>
            <a:ext cx="5303520" cy="3154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1"/>
            <a:ext cx="5303520" cy="315471"/>
          </a:xfrm>
          <a:prstGeom prst="rect">
            <a:avLst/>
          </a:prstGeom>
        </p:spPr>
        <p:txBody>
          <a:bodyPr wrap="square" lIns="0" tIns="0" rIns="0" bIns="0">
            <a:spAutoFit/>
          </a:bodyPr>
          <a:lstStyle>
            <a:lvl1pPr>
              <a:defRPr/>
            </a:lvl1pPr>
          </a:lstStyle>
          <a:p>
            <a:endParaRPr/>
          </a:p>
        </p:txBody>
      </p:sp>
      <p:sp>
        <p:nvSpPr>
          <p:cNvPr id="6"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5D041EF2-7B6B-4199-927A-EB39842DBC66}" type="datetime1">
              <a:rPr lang="it-IT" smtClean="0"/>
              <a:t>25/07/2023</a:t>
            </a:fld>
            <a:endParaRPr lang="en-US"/>
          </a:p>
        </p:txBody>
      </p:sp>
      <p:sp>
        <p:nvSpPr>
          <p:cNvPr id="7" name="Holder 7"/>
          <p:cNvSpPr>
            <a:spLocks noGrp="1"/>
          </p:cNvSpPr>
          <p:nvPr>
            <p:ph type="sldNum" sz="quarter" idx="7"/>
          </p:nvPr>
        </p:nvSpPr>
        <p:spPr>
          <a:xfrm>
            <a:off x="8778240" y="6274435"/>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40552590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477054"/>
          </a:xfrm>
        </p:spPr>
        <p:txBody>
          <a:bodyPr lIns="0" tIns="0" rIns="0" bIns="0"/>
          <a:lstStyle>
            <a:lvl1pPr>
              <a:defRPr sz="3093" b="0" i="0">
                <a:solidFill>
                  <a:srgbClr val="20589B"/>
                </a:solidFill>
                <a:latin typeface="Open Sans Light"/>
                <a:cs typeface="Open Sans Light"/>
              </a:defRPr>
            </a:lvl1pPr>
          </a:lstStyle>
          <a:p>
            <a:endParaRPr/>
          </a:p>
        </p:txBody>
      </p:sp>
      <p:sp>
        <p:nvSpPr>
          <p:cNvPr id="4" name="Holder 4"/>
          <p:cNvSpPr>
            <a:spLocks noGrp="1"/>
          </p:cNvSpPr>
          <p:nvPr>
            <p:ph type="dt" sz="half" idx="6"/>
          </p:nvPr>
        </p:nvSpPr>
        <p:spPr>
          <a:xfrm>
            <a:off x="596892" y="6320643"/>
            <a:ext cx="2804160" cy="342900"/>
          </a:xfrm>
          <a:prstGeom prst="rect">
            <a:avLst/>
          </a:prstGeom>
        </p:spPr>
        <p:txBody>
          <a:bodyPr lIns="0" tIns="0" rIns="0" bIns="0"/>
          <a:lstStyle>
            <a:lvl1pPr algn="l">
              <a:defRPr>
                <a:solidFill>
                  <a:schemeClr val="tx1">
                    <a:tint val="75000"/>
                  </a:schemeClr>
                </a:solidFill>
              </a:defRPr>
            </a:lvl1pPr>
          </a:lstStyle>
          <a:p>
            <a:fld id="{ADB3D814-2987-4635-AFBA-39F481C639AA}" type="datetime1">
              <a:rPr lang="it-IT" smtClean="0"/>
              <a:t>25/07/2023</a:t>
            </a:fld>
            <a:endParaRPr lang="en-US"/>
          </a:p>
        </p:txBody>
      </p:sp>
      <p:sp>
        <p:nvSpPr>
          <p:cNvPr id="5" name="Holder 5"/>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278672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BEFFC-8552-4BE7-9838-DDB3BD5A19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4EC352-0C4E-4FAE-BBBB-F201972CEC0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93018B-65D2-4B10-9371-D1D427A4DE6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23F5C7-140F-41CF-A072-BAD0766809A6}"/>
              </a:ext>
            </a:extLst>
          </p:cNvPr>
          <p:cNvSpPr>
            <a:spLocks noGrp="1"/>
          </p:cNvSpPr>
          <p:nvPr>
            <p:ph type="dt" sz="half" idx="10"/>
          </p:nvPr>
        </p:nvSpPr>
        <p:spPr/>
        <p:txBody>
          <a:bodyPr/>
          <a:lstStyle/>
          <a:p>
            <a:fld id="{C7F3D745-E781-411B-B490-B60DC779D4D6}" type="datetimeFigureOut">
              <a:rPr lang="en-US" smtClean="0"/>
              <a:t>7/25/2023</a:t>
            </a:fld>
            <a:endParaRPr lang="en-US"/>
          </a:p>
        </p:txBody>
      </p:sp>
      <p:sp>
        <p:nvSpPr>
          <p:cNvPr id="6" name="Footer Placeholder 5">
            <a:extLst>
              <a:ext uri="{FF2B5EF4-FFF2-40B4-BE49-F238E27FC236}">
                <a16:creationId xmlns:a16="http://schemas.microsoft.com/office/drawing/2014/main" id="{E7F1AA13-FFA5-4D1C-AEFB-D0F1016A8D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F411C3-7E60-44B3-B21D-3EA6AAA4B5A5}"/>
              </a:ext>
            </a:extLst>
          </p:cNvPr>
          <p:cNvSpPr>
            <a:spLocks noGrp="1"/>
          </p:cNvSpPr>
          <p:nvPr>
            <p:ph type="sldNum" sz="quarter" idx="12"/>
          </p:nvPr>
        </p:nvSpPr>
        <p:spPr/>
        <p:txBody>
          <a:bodyPr/>
          <a:lstStyle/>
          <a:p>
            <a:fld id="{A1CAC5FF-6937-4ACF-8957-2457E85F5610}" type="slidenum">
              <a:rPr lang="en-US" smtClean="0"/>
              <a:t>‹N›</a:t>
            </a:fld>
            <a:endParaRPr lang="en-US"/>
          </a:p>
        </p:txBody>
      </p:sp>
    </p:spTree>
    <p:extLst>
      <p:ext uri="{BB962C8B-B14F-4D97-AF65-F5344CB8AC3E}">
        <p14:creationId xmlns:p14="http://schemas.microsoft.com/office/powerpoint/2010/main" val="3044637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555536" y="1347441"/>
            <a:ext cx="11080926" cy="1554272"/>
          </a:xfrm>
        </p:spPr>
        <p:txBody>
          <a:bodyPr/>
          <a:lstStyle/>
          <a:p>
            <a:r>
              <a:rPr lang="it-IT"/>
              <a:t>Fare clic per modificare lo stile del titolo</a:t>
            </a:r>
          </a:p>
        </p:txBody>
      </p:sp>
      <p:sp>
        <p:nvSpPr>
          <p:cNvPr id="3"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86D296A8-E015-4E96-A6DE-694CDD2FDC2F}" type="datetime1">
              <a:rPr lang="it-IT" smtClean="0"/>
              <a:t>25/07/2023</a:t>
            </a:fld>
            <a:endParaRPr lang="en-US"/>
          </a:p>
        </p:txBody>
      </p:sp>
      <p:sp>
        <p:nvSpPr>
          <p:cNvPr id="4" name="Holder 7"/>
          <p:cNvSpPr>
            <a:spLocks noGrp="1"/>
          </p:cNvSpPr>
          <p:nvPr>
            <p:ph type="sldNum" sz="quarter" idx="7"/>
          </p:nvPr>
        </p:nvSpPr>
        <p:spPr>
          <a:xfrm>
            <a:off x="8778240" y="6274435"/>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4570268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555536" y="1347441"/>
            <a:ext cx="11080926" cy="1554272"/>
          </a:xfrm>
        </p:spPr>
        <p:txBody>
          <a:bodyPr/>
          <a:lstStyle/>
          <a:p>
            <a:r>
              <a:rPr lang="it-IT"/>
              <a:t>Fare clic per modificare lo stile del titolo</a:t>
            </a:r>
          </a:p>
        </p:txBody>
      </p:sp>
      <p:sp>
        <p:nvSpPr>
          <p:cNvPr id="4"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94878F2A-1BF5-4220-B88E-8C7FBAB43922}" type="datetime1">
              <a:rPr lang="it-IT" smtClean="0"/>
              <a:t>25/07/2023</a:t>
            </a:fld>
            <a:endParaRPr lang="en-US"/>
          </a:p>
        </p:txBody>
      </p:sp>
      <p:sp>
        <p:nvSpPr>
          <p:cNvPr id="5" name="Holder 7"/>
          <p:cNvSpPr>
            <a:spLocks noGrp="1"/>
          </p:cNvSpPr>
          <p:nvPr>
            <p:ph type="sldNum" sz="quarter" idx="7"/>
          </p:nvPr>
        </p:nvSpPr>
        <p:spPr>
          <a:xfrm>
            <a:off x="8914871" y="6247673"/>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0924431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19532" y="2111139"/>
            <a:ext cx="10152937" cy="1423467"/>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7" name="Segnaposto data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pPr rtl="0"/>
            <a:fld id="{F6A92831-2A11-4851-A5A3-DA572CA9D2A9}" type="datetime1">
              <a:rPr lang="it-IT" noProof="0" smtClean="0"/>
              <a:t>25/07/2023</a:t>
            </a:fld>
            <a:endParaRPr lang="it-IT" noProof="0"/>
          </a:p>
        </p:txBody>
      </p:sp>
      <p:sp>
        <p:nvSpPr>
          <p:cNvPr id="8" name="Segnaposto piè di pagina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pPr rtl="0"/>
            <a:r>
              <a:rPr lang="it-IT" noProof="0"/>
              <a:t>Ettore Vittorio Uccellini</a:t>
            </a:r>
          </a:p>
        </p:txBody>
      </p:sp>
      <p:sp>
        <p:nvSpPr>
          <p:cNvPr id="9" name="Segnaposto numero diapositiva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pPr rtl="0"/>
            <a:fld id="{3A98EE3D-8CD1-4C3F-BD1C-C98C9596463C}" type="slidenum">
              <a:rPr lang="it-IT" noProof="0" smtClean="0"/>
              <a:t>‹N›</a:t>
            </a:fld>
            <a:endParaRPr lang="it-IT" noProof="0"/>
          </a:p>
        </p:txBody>
      </p:sp>
      <p:grpSp>
        <p:nvGrpSpPr>
          <p:cNvPr id="21" name="Gruppo 20">
            <a:extLst>
              <a:ext uri="{FF2B5EF4-FFF2-40B4-BE49-F238E27FC236}">
                <a16:creationId xmlns:a16="http://schemas.microsoft.com/office/drawing/2014/main" id="{7A2141DD-8D8D-FA43-BD4F-2CFC93C87782}"/>
              </a:ext>
            </a:extLst>
          </p:cNvPr>
          <p:cNvGrpSpPr/>
          <p:nvPr userDrawn="1"/>
        </p:nvGrpSpPr>
        <p:grpSpPr>
          <a:xfrm rot="5400000">
            <a:off x="-21618" y="1088454"/>
            <a:ext cx="910099" cy="99010"/>
            <a:chOff x="622418" y="280927"/>
            <a:chExt cx="2335705" cy="254101"/>
          </a:xfrm>
        </p:grpSpPr>
        <p:sp>
          <p:nvSpPr>
            <p:cNvPr id="22" name="Ovale 21">
              <a:extLst>
                <a:ext uri="{FF2B5EF4-FFF2-40B4-BE49-F238E27FC236}">
                  <a16:creationId xmlns:a16="http://schemas.microsoft.com/office/drawing/2014/main" id="{71A62821-5E0F-DE41-B5C2-17A3A7277F4E}"/>
                </a:ext>
              </a:extLst>
            </p:cNvPr>
            <p:cNvSpPr/>
            <p:nvPr userDrawn="1"/>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23" name="Ovale 22">
              <a:extLst>
                <a:ext uri="{FF2B5EF4-FFF2-40B4-BE49-F238E27FC236}">
                  <a16:creationId xmlns:a16="http://schemas.microsoft.com/office/drawing/2014/main" id="{C311AE14-D8F0-1D4C-9D8D-603836582793}"/>
                </a:ext>
              </a:extLst>
            </p:cNvPr>
            <p:cNvSpPr/>
            <p:nvPr userDrawn="1"/>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24" name="Ovale 23">
              <a:extLst>
                <a:ext uri="{FF2B5EF4-FFF2-40B4-BE49-F238E27FC236}">
                  <a16:creationId xmlns:a16="http://schemas.microsoft.com/office/drawing/2014/main" id="{1F2BE645-D4F2-304C-9AFA-473D8F888A85}"/>
                </a:ext>
              </a:extLst>
            </p:cNvPr>
            <p:cNvSpPr/>
            <p:nvPr userDrawn="1"/>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25" name="Ovale 24">
              <a:extLst>
                <a:ext uri="{FF2B5EF4-FFF2-40B4-BE49-F238E27FC236}">
                  <a16:creationId xmlns:a16="http://schemas.microsoft.com/office/drawing/2014/main" id="{93640330-30A6-6948-87A7-9DE6D41794F5}"/>
                </a:ext>
              </a:extLst>
            </p:cNvPr>
            <p:cNvSpPr/>
            <p:nvPr userDrawn="1"/>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26" name="Ovale 25">
              <a:extLst>
                <a:ext uri="{FF2B5EF4-FFF2-40B4-BE49-F238E27FC236}">
                  <a16:creationId xmlns:a16="http://schemas.microsoft.com/office/drawing/2014/main" id="{ADFB6548-D83C-1D4E-AE87-2E8F1D3D0FA7}"/>
                </a:ext>
              </a:extLst>
            </p:cNvPr>
            <p:cNvSpPr/>
            <p:nvPr userDrawn="1"/>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27" name="Ovale 26">
              <a:extLst>
                <a:ext uri="{FF2B5EF4-FFF2-40B4-BE49-F238E27FC236}">
                  <a16:creationId xmlns:a16="http://schemas.microsoft.com/office/drawing/2014/main" id="{D97C7400-7EDC-8845-AB5A-80FB8175C1E2}"/>
                </a:ext>
              </a:extLst>
            </p:cNvPr>
            <p:cNvSpPr/>
            <p:nvPr userDrawn="1"/>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grpSp>
      <p:sp>
        <p:nvSpPr>
          <p:cNvPr id="28" name="Titolo 1">
            <a:extLst>
              <a:ext uri="{FF2B5EF4-FFF2-40B4-BE49-F238E27FC236}">
                <a16:creationId xmlns:a16="http://schemas.microsoft.com/office/drawing/2014/main" id="{BC941C44-9B96-0040-8C71-D8364EB577C2}"/>
              </a:ext>
            </a:extLst>
          </p:cNvPr>
          <p:cNvSpPr>
            <a:spLocks noGrp="1"/>
          </p:cNvSpPr>
          <p:nvPr>
            <p:ph type="title" hasCustomPrompt="1"/>
          </p:nvPr>
        </p:nvSpPr>
        <p:spPr>
          <a:xfrm>
            <a:off x="1097280" y="421817"/>
            <a:ext cx="10058400" cy="1369074"/>
          </a:xfrm>
          <a:prstGeom prst="rect">
            <a:avLst/>
          </a:prstGeom>
        </p:spPr>
        <p:txBody>
          <a:bodyPr lIns="0" rIns="0" rtlCol="0" anchor="ctr">
            <a:normAutofit/>
          </a:bodyPr>
          <a:lstStyle>
            <a:lvl1pPr>
              <a:defRPr sz="4000" cap="all" baseline="0"/>
            </a:lvl1pPr>
          </a:lstStyle>
          <a:p>
            <a:pPr rtl="0"/>
            <a:r>
              <a:rPr lang="it-IT" noProof="0"/>
              <a:t>Inserire qui il titolo</a:t>
            </a:r>
          </a:p>
        </p:txBody>
      </p:sp>
      <p:sp>
        <p:nvSpPr>
          <p:cNvPr id="29" name="Ovale 28">
            <a:extLst>
              <a:ext uri="{FF2B5EF4-FFF2-40B4-BE49-F238E27FC236}">
                <a16:creationId xmlns:a16="http://schemas.microsoft.com/office/drawing/2014/main" id="{E014993B-5057-2A4C-9CA0-383DC5504020}"/>
              </a:ext>
            </a:extLst>
          </p:cNvPr>
          <p:cNvSpPr/>
          <p:nvPr userDrawn="1"/>
        </p:nvSpPr>
        <p:spPr>
          <a:xfrm>
            <a:off x="10429391" y="360727"/>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31" name="Ovale 30">
            <a:extLst>
              <a:ext uri="{FF2B5EF4-FFF2-40B4-BE49-F238E27FC236}">
                <a16:creationId xmlns:a16="http://schemas.microsoft.com/office/drawing/2014/main" id="{43B110E8-1FE2-BC47-A5AE-4C698B688B65}"/>
              </a:ext>
            </a:extLst>
          </p:cNvPr>
          <p:cNvSpPr/>
          <p:nvPr userDrawn="1"/>
        </p:nvSpPr>
        <p:spPr>
          <a:xfrm>
            <a:off x="5664570" y="125360"/>
            <a:ext cx="176394" cy="17639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32" name="Ovale 31">
            <a:extLst>
              <a:ext uri="{FF2B5EF4-FFF2-40B4-BE49-F238E27FC236}">
                <a16:creationId xmlns:a16="http://schemas.microsoft.com/office/drawing/2014/main" id="{87DACF2F-5D4D-434D-8786-E4DF0385E6F6}"/>
              </a:ext>
            </a:extLst>
          </p:cNvPr>
          <p:cNvSpPr/>
          <p:nvPr userDrawn="1"/>
        </p:nvSpPr>
        <p:spPr>
          <a:xfrm>
            <a:off x="458088" y="5430447"/>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19" name="Ovale 18">
            <a:extLst>
              <a:ext uri="{FF2B5EF4-FFF2-40B4-BE49-F238E27FC236}">
                <a16:creationId xmlns:a16="http://schemas.microsoft.com/office/drawing/2014/main" id="{CFE816CC-CBCA-7946-B9E5-E9649EF369BE}"/>
              </a:ext>
            </a:extLst>
          </p:cNvPr>
          <p:cNvSpPr/>
          <p:nvPr userDrawn="1"/>
        </p:nvSpPr>
        <p:spPr>
          <a:xfrm>
            <a:off x="11383587" y="6035041"/>
            <a:ext cx="776923" cy="776923"/>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Tree>
    <p:extLst>
      <p:ext uri="{BB962C8B-B14F-4D97-AF65-F5344CB8AC3E}">
        <p14:creationId xmlns:p14="http://schemas.microsoft.com/office/powerpoint/2010/main" val="33972537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1" y="2125980"/>
            <a:ext cx="10363200" cy="77713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2" y="3840481"/>
            <a:ext cx="8534399" cy="3154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dt" sz="half" idx="6"/>
          </p:nvPr>
        </p:nvSpPr>
        <p:spPr>
          <a:xfrm>
            <a:off x="607598" y="6293881"/>
            <a:ext cx="2804160" cy="342900"/>
          </a:xfrm>
          <a:prstGeom prst="rect">
            <a:avLst/>
          </a:prstGeom>
        </p:spPr>
        <p:txBody>
          <a:bodyPr lIns="0" tIns="0" rIns="0" bIns="0"/>
          <a:lstStyle>
            <a:lvl1pPr algn="l">
              <a:defRPr>
                <a:solidFill>
                  <a:schemeClr val="tx1">
                    <a:tint val="75000"/>
                  </a:schemeClr>
                </a:solidFill>
              </a:defRPr>
            </a:lvl1pPr>
          </a:lstStyle>
          <a:p>
            <a:fld id="{4DA6D9AE-71D1-4702-9727-418D156ECE29}" type="datetime1">
              <a:rPr lang="it-IT" smtClean="0"/>
              <a:t>25/07/2023</a:t>
            </a:fld>
            <a:endParaRPr lang="en-US"/>
          </a:p>
        </p:txBody>
      </p:sp>
      <p:sp>
        <p:nvSpPr>
          <p:cNvPr id="6" name="Holder 6"/>
          <p:cNvSpPr>
            <a:spLocks noGrp="1"/>
          </p:cNvSpPr>
          <p:nvPr>
            <p:ph type="sldNum" sz="quarter" idx="7"/>
          </p:nvPr>
        </p:nvSpPr>
        <p:spPr>
          <a:xfrm>
            <a:off x="8776238" y="6293881"/>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748962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Holder 3"/>
          <p:cNvSpPr>
            <a:spLocks noGrp="1"/>
          </p:cNvSpPr>
          <p:nvPr>
            <p:ph type="body" idx="1"/>
          </p:nvPr>
        </p:nvSpPr>
        <p:spPr>
          <a:xfrm>
            <a:off x="1019532" y="2111140"/>
            <a:ext cx="10152937" cy="186636"/>
          </a:xfrm>
        </p:spPr>
        <p:txBody>
          <a:bodyPr lIns="0" tIns="0" rIns="0" bIns="0"/>
          <a:lstStyle>
            <a:lvl1pPr>
              <a:defRPr sz="1213" b="0" i="0">
                <a:solidFill>
                  <a:srgbClr val="57575A"/>
                </a:solidFill>
                <a:latin typeface="Open Sans"/>
                <a:cs typeface="Open Sans"/>
              </a:defRPr>
            </a:lvl1pPr>
          </a:lstStyle>
          <a:p>
            <a:endParaRPr/>
          </a:p>
        </p:txBody>
      </p:sp>
      <p:sp>
        <p:nvSpPr>
          <p:cNvPr id="5" name="Titolo 4"/>
          <p:cNvSpPr>
            <a:spLocks noGrp="1"/>
          </p:cNvSpPr>
          <p:nvPr>
            <p:ph type="title"/>
          </p:nvPr>
        </p:nvSpPr>
        <p:spPr>
          <a:xfrm>
            <a:off x="555536" y="1347441"/>
            <a:ext cx="11080926" cy="1554272"/>
          </a:xfrm>
        </p:spPr>
        <p:txBody>
          <a:bodyPr/>
          <a:lstStyle/>
          <a:p>
            <a:r>
              <a:rPr lang="it-IT"/>
              <a:t>Fare clic per modificare lo stile del titolo</a:t>
            </a:r>
          </a:p>
        </p:txBody>
      </p:sp>
      <p:sp>
        <p:nvSpPr>
          <p:cNvPr id="6" name="Holder 6"/>
          <p:cNvSpPr>
            <a:spLocks noGrp="1"/>
          </p:cNvSpPr>
          <p:nvPr>
            <p:ph type="dt" sz="half" idx="6"/>
          </p:nvPr>
        </p:nvSpPr>
        <p:spPr>
          <a:xfrm>
            <a:off x="596892" y="6320643"/>
            <a:ext cx="2804160" cy="342900"/>
          </a:xfrm>
          <a:prstGeom prst="rect">
            <a:avLst/>
          </a:prstGeom>
        </p:spPr>
        <p:txBody>
          <a:bodyPr lIns="0" tIns="0" rIns="0" bIns="0"/>
          <a:lstStyle>
            <a:lvl1pPr algn="l">
              <a:defRPr>
                <a:solidFill>
                  <a:schemeClr val="tx1">
                    <a:tint val="75000"/>
                  </a:schemeClr>
                </a:solidFill>
              </a:defRPr>
            </a:lvl1pPr>
          </a:lstStyle>
          <a:p>
            <a:fld id="{843D514D-0D2A-4EAA-AF62-7E7F76B249BD}" type="datetime1">
              <a:rPr lang="it-IT" smtClean="0"/>
              <a:t>25/07/2023</a:t>
            </a:fld>
            <a:endParaRPr lang="en-US"/>
          </a:p>
        </p:txBody>
      </p:sp>
    </p:spTree>
    <p:extLst>
      <p:ext uri="{BB962C8B-B14F-4D97-AF65-F5344CB8AC3E}">
        <p14:creationId xmlns:p14="http://schemas.microsoft.com/office/powerpoint/2010/main" val="13391234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477054"/>
          </a:xfrm>
        </p:spPr>
        <p:txBody>
          <a:bodyPr lIns="0" tIns="0" rIns="0" bIns="0"/>
          <a:lstStyle>
            <a:lvl1pPr>
              <a:defRPr sz="3093" b="0" i="0">
                <a:solidFill>
                  <a:srgbClr val="20589B"/>
                </a:solidFill>
                <a:latin typeface="Open Sans Light"/>
                <a:cs typeface="Open Sans Light"/>
              </a:defRPr>
            </a:lvl1pPr>
          </a:lstStyle>
          <a:p>
            <a:endParaRPr/>
          </a:p>
        </p:txBody>
      </p:sp>
      <p:sp>
        <p:nvSpPr>
          <p:cNvPr id="3" name="Holder 3"/>
          <p:cNvSpPr>
            <a:spLocks noGrp="1"/>
          </p:cNvSpPr>
          <p:nvPr>
            <p:ph sz="half" idx="2"/>
          </p:nvPr>
        </p:nvSpPr>
        <p:spPr>
          <a:xfrm>
            <a:off x="609600" y="1577341"/>
            <a:ext cx="5303520" cy="3154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1"/>
            <a:ext cx="5303520" cy="315471"/>
          </a:xfrm>
          <a:prstGeom prst="rect">
            <a:avLst/>
          </a:prstGeom>
        </p:spPr>
        <p:txBody>
          <a:bodyPr wrap="square" lIns="0" tIns="0" rIns="0" bIns="0">
            <a:spAutoFit/>
          </a:bodyPr>
          <a:lstStyle>
            <a:lvl1pPr>
              <a:defRPr/>
            </a:lvl1pPr>
          </a:lstStyle>
          <a:p>
            <a:endParaRPr/>
          </a:p>
        </p:txBody>
      </p:sp>
      <p:sp>
        <p:nvSpPr>
          <p:cNvPr id="6"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5D041EF2-7B6B-4199-927A-EB39842DBC66}" type="datetime1">
              <a:rPr lang="it-IT" smtClean="0"/>
              <a:t>25/07/2023</a:t>
            </a:fld>
            <a:endParaRPr lang="en-US"/>
          </a:p>
        </p:txBody>
      </p:sp>
      <p:sp>
        <p:nvSpPr>
          <p:cNvPr id="7" name="Holder 7"/>
          <p:cNvSpPr>
            <a:spLocks noGrp="1"/>
          </p:cNvSpPr>
          <p:nvPr>
            <p:ph type="sldNum" sz="quarter" idx="7"/>
          </p:nvPr>
        </p:nvSpPr>
        <p:spPr>
          <a:xfrm>
            <a:off x="8778240" y="6274435"/>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40552590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477054"/>
          </a:xfrm>
        </p:spPr>
        <p:txBody>
          <a:bodyPr lIns="0" tIns="0" rIns="0" bIns="0"/>
          <a:lstStyle>
            <a:lvl1pPr>
              <a:defRPr sz="3093" b="0" i="0">
                <a:solidFill>
                  <a:srgbClr val="20589B"/>
                </a:solidFill>
                <a:latin typeface="Open Sans Light"/>
                <a:cs typeface="Open Sans Light"/>
              </a:defRPr>
            </a:lvl1pPr>
          </a:lstStyle>
          <a:p>
            <a:endParaRPr/>
          </a:p>
        </p:txBody>
      </p:sp>
      <p:sp>
        <p:nvSpPr>
          <p:cNvPr id="4" name="Holder 4"/>
          <p:cNvSpPr>
            <a:spLocks noGrp="1"/>
          </p:cNvSpPr>
          <p:nvPr>
            <p:ph type="dt" sz="half" idx="6"/>
          </p:nvPr>
        </p:nvSpPr>
        <p:spPr>
          <a:xfrm>
            <a:off x="596892" y="6320643"/>
            <a:ext cx="2804160" cy="342900"/>
          </a:xfrm>
          <a:prstGeom prst="rect">
            <a:avLst/>
          </a:prstGeom>
        </p:spPr>
        <p:txBody>
          <a:bodyPr lIns="0" tIns="0" rIns="0" bIns="0"/>
          <a:lstStyle>
            <a:lvl1pPr algn="l">
              <a:defRPr>
                <a:solidFill>
                  <a:schemeClr val="tx1">
                    <a:tint val="75000"/>
                  </a:schemeClr>
                </a:solidFill>
              </a:defRPr>
            </a:lvl1pPr>
          </a:lstStyle>
          <a:p>
            <a:fld id="{ADB3D814-2987-4635-AFBA-39F481C639AA}" type="datetime1">
              <a:rPr lang="it-IT" smtClean="0"/>
              <a:t>25/07/2023</a:t>
            </a:fld>
            <a:endParaRPr lang="en-US"/>
          </a:p>
        </p:txBody>
      </p:sp>
      <p:sp>
        <p:nvSpPr>
          <p:cNvPr id="5" name="Holder 5"/>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2786729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555536" y="1347441"/>
            <a:ext cx="11080926" cy="1554272"/>
          </a:xfrm>
        </p:spPr>
        <p:txBody>
          <a:bodyPr/>
          <a:lstStyle/>
          <a:p>
            <a:r>
              <a:rPr lang="it-IT"/>
              <a:t>Fare clic per modificare lo stile del titolo</a:t>
            </a:r>
          </a:p>
        </p:txBody>
      </p:sp>
      <p:sp>
        <p:nvSpPr>
          <p:cNvPr id="3"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86D296A8-E015-4E96-A6DE-694CDD2FDC2F}" type="datetime1">
              <a:rPr lang="it-IT" smtClean="0"/>
              <a:t>25/07/2023</a:t>
            </a:fld>
            <a:endParaRPr lang="en-US"/>
          </a:p>
        </p:txBody>
      </p:sp>
      <p:sp>
        <p:nvSpPr>
          <p:cNvPr id="4" name="Holder 7"/>
          <p:cNvSpPr>
            <a:spLocks noGrp="1"/>
          </p:cNvSpPr>
          <p:nvPr>
            <p:ph type="sldNum" sz="quarter" idx="7"/>
          </p:nvPr>
        </p:nvSpPr>
        <p:spPr>
          <a:xfrm>
            <a:off x="8778240" y="6274435"/>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4570268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555536" y="1347441"/>
            <a:ext cx="11080926" cy="1554272"/>
          </a:xfrm>
        </p:spPr>
        <p:txBody>
          <a:bodyPr/>
          <a:lstStyle/>
          <a:p>
            <a:r>
              <a:rPr lang="it-IT"/>
              <a:t>Fare clic per modificare lo stile del titolo</a:t>
            </a:r>
          </a:p>
        </p:txBody>
      </p:sp>
      <p:sp>
        <p:nvSpPr>
          <p:cNvPr id="4"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94878F2A-1BF5-4220-B88E-8C7FBAB43922}" type="datetime1">
              <a:rPr lang="it-IT" smtClean="0"/>
              <a:t>25/07/2023</a:t>
            </a:fld>
            <a:endParaRPr lang="en-US"/>
          </a:p>
        </p:txBody>
      </p:sp>
      <p:sp>
        <p:nvSpPr>
          <p:cNvPr id="5" name="Holder 7"/>
          <p:cNvSpPr>
            <a:spLocks noGrp="1"/>
          </p:cNvSpPr>
          <p:nvPr>
            <p:ph type="sldNum" sz="quarter" idx="7"/>
          </p:nvPr>
        </p:nvSpPr>
        <p:spPr>
          <a:xfrm>
            <a:off x="8914871" y="6247673"/>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092443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19532" y="2111139"/>
            <a:ext cx="10152937" cy="1423467"/>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7" name="Segnaposto data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pPr rtl="0"/>
            <a:fld id="{F6A92831-2A11-4851-A5A3-DA572CA9D2A9}" type="datetime1">
              <a:rPr lang="it-IT" noProof="0" smtClean="0"/>
              <a:t>25/07/2023</a:t>
            </a:fld>
            <a:endParaRPr lang="it-IT" noProof="0"/>
          </a:p>
        </p:txBody>
      </p:sp>
      <p:sp>
        <p:nvSpPr>
          <p:cNvPr id="8" name="Segnaposto piè di pagina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pPr rtl="0"/>
            <a:r>
              <a:rPr lang="it-IT" noProof="0"/>
              <a:t>Ettore Vittorio Uccellini</a:t>
            </a:r>
          </a:p>
        </p:txBody>
      </p:sp>
      <p:sp>
        <p:nvSpPr>
          <p:cNvPr id="9" name="Segnaposto numero diapositiva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pPr rtl="0"/>
            <a:fld id="{3A98EE3D-8CD1-4C3F-BD1C-C98C9596463C}" type="slidenum">
              <a:rPr lang="it-IT" noProof="0" smtClean="0"/>
              <a:t>‹N›</a:t>
            </a:fld>
            <a:endParaRPr lang="it-IT" noProof="0"/>
          </a:p>
        </p:txBody>
      </p:sp>
      <p:grpSp>
        <p:nvGrpSpPr>
          <p:cNvPr id="21" name="Gruppo 20">
            <a:extLst>
              <a:ext uri="{FF2B5EF4-FFF2-40B4-BE49-F238E27FC236}">
                <a16:creationId xmlns:a16="http://schemas.microsoft.com/office/drawing/2014/main" id="{7A2141DD-8D8D-FA43-BD4F-2CFC93C87782}"/>
              </a:ext>
            </a:extLst>
          </p:cNvPr>
          <p:cNvGrpSpPr/>
          <p:nvPr userDrawn="1"/>
        </p:nvGrpSpPr>
        <p:grpSpPr>
          <a:xfrm rot="5400000">
            <a:off x="-21618" y="1088454"/>
            <a:ext cx="910099" cy="99010"/>
            <a:chOff x="622418" y="280927"/>
            <a:chExt cx="2335705" cy="254101"/>
          </a:xfrm>
        </p:grpSpPr>
        <p:sp>
          <p:nvSpPr>
            <p:cNvPr id="22" name="Ovale 21">
              <a:extLst>
                <a:ext uri="{FF2B5EF4-FFF2-40B4-BE49-F238E27FC236}">
                  <a16:creationId xmlns:a16="http://schemas.microsoft.com/office/drawing/2014/main" id="{71A62821-5E0F-DE41-B5C2-17A3A7277F4E}"/>
                </a:ext>
              </a:extLst>
            </p:cNvPr>
            <p:cNvSpPr/>
            <p:nvPr userDrawn="1"/>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23" name="Ovale 22">
              <a:extLst>
                <a:ext uri="{FF2B5EF4-FFF2-40B4-BE49-F238E27FC236}">
                  <a16:creationId xmlns:a16="http://schemas.microsoft.com/office/drawing/2014/main" id="{C311AE14-D8F0-1D4C-9D8D-603836582793}"/>
                </a:ext>
              </a:extLst>
            </p:cNvPr>
            <p:cNvSpPr/>
            <p:nvPr userDrawn="1"/>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24" name="Ovale 23">
              <a:extLst>
                <a:ext uri="{FF2B5EF4-FFF2-40B4-BE49-F238E27FC236}">
                  <a16:creationId xmlns:a16="http://schemas.microsoft.com/office/drawing/2014/main" id="{1F2BE645-D4F2-304C-9AFA-473D8F888A85}"/>
                </a:ext>
              </a:extLst>
            </p:cNvPr>
            <p:cNvSpPr/>
            <p:nvPr userDrawn="1"/>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25" name="Ovale 24">
              <a:extLst>
                <a:ext uri="{FF2B5EF4-FFF2-40B4-BE49-F238E27FC236}">
                  <a16:creationId xmlns:a16="http://schemas.microsoft.com/office/drawing/2014/main" id="{93640330-30A6-6948-87A7-9DE6D41794F5}"/>
                </a:ext>
              </a:extLst>
            </p:cNvPr>
            <p:cNvSpPr/>
            <p:nvPr userDrawn="1"/>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26" name="Ovale 25">
              <a:extLst>
                <a:ext uri="{FF2B5EF4-FFF2-40B4-BE49-F238E27FC236}">
                  <a16:creationId xmlns:a16="http://schemas.microsoft.com/office/drawing/2014/main" id="{ADFB6548-D83C-1D4E-AE87-2E8F1D3D0FA7}"/>
                </a:ext>
              </a:extLst>
            </p:cNvPr>
            <p:cNvSpPr/>
            <p:nvPr userDrawn="1"/>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27" name="Ovale 26">
              <a:extLst>
                <a:ext uri="{FF2B5EF4-FFF2-40B4-BE49-F238E27FC236}">
                  <a16:creationId xmlns:a16="http://schemas.microsoft.com/office/drawing/2014/main" id="{D97C7400-7EDC-8845-AB5A-80FB8175C1E2}"/>
                </a:ext>
              </a:extLst>
            </p:cNvPr>
            <p:cNvSpPr/>
            <p:nvPr userDrawn="1"/>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grpSp>
      <p:sp>
        <p:nvSpPr>
          <p:cNvPr id="28" name="Titolo 1">
            <a:extLst>
              <a:ext uri="{FF2B5EF4-FFF2-40B4-BE49-F238E27FC236}">
                <a16:creationId xmlns:a16="http://schemas.microsoft.com/office/drawing/2014/main" id="{BC941C44-9B96-0040-8C71-D8364EB577C2}"/>
              </a:ext>
            </a:extLst>
          </p:cNvPr>
          <p:cNvSpPr>
            <a:spLocks noGrp="1"/>
          </p:cNvSpPr>
          <p:nvPr>
            <p:ph type="title" hasCustomPrompt="1"/>
          </p:nvPr>
        </p:nvSpPr>
        <p:spPr>
          <a:xfrm>
            <a:off x="1097280" y="421817"/>
            <a:ext cx="10058400" cy="1369074"/>
          </a:xfrm>
          <a:prstGeom prst="rect">
            <a:avLst/>
          </a:prstGeom>
        </p:spPr>
        <p:txBody>
          <a:bodyPr lIns="0" rIns="0" rtlCol="0" anchor="ctr">
            <a:normAutofit/>
          </a:bodyPr>
          <a:lstStyle>
            <a:lvl1pPr>
              <a:defRPr sz="4000" cap="all" baseline="0"/>
            </a:lvl1pPr>
          </a:lstStyle>
          <a:p>
            <a:pPr rtl="0"/>
            <a:r>
              <a:rPr lang="it-IT" noProof="0"/>
              <a:t>Inserire qui il titolo</a:t>
            </a:r>
          </a:p>
        </p:txBody>
      </p:sp>
      <p:sp>
        <p:nvSpPr>
          <p:cNvPr id="29" name="Ovale 28">
            <a:extLst>
              <a:ext uri="{FF2B5EF4-FFF2-40B4-BE49-F238E27FC236}">
                <a16:creationId xmlns:a16="http://schemas.microsoft.com/office/drawing/2014/main" id="{E014993B-5057-2A4C-9CA0-383DC5504020}"/>
              </a:ext>
            </a:extLst>
          </p:cNvPr>
          <p:cNvSpPr/>
          <p:nvPr userDrawn="1"/>
        </p:nvSpPr>
        <p:spPr>
          <a:xfrm>
            <a:off x="10429391" y="360727"/>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31" name="Ovale 30">
            <a:extLst>
              <a:ext uri="{FF2B5EF4-FFF2-40B4-BE49-F238E27FC236}">
                <a16:creationId xmlns:a16="http://schemas.microsoft.com/office/drawing/2014/main" id="{43B110E8-1FE2-BC47-A5AE-4C698B688B65}"/>
              </a:ext>
            </a:extLst>
          </p:cNvPr>
          <p:cNvSpPr/>
          <p:nvPr userDrawn="1"/>
        </p:nvSpPr>
        <p:spPr>
          <a:xfrm>
            <a:off x="5664570" y="125360"/>
            <a:ext cx="176394" cy="17639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32" name="Ovale 31">
            <a:extLst>
              <a:ext uri="{FF2B5EF4-FFF2-40B4-BE49-F238E27FC236}">
                <a16:creationId xmlns:a16="http://schemas.microsoft.com/office/drawing/2014/main" id="{87DACF2F-5D4D-434D-8786-E4DF0385E6F6}"/>
              </a:ext>
            </a:extLst>
          </p:cNvPr>
          <p:cNvSpPr/>
          <p:nvPr userDrawn="1"/>
        </p:nvSpPr>
        <p:spPr>
          <a:xfrm>
            <a:off x="458088" y="5430447"/>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19" name="Ovale 18">
            <a:extLst>
              <a:ext uri="{FF2B5EF4-FFF2-40B4-BE49-F238E27FC236}">
                <a16:creationId xmlns:a16="http://schemas.microsoft.com/office/drawing/2014/main" id="{CFE816CC-CBCA-7946-B9E5-E9649EF369BE}"/>
              </a:ext>
            </a:extLst>
          </p:cNvPr>
          <p:cNvSpPr/>
          <p:nvPr userDrawn="1"/>
        </p:nvSpPr>
        <p:spPr>
          <a:xfrm>
            <a:off x="11383587" y="6035041"/>
            <a:ext cx="776923" cy="776923"/>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Tree>
    <p:extLst>
      <p:ext uri="{BB962C8B-B14F-4D97-AF65-F5344CB8AC3E}">
        <p14:creationId xmlns:p14="http://schemas.microsoft.com/office/powerpoint/2010/main" val="3397253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68EF2-B00E-4B19-A416-C02B4529777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2D61EC-F778-42AC-B832-B99AA345DC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480D1DC-CC14-46E6-BC9A-8268CF64D9A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CE67E5-5569-4A89-91B8-A373E86AC0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801AF45-6729-464D-BD2E-D340BB95323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255A55-AA2D-41D5-8046-24BAD0F0304D}"/>
              </a:ext>
            </a:extLst>
          </p:cNvPr>
          <p:cNvSpPr>
            <a:spLocks noGrp="1"/>
          </p:cNvSpPr>
          <p:nvPr>
            <p:ph type="dt" sz="half" idx="10"/>
          </p:nvPr>
        </p:nvSpPr>
        <p:spPr/>
        <p:txBody>
          <a:bodyPr/>
          <a:lstStyle/>
          <a:p>
            <a:fld id="{C7F3D745-E781-411B-B490-B60DC779D4D6}" type="datetimeFigureOut">
              <a:rPr lang="en-US" smtClean="0"/>
              <a:t>7/25/2023</a:t>
            </a:fld>
            <a:endParaRPr lang="en-US"/>
          </a:p>
        </p:txBody>
      </p:sp>
      <p:sp>
        <p:nvSpPr>
          <p:cNvPr id="8" name="Footer Placeholder 7">
            <a:extLst>
              <a:ext uri="{FF2B5EF4-FFF2-40B4-BE49-F238E27FC236}">
                <a16:creationId xmlns:a16="http://schemas.microsoft.com/office/drawing/2014/main" id="{C69415FA-F37E-4718-8663-C799FB66AE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2F5B6DD-F58F-43C1-A888-5E4544B83C39}"/>
              </a:ext>
            </a:extLst>
          </p:cNvPr>
          <p:cNvSpPr>
            <a:spLocks noGrp="1"/>
          </p:cNvSpPr>
          <p:nvPr>
            <p:ph type="sldNum" sz="quarter" idx="12"/>
          </p:nvPr>
        </p:nvSpPr>
        <p:spPr/>
        <p:txBody>
          <a:bodyPr/>
          <a:lstStyle/>
          <a:p>
            <a:fld id="{A1CAC5FF-6937-4ACF-8957-2457E85F5610}" type="slidenum">
              <a:rPr lang="en-US" smtClean="0"/>
              <a:t>‹N›</a:t>
            </a:fld>
            <a:endParaRPr lang="en-US"/>
          </a:p>
        </p:txBody>
      </p:sp>
    </p:spTree>
    <p:extLst>
      <p:ext uri="{BB962C8B-B14F-4D97-AF65-F5344CB8AC3E}">
        <p14:creationId xmlns:p14="http://schemas.microsoft.com/office/powerpoint/2010/main" val="25344999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1" y="2125980"/>
            <a:ext cx="10363200" cy="77713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2" y="3840481"/>
            <a:ext cx="8534399" cy="3154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dt" sz="half" idx="6"/>
          </p:nvPr>
        </p:nvSpPr>
        <p:spPr>
          <a:xfrm>
            <a:off x="607598" y="6293881"/>
            <a:ext cx="2804160" cy="342900"/>
          </a:xfrm>
          <a:prstGeom prst="rect">
            <a:avLst/>
          </a:prstGeom>
        </p:spPr>
        <p:txBody>
          <a:bodyPr lIns="0" tIns="0" rIns="0" bIns="0"/>
          <a:lstStyle>
            <a:lvl1pPr algn="l">
              <a:defRPr>
                <a:solidFill>
                  <a:schemeClr val="tx1">
                    <a:tint val="75000"/>
                  </a:schemeClr>
                </a:solidFill>
              </a:defRPr>
            </a:lvl1pPr>
          </a:lstStyle>
          <a:p>
            <a:fld id="{4DA6D9AE-71D1-4702-9727-418D156ECE29}" type="datetime1">
              <a:rPr lang="it-IT" smtClean="0"/>
              <a:t>25/07/2023</a:t>
            </a:fld>
            <a:endParaRPr lang="en-US" dirty="0"/>
          </a:p>
        </p:txBody>
      </p:sp>
      <p:sp>
        <p:nvSpPr>
          <p:cNvPr id="6" name="Holder 6"/>
          <p:cNvSpPr>
            <a:spLocks noGrp="1"/>
          </p:cNvSpPr>
          <p:nvPr>
            <p:ph type="sldNum" sz="quarter" idx="7"/>
          </p:nvPr>
        </p:nvSpPr>
        <p:spPr>
          <a:xfrm>
            <a:off x="8776238" y="6293881"/>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dirty="0"/>
          </a:p>
        </p:txBody>
      </p:sp>
    </p:spTree>
    <p:extLst>
      <p:ext uri="{BB962C8B-B14F-4D97-AF65-F5344CB8AC3E}">
        <p14:creationId xmlns:p14="http://schemas.microsoft.com/office/powerpoint/2010/main" val="2748962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Holder 3"/>
          <p:cNvSpPr>
            <a:spLocks noGrp="1"/>
          </p:cNvSpPr>
          <p:nvPr>
            <p:ph type="body" idx="1"/>
          </p:nvPr>
        </p:nvSpPr>
        <p:spPr>
          <a:xfrm>
            <a:off x="1019532" y="2111140"/>
            <a:ext cx="10152937" cy="186636"/>
          </a:xfrm>
        </p:spPr>
        <p:txBody>
          <a:bodyPr lIns="0" tIns="0" rIns="0" bIns="0"/>
          <a:lstStyle>
            <a:lvl1pPr>
              <a:defRPr sz="1213" b="0" i="0">
                <a:solidFill>
                  <a:srgbClr val="57575A"/>
                </a:solidFill>
                <a:latin typeface="Open Sans"/>
                <a:cs typeface="Open Sans"/>
              </a:defRPr>
            </a:lvl1pPr>
          </a:lstStyle>
          <a:p>
            <a:endParaRPr/>
          </a:p>
        </p:txBody>
      </p:sp>
      <p:sp>
        <p:nvSpPr>
          <p:cNvPr id="5" name="Titolo 4"/>
          <p:cNvSpPr>
            <a:spLocks noGrp="1"/>
          </p:cNvSpPr>
          <p:nvPr>
            <p:ph type="title"/>
          </p:nvPr>
        </p:nvSpPr>
        <p:spPr>
          <a:xfrm>
            <a:off x="555536" y="1347441"/>
            <a:ext cx="11080926" cy="1554272"/>
          </a:xfrm>
        </p:spPr>
        <p:txBody>
          <a:bodyPr/>
          <a:lstStyle/>
          <a:p>
            <a:r>
              <a:rPr lang="it-IT"/>
              <a:t>Fare clic per modificare lo stile del titolo</a:t>
            </a:r>
          </a:p>
        </p:txBody>
      </p:sp>
      <p:sp>
        <p:nvSpPr>
          <p:cNvPr id="6" name="Holder 6"/>
          <p:cNvSpPr>
            <a:spLocks noGrp="1"/>
          </p:cNvSpPr>
          <p:nvPr>
            <p:ph type="dt" sz="half" idx="6"/>
          </p:nvPr>
        </p:nvSpPr>
        <p:spPr>
          <a:xfrm>
            <a:off x="596892" y="6320643"/>
            <a:ext cx="2804160" cy="342900"/>
          </a:xfrm>
          <a:prstGeom prst="rect">
            <a:avLst/>
          </a:prstGeom>
        </p:spPr>
        <p:txBody>
          <a:bodyPr lIns="0" tIns="0" rIns="0" bIns="0"/>
          <a:lstStyle>
            <a:lvl1pPr algn="l">
              <a:defRPr>
                <a:solidFill>
                  <a:schemeClr val="tx1">
                    <a:tint val="75000"/>
                  </a:schemeClr>
                </a:solidFill>
              </a:defRPr>
            </a:lvl1pPr>
          </a:lstStyle>
          <a:p>
            <a:fld id="{843D514D-0D2A-4EAA-AF62-7E7F76B249BD}" type="datetime1">
              <a:rPr lang="it-IT" smtClean="0"/>
              <a:t>25/07/2023</a:t>
            </a:fld>
            <a:endParaRPr lang="en-US" dirty="0"/>
          </a:p>
        </p:txBody>
      </p:sp>
    </p:spTree>
    <p:extLst>
      <p:ext uri="{BB962C8B-B14F-4D97-AF65-F5344CB8AC3E}">
        <p14:creationId xmlns:p14="http://schemas.microsoft.com/office/powerpoint/2010/main" val="13391234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477054"/>
          </a:xfrm>
        </p:spPr>
        <p:txBody>
          <a:bodyPr lIns="0" tIns="0" rIns="0" bIns="0"/>
          <a:lstStyle>
            <a:lvl1pPr>
              <a:defRPr sz="3093" b="0" i="0">
                <a:solidFill>
                  <a:srgbClr val="20589B"/>
                </a:solidFill>
                <a:latin typeface="Open Sans Light"/>
                <a:cs typeface="Open Sans Light"/>
              </a:defRPr>
            </a:lvl1pPr>
          </a:lstStyle>
          <a:p>
            <a:endParaRPr/>
          </a:p>
        </p:txBody>
      </p:sp>
      <p:sp>
        <p:nvSpPr>
          <p:cNvPr id="3" name="Holder 3"/>
          <p:cNvSpPr>
            <a:spLocks noGrp="1"/>
          </p:cNvSpPr>
          <p:nvPr>
            <p:ph sz="half" idx="2"/>
          </p:nvPr>
        </p:nvSpPr>
        <p:spPr>
          <a:xfrm>
            <a:off x="609600" y="1577341"/>
            <a:ext cx="5303520" cy="3154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1"/>
            <a:ext cx="5303520" cy="315471"/>
          </a:xfrm>
          <a:prstGeom prst="rect">
            <a:avLst/>
          </a:prstGeom>
        </p:spPr>
        <p:txBody>
          <a:bodyPr wrap="square" lIns="0" tIns="0" rIns="0" bIns="0">
            <a:spAutoFit/>
          </a:bodyPr>
          <a:lstStyle>
            <a:lvl1pPr>
              <a:defRPr/>
            </a:lvl1pPr>
          </a:lstStyle>
          <a:p>
            <a:endParaRPr/>
          </a:p>
        </p:txBody>
      </p:sp>
      <p:sp>
        <p:nvSpPr>
          <p:cNvPr id="6"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5D041EF2-7B6B-4199-927A-EB39842DBC66}" type="datetime1">
              <a:rPr lang="it-IT" smtClean="0"/>
              <a:t>25/07/2023</a:t>
            </a:fld>
            <a:endParaRPr lang="en-US" dirty="0"/>
          </a:p>
        </p:txBody>
      </p:sp>
      <p:sp>
        <p:nvSpPr>
          <p:cNvPr id="7" name="Holder 7"/>
          <p:cNvSpPr>
            <a:spLocks noGrp="1"/>
          </p:cNvSpPr>
          <p:nvPr>
            <p:ph type="sldNum" sz="quarter" idx="7"/>
          </p:nvPr>
        </p:nvSpPr>
        <p:spPr>
          <a:xfrm>
            <a:off x="8778240" y="6274435"/>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dirty="0"/>
          </a:p>
        </p:txBody>
      </p:sp>
    </p:spTree>
    <p:extLst>
      <p:ext uri="{BB962C8B-B14F-4D97-AF65-F5344CB8AC3E}">
        <p14:creationId xmlns:p14="http://schemas.microsoft.com/office/powerpoint/2010/main" val="405525909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477054"/>
          </a:xfrm>
        </p:spPr>
        <p:txBody>
          <a:bodyPr lIns="0" tIns="0" rIns="0" bIns="0"/>
          <a:lstStyle>
            <a:lvl1pPr>
              <a:defRPr sz="3093" b="0" i="0">
                <a:solidFill>
                  <a:srgbClr val="20589B"/>
                </a:solidFill>
                <a:latin typeface="Open Sans Light"/>
                <a:cs typeface="Open Sans Light"/>
              </a:defRPr>
            </a:lvl1pPr>
          </a:lstStyle>
          <a:p>
            <a:endParaRPr/>
          </a:p>
        </p:txBody>
      </p:sp>
      <p:sp>
        <p:nvSpPr>
          <p:cNvPr id="4" name="Holder 4"/>
          <p:cNvSpPr>
            <a:spLocks noGrp="1"/>
          </p:cNvSpPr>
          <p:nvPr>
            <p:ph type="dt" sz="half" idx="6"/>
          </p:nvPr>
        </p:nvSpPr>
        <p:spPr>
          <a:xfrm>
            <a:off x="596892" y="6320643"/>
            <a:ext cx="2804160" cy="342900"/>
          </a:xfrm>
          <a:prstGeom prst="rect">
            <a:avLst/>
          </a:prstGeom>
        </p:spPr>
        <p:txBody>
          <a:bodyPr lIns="0" tIns="0" rIns="0" bIns="0"/>
          <a:lstStyle>
            <a:lvl1pPr algn="l">
              <a:defRPr>
                <a:solidFill>
                  <a:schemeClr val="tx1">
                    <a:tint val="75000"/>
                  </a:schemeClr>
                </a:solidFill>
              </a:defRPr>
            </a:lvl1pPr>
          </a:lstStyle>
          <a:p>
            <a:fld id="{ADB3D814-2987-4635-AFBA-39F481C639AA}" type="datetime1">
              <a:rPr lang="it-IT" smtClean="0"/>
              <a:t>25/07/2023</a:t>
            </a:fld>
            <a:endParaRPr lang="en-US" dirty="0"/>
          </a:p>
        </p:txBody>
      </p:sp>
      <p:sp>
        <p:nvSpPr>
          <p:cNvPr id="5" name="Holder 5"/>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dirty="0"/>
          </a:p>
        </p:txBody>
      </p:sp>
    </p:spTree>
    <p:extLst>
      <p:ext uri="{BB962C8B-B14F-4D97-AF65-F5344CB8AC3E}">
        <p14:creationId xmlns:p14="http://schemas.microsoft.com/office/powerpoint/2010/main" val="12786729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555536" y="1347441"/>
            <a:ext cx="11080926" cy="1554272"/>
          </a:xfrm>
        </p:spPr>
        <p:txBody>
          <a:bodyPr/>
          <a:lstStyle/>
          <a:p>
            <a:r>
              <a:rPr lang="it-IT"/>
              <a:t>Fare clic per modificare lo stile del titolo</a:t>
            </a:r>
          </a:p>
        </p:txBody>
      </p:sp>
      <p:sp>
        <p:nvSpPr>
          <p:cNvPr id="3"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86D296A8-E015-4E96-A6DE-694CDD2FDC2F}" type="datetime1">
              <a:rPr lang="it-IT" smtClean="0"/>
              <a:t>25/07/2023</a:t>
            </a:fld>
            <a:endParaRPr lang="en-US" dirty="0"/>
          </a:p>
        </p:txBody>
      </p:sp>
      <p:sp>
        <p:nvSpPr>
          <p:cNvPr id="4" name="Holder 7"/>
          <p:cNvSpPr>
            <a:spLocks noGrp="1"/>
          </p:cNvSpPr>
          <p:nvPr>
            <p:ph type="sldNum" sz="quarter" idx="7"/>
          </p:nvPr>
        </p:nvSpPr>
        <p:spPr>
          <a:xfrm>
            <a:off x="8778240" y="6274435"/>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dirty="0"/>
          </a:p>
        </p:txBody>
      </p:sp>
    </p:spTree>
    <p:extLst>
      <p:ext uri="{BB962C8B-B14F-4D97-AF65-F5344CB8AC3E}">
        <p14:creationId xmlns:p14="http://schemas.microsoft.com/office/powerpoint/2010/main" val="14570268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555536" y="1347441"/>
            <a:ext cx="11080926" cy="1554272"/>
          </a:xfrm>
        </p:spPr>
        <p:txBody>
          <a:bodyPr/>
          <a:lstStyle/>
          <a:p>
            <a:r>
              <a:rPr lang="it-IT"/>
              <a:t>Fare clic per modificare lo stile del titolo</a:t>
            </a:r>
          </a:p>
        </p:txBody>
      </p:sp>
      <p:sp>
        <p:nvSpPr>
          <p:cNvPr id="4"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94878F2A-1BF5-4220-B88E-8C7FBAB43922}" type="datetime1">
              <a:rPr lang="it-IT" smtClean="0"/>
              <a:t>25/07/2023</a:t>
            </a:fld>
            <a:endParaRPr lang="en-US" dirty="0"/>
          </a:p>
        </p:txBody>
      </p:sp>
      <p:sp>
        <p:nvSpPr>
          <p:cNvPr id="5" name="Holder 7"/>
          <p:cNvSpPr>
            <a:spLocks noGrp="1"/>
          </p:cNvSpPr>
          <p:nvPr>
            <p:ph type="sldNum" sz="quarter" idx="7"/>
          </p:nvPr>
        </p:nvSpPr>
        <p:spPr>
          <a:xfrm>
            <a:off x="8914871" y="6247673"/>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dirty="0"/>
          </a:p>
        </p:txBody>
      </p:sp>
    </p:spTree>
    <p:extLst>
      <p:ext uri="{BB962C8B-B14F-4D97-AF65-F5344CB8AC3E}">
        <p14:creationId xmlns:p14="http://schemas.microsoft.com/office/powerpoint/2010/main" val="20924431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19532" y="2111139"/>
            <a:ext cx="10152937" cy="1423467"/>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7" name="Segnaposto data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pPr rtl="0"/>
            <a:fld id="{F6A92831-2A11-4851-A5A3-DA572CA9D2A9}" type="datetime1">
              <a:rPr lang="it-IT" noProof="0" smtClean="0"/>
              <a:t>25/07/2023</a:t>
            </a:fld>
            <a:endParaRPr lang="it-IT" noProof="0" dirty="0"/>
          </a:p>
        </p:txBody>
      </p:sp>
      <p:sp>
        <p:nvSpPr>
          <p:cNvPr id="8" name="Segnaposto piè di pagina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pPr rtl="0"/>
            <a:r>
              <a:rPr lang="it-IT" noProof="0"/>
              <a:t>Ettore Vittorio Uccellini</a:t>
            </a:r>
            <a:endParaRPr lang="it-IT" noProof="0" dirty="0"/>
          </a:p>
        </p:txBody>
      </p:sp>
      <p:sp>
        <p:nvSpPr>
          <p:cNvPr id="9" name="Segnaposto numero diapositiva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pPr rtl="0"/>
            <a:fld id="{3A98EE3D-8CD1-4C3F-BD1C-C98C9596463C}" type="slidenum">
              <a:rPr lang="it-IT" noProof="0" smtClean="0"/>
              <a:t>‹N›</a:t>
            </a:fld>
            <a:endParaRPr lang="it-IT" noProof="0" dirty="0"/>
          </a:p>
        </p:txBody>
      </p:sp>
      <p:grpSp>
        <p:nvGrpSpPr>
          <p:cNvPr id="21" name="Gruppo 20">
            <a:extLst>
              <a:ext uri="{FF2B5EF4-FFF2-40B4-BE49-F238E27FC236}">
                <a16:creationId xmlns:a16="http://schemas.microsoft.com/office/drawing/2014/main" id="{7A2141DD-8D8D-FA43-BD4F-2CFC93C87782}"/>
              </a:ext>
            </a:extLst>
          </p:cNvPr>
          <p:cNvGrpSpPr/>
          <p:nvPr userDrawn="1"/>
        </p:nvGrpSpPr>
        <p:grpSpPr>
          <a:xfrm rot="5400000">
            <a:off x="-21618" y="1088454"/>
            <a:ext cx="910099" cy="99010"/>
            <a:chOff x="622418" y="280927"/>
            <a:chExt cx="2335705" cy="254101"/>
          </a:xfrm>
        </p:grpSpPr>
        <p:sp>
          <p:nvSpPr>
            <p:cNvPr id="22" name="Ovale 21">
              <a:extLst>
                <a:ext uri="{FF2B5EF4-FFF2-40B4-BE49-F238E27FC236}">
                  <a16:creationId xmlns:a16="http://schemas.microsoft.com/office/drawing/2014/main" id="{71A62821-5E0F-DE41-B5C2-17A3A7277F4E}"/>
                </a:ext>
              </a:extLst>
            </p:cNvPr>
            <p:cNvSpPr/>
            <p:nvPr userDrawn="1"/>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
          <p:nvSpPr>
            <p:cNvPr id="23" name="Ovale 22">
              <a:extLst>
                <a:ext uri="{FF2B5EF4-FFF2-40B4-BE49-F238E27FC236}">
                  <a16:creationId xmlns:a16="http://schemas.microsoft.com/office/drawing/2014/main" id="{C311AE14-D8F0-1D4C-9D8D-603836582793}"/>
                </a:ext>
              </a:extLst>
            </p:cNvPr>
            <p:cNvSpPr/>
            <p:nvPr userDrawn="1"/>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
          <p:nvSpPr>
            <p:cNvPr id="24" name="Ovale 23">
              <a:extLst>
                <a:ext uri="{FF2B5EF4-FFF2-40B4-BE49-F238E27FC236}">
                  <a16:creationId xmlns:a16="http://schemas.microsoft.com/office/drawing/2014/main" id="{1F2BE645-D4F2-304C-9AFA-473D8F888A85}"/>
                </a:ext>
              </a:extLst>
            </p:cNvPr>
            <p:cNvSpPr/>
            <p:nvPr userDrawn="1"/>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
          <p:nvSpPr>
            <p:cNvPr id="25" name="Ovale 24">
              <a:extLst>
                <a:ext uri="{FF2B5EF4-FFF2-40B4-BE49-F238E27FC236}">
                  <a16:creationId xmlns:a16="http://schemas.microsoft.com/office/drawing/2014/main" id="{93640330-30A6-6948-87A7-9DE6D41794F5}"/>
                </a:ext>
              </a:extLst>
            </p:cNvPr>
            <p:cNvSpPr/>
            <p:nvPr userDrawn="1"/>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
          <p:nvSpPr>
            <p:cNvPr id="26" name="Ovale 25">
              <a:extLst>
                <a:ext uri="{FF2B5EF4-FFF2-40B4-BE49-F238E27FC236}">
                  <a16:creationId xmlns:a16="http://schemas.microsoft.com/office/drawing/2014/main" id="{ADFB6548-D83C-1D4E-AE87-2E8F1D3D0FA7}"/>
                </a:ext>
              </a:extLst>
            </p:cNvPr>
            <p:cNvSpPr/>
            <p:nvPr userDrawn="1"/>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
          <p:nvSpPr>
            <p:cNvPr id="27" name="Ovale 26">
              <a:extLst>
                <a:ext uri="{FF2B5EF4-FFF2-40B4-BE49-F238E27FC236}">
                  <a16:creationId xmlns:a16="http://schemas.microsoft.com/office/drawing/2014/main" id="{D97C7400-7EDC-8845-AB5A-80FB8175C1E2}"/>
                </a:ext>
              </a:extLst>
            </p:cNvPr>
            <p:cNvSpPr/>
            <p:nvPr userDrawn="1"/>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grpSp>
      <p:sp>
        <p:nvSpPr>
          <p:cNvPr id="28" name="Titolo 1">
            <a:extLst>
              <a:ext uri="{FF2B5EF4-FFF2-40B4-BE49-F238E27FC236}">
                <a16:creationId xmlns:a16="http://schemas.microsoft.com/office/drawing/2014/main" id="{BC941C44-9B96-0040-8C71-D8364EB577C2}"/>
              </a:ext>
            </a:extLst>
          </p:cNvPr>
          <p:cNvSpPr>
            <a:spLocks noGrp="1"/>
          </p:cNvSpPr>
          <p:nvPr>
            <p:ph type="title" hasCustomPrompt="1"/>
          </p:nvPr>
        </p:nvSpPr>
        <p:spPr>
          <a:xfrm>
            <a:off x="1097280" y="421817"/>
            <a:ext cx="10058400" cy="1369074"/>
          </a:xfrm>
          <a:prstGeom prst="rect">
            <a:avLst/>
          </a:prstGeom>
        </p:spPr>
        <p:txBody>
          <a:bodyPr lIns="0" rIns="0" rtlCol="0" anchor="ctr">
            <a:normAutofit/>
          </a:bodyPr>
          <a:lstStyle>
            <a:lvl1pPr>
              <a:defRPr sz="4000" cap="all" baseline="0"/>
            </a:lvl1pPr>
          </a:lstStyle>
          <a:p>
            <a:pPr rtl="0"/>
            <a:r>
              <a:rPr lang="it-IT" noProof="0" dirty="0"/>
              <a:t>Inserire qui il titolo</a:t>
            </a:r>
          </a:p>
        </p:txBody>
      </p:sp>
      <p:sp>
        <p:nvSpPr>
          <p:cNvPr id="29" name="Ovale 28">
            <a:extLst>
              <a:ext uri="{FF2B5EF4-FFF2-40B4-BE49-F238E27FC236}">
                <a16:creationId xmlns:a16="http://schemas.microsoft.com/office/drawing/2014/main" id="{E014993B-5057-2A4C-9CA0-383DC5504020}"/>
              </a:ext>
            </a:extLst>
          </p:cNvPr>
          <p:cNvSpPr/>
          <p:nvPr userDrawn="1"/>
        </p:nvSpPr>
        <p:spPr>
          <a:xfrm>
            <a:off x="10429391" y="360727"/>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
        <p:nvSpPr>
          <p:cNvPr id="31" name="Ovale 30">
            <a:extLst>
              <a:ext uri="{FF2B5EF4-FFF2-40B4-BE49-F238E27FC236}">
                <a16:creationId xmlns:a16="http://schemas.microsoft.com/office/drawing/2014/main" id="{43B110E8-1FE2-BC47-A5AE-4C698B688B65}"/>
              </a:ext>
            </a:extLst>
          </p:cNvPr>
          <p:cNvSpPr/>
          <p:nvPr userDrawn="1"/>
        </p:nvSpPr>
        <p:spPr>
          <a:xfrm>
            <a:off x="5664570" y="125360"/>
            <a:ext cx="176394" cy="17639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
        <p:nvSpPr>
          <p:cNvPr id="32" name="Ovale 31">
            <a:extLst>
              <a:ext uri="{FF2B5EF4-FFF2-40B4-BE49-F238E27FC236}">
                <a16:creationId xmlns:a16="http://schemas.microsoft.com/office/drawing/2014/main" id="{87DACF2F-5D4D-434D-8786-E4DF0385E6F6}"/>
              </a:ext>
            </a:extLst>
          </p:cNvPr>
          <p:cNvSpPr/>
          <p:nvPr userDrawn="1"/>
        </p:nvSpPr>
        <p:spPr>
          <a:xfrm>
            <a:off x="458088" y="5430447"/>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
        <p:nvSpPr>
          <p:cNvPr id="19" name="Ovale 18">
            <a:extLst>
              <a:ext uri="{FF2B5EF4-FFF2-40B4-BE49-F238E27FC236}">
                <a16:creationId xmlns:a16="http://schemas.microsoft.com/office/drawing/2014/main" id="{CFE816CC-CBCA-7946-B9E5-E9649EF369BE}"/>
              </a:ext>
            </a:extLst>
          </p:cNvPr>
          <p:cNvSpPr/>
          <p:nvPr userDrawn="1"/>
        </p:nvSpPr>
        <p:spPr>
          <a:xfrm>
            <a:off x="11383587" y="6035041"/>
            <a:ext cx="776923" cy="776923"/>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Tree>
    <p:extLst>
      <p:ext uri="{BB962C8B-B14F-4D97-AF65-F5344CB8AC3E}">
        <p14:creationId xmlns:p14="http://schemas.microsoft.com/office/powerpoint/2010/main" val="33972537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1" y="2125980"/>
            <a:ext cx="10363200" cy="77713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2" y="3840481"/>
            <a:ext cx="8534399" cy="3154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dt" sz="half" idx="6"/>
          </p:nvPr>
        </p:nvSpPr>
        <p:spPr>
          <a:xfrm>
            <a:off x="607598" y="6293881"/>
            <a:ext cx="2804160" cy="342900"/>
          </a:xfrm>
          <a:prstGeom prst="rect">
            <a:avLst/>
          </a:prstGeom>
        </p:spPr>
        <p:txBody>
          <a:bodyPr lIns="0" tIns="0" rIns="0" bIns="0"/>
          <a:lstStyle>
            <a:lvl1pPr algn="l">
              <a:defRPr>
                <a:solidFill>
                  <a:schemeClr val="tx1">
                    <a:tint val="75000"/>
                  </a:schemeClr>
                </a:solidFill>
              </a:defRPr>
            </a:lvl1pPr>
          </a:lstStyle>
          <a:p>
            <a:fld id="{4DA6D9AE-71D1-4702-9727-418D156ECE29}" type="datetime1">
              <a:rPr lang="it-IT" smtClean="0"/>
              <a:t>25/07/2023</a:t>
            </a:fld>
            <a:endParaRPr lang="en-US" dirty="0"/>
          </a:p>
        </p:txBody>
      </p:sp>
      <p:sp>
        <p:nvSpPr>
          <p:cNvPr id="6" name="Holder 6"/>
          <p:cNvSpPr>
            <a:spLocks noGrp="1"/>
          </p:cNvSpPr>
          <p:nvPr>
            <p:ph type="sldNum" sz="quarter" idx="7"/>
          </p:nvPr>
        </p:nvSpPr>
        <p:spPr>
          <a:xfrm>
            <a:off x="8776238" y="6293881"/>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dirty="0"/>
          </a:p>
        </p:txBody>
      </p:sp>
    </p:spTree>
    <p:extLst>
      <p:ext uri="{BB962C8B-B14F-4D97-AF65-F5344CB8AC3E}">
        <p14:creationId xmlns:p14="http://schemas.microsoft.com/office/powerpoint/2010/main" val="2748962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Holder 3"/>
          <p:cNvSpPr>
            <a:spLocks noGrp="1"/>
          </p:cNvSpPr>
          <p:nvPr>
            <p:ph type="body" idx="1"/>
          </p:nvPr>
        </p:nvSpPr>
        <p:spPr>
          <a:xfrm>
            <a:off x="1019532" y="2111140"/>
            <a:ext cx="10152937" cy="186636"/>
          </a:xfrm>
        </p:spPr>
        <p:txBody>
          <a:bodyPr lIns="0" tIns="0" rIns="0" bIns="0"/>
          <a:lstStyle>
            <a:lvl1pPr>
              <a:defRPr sz="1213" b="0" i="0">
                <a:solidFill>
                  <a:srgbClr val="57575A"/>
                </a:solidFill>
                <a:latin typeface="Open Sans"/>
                <a:cs typeface="Open Sans"/>
              </a:defRPr>
            </a:lvl1pPr>
          </a:lstStyle>
          <a:p>
            <a:endParaRPr/>
          </a:p>
        </p:txBody>
      </p:sp>
      <p:sp>
        <p:nvSpPr>
          <p:cNvPr id="5" name="Titolo 4"/>
          <p:cNvSpPr>
            <a:spLocks noGrp="1"/>
          </p:cNvSpPr>
          <p:nvPr>
            <p:ph type="title"/>
          </p:nvPr>
        </p:nvSpPr>
        <p:spPr>
          <a:xfrm>
            <a:off x="555536" y="1347441"/>
            <a:ext cx="11080926" cy="1554272"/>
          </a:xfrm>
        </p:spPr>
        <p:txBody>
          <a:bodyPr/>
          <a:lstStyle/>
          <a:p>
            <a:r>
              <a:rPr lang="it-IT"/>
              <a:t>Fare clic per modificare lo stile del titolo</a:t>
            </a:r>
          </a:p>
        </p:txBody>
      </p:sp>
      <p:sp>
        <p:nvSpPr>
          <p:cNvPr id="6" name="Holder 6"/>
          <p:cNvSpPr>
            <a:spLocks noGrp="1"/>
          </p:cNvSpPr>
          <p:nvPr>
            <p:ph type="dt" sz="half" idx="6"/>
          </p:nvPr>
        </p:nvSpPr>
        <p:spPr>
          <a:xfrm>
            <a:off x="596892" y="6320643"/>
            <a:ext cx="2804160" cy="342900"/>
          </a:xfrm>
          <a:prstGeom prst="rect">
            <a:avLst/>
          </a:prstGeom>
        </p:spPr>
        <p:txBody>
          <a:bodyPr lIns="0" tIns="0" rIns="0" bIns="0"/>
          <a:lstStyle>
            <a:lvl1pPr algn="l">
              <a:defRPr>
                <a:solidFill>
                  <a:schemeClr val="tx1">
                    <a:tint val="75000"/>
                  </a:schemeClr>
                </a:solidFill>
              </a:defRPr>
            </a:lvl1pPr>
          </a:lstStyle>
          <a:p>
            <a:fld id="{843D514D-0D2A-4EAA-AF62-7E7F76B249BD}" type="datetime1">
              <a:rPr lang="it-IT" smtClean="0"/>
              <a:t>25/07/2023</a:t>
            </a:fld>
            <a:endParaRPr lang="en-US" dirty="0"/>
          </a:p>
        </p:txBody>
      </p:sp>
    </p:spTree>
    <p:extLst>
      <p:ext uri="{BB962C8B-B14F-4D97-AF65-F5344CB8AC3E}">
        <p14:creationId xmlns:p14="http://schemas.microsoft.com/office/powerpoint/2010/main" val="13391234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477054"/>
          </a:xfrm>
        </p:spPr>
        <p:txBody>
          <a:bodyPr lIns="0" tIns="0" rIns="0" bIns="0"/>
          <a:lstStyle>
            <a:lvl1pPr>
              <a:defRPr sz="3093" b="0" i="0">
                <a:solidFill>
                  <a:srgbClr val="20589B"/>
                </a:solidFill>
                <a:latin typeface="Open Sans Light"/>
                <a:cs typeface="Open Sans Light"/>
              </a:defRPr>
            </a:lvl1pPr>
          </a:lstStyle>
          <a:p>
            <a:endParaRPr/>
          </a:p>
        </p:txBody>
      </p:sp>
      <p:sp>
        <p:nvSpPr>
          <p:cNvPr id="3" name="Holder 3"/>
          <p:cNvSpPr>
            <a:spLocks noGrp="1"/>
          </p:cNvSpPr>
          <p:nvPr>
            <p:ph sz="half" idx="2"/>
          </p:nvPr>
        </p:nvSpPr>
        <p:spPr>
          <a:xfrm>
            <a:off x="609600" y="1577341"/>
            <a:ext cx="5303520" cy="3154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1"/>
            <a:ext cx="5303520" cy="315471"/>
          </a:xfrm>
          <a:prstGeom prst="rect">
            <a:avLst/>
          </a:prstGeom>
        </p:spPr>
        <p:txBody>
          <a:bodyPr wrap="square" lIns="0" tIns="0" rIns="0" bIns="0">
            <a:spAutoFit/>
          </a:bodyPr>
          <a:lstStyle>
            <a:lvl1pPr>
              <a:defRPr/>
            </a:lvl1pPr>
          </a:lstStyle>
          <a:p>
            <a:endParaRPr/>
          </a:p>
        </p:txBody>
      </p:sp>
      <p:sp>
        <p:nvSpPr>
          <p:cNvPr id="6"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5D041EF2-7B6B-4199-927A-EB39842DBC66}" type="datetime1">
              <a:rPr lang="it-IT" smtClean="0"/>
              <a:t>25/07/2023</a:t>
            </a:fld>
            <a:endParaRPr lang="en-US" dirty="0"/>
          </a:p>
        </p:txBody>
      </p:sp>
      <p:sp>
        <p:nvSpPr>
          <p:cNvPr id="7" name="Holder 7"/>
          <p:cNvSpPr>
            <a:spLocks noGrp="1"/>
          </p:cNvSpPr>
          <p:nvPr>
            <p:ph type="sldNum" sz="quarter" idx="7"/>
          </p:nvPr>
        </p:nvSpPr>
        <p:spPr>
          <a:xfrm>
            <a:off x="8778240" y="6274435"/>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dirty="0"/>
          </a:p>
        </p:txBody>
      </p:sp>
    </p:spTree>
    <p:extLst>
      <p:ext uri="{BB962C8B-B14F-4D97-AF65-F5344CB8AC3E}">
        <p14:creationId xmlns:p14="http://schemas.microsoft.com/office/powerpoint/2010/main" val="4055259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ED855-59F2-485B-94DF-C6F042F689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DED054-CF04-44C8-BA8E-B82CE4C545D4}"/>
              </a:ext>
            </a:extLst>
          </p:cNvPr>
          <p:cNvSpPr>
            <a:spLocks noGrp="1"/>
          </p:cNvSpPr>
          <p:nvPr>
            <p:ph type="dt" sz="half" idx="10"/>
          </p:nvPr>
        </p:nvSpPr>
        <p:spPr/>
        <p:txBody>
          <a:bodyPr/>
          <a:lstStyle/>
          <a:p>
            <a:fld id="{C7F3D745-E781-411B-B490-B60DC779D4D6}" type="datetimeFigureOut">
              <a:rPr lang="en-US" smtClean="0"/>
              <a:t>7/25/2023</a:t>
            </a:fld>
            <a:endParaRPr lang="en-US"/>
          </a:p>
        </p:txBody>
      </p:sp>
      <p:sp>
        <p:nvSpPr>
          <p:cNvPr id="4" name="Footer Placeholder 3">
            <a:extLst>
              <a:ext uri="{FF2B5EF4-FFF2-40B4-BE49-F238E27FC236}">
                <a16:creationId xmlns:a16="http://schemas.microsoft.com/office/drawing/2014/main" id="{5FD9D36A-0805-4BE6-AB43-8A22CBBA6A7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E31004-3F75-45FD-8C54-5DFEB3BDCF8B}"/>
              </a:ext>
            </a:extLst>
          </p:cNvPr>
          <p:cNvSpPr>
            <a:spLocks noGrp="1"/>
          </p:cNvSpPr>
          <p:nvPr>
            <p:ph type="sldNum" sz="quarter" idx="12"/>
          </p:nvPr>
        </p:nvSpPr>
        <p:spPr/>
        <p:txBody>
          <a:bodyPr/>
          <a:lstStyle/>
          <a:p>
            <a:fld id="{A1CAC5FF-6937-4ACF-8957-2457E85F5610}" type="slidenum">
              <a:rPr lang="en-US" smtClean="0"/>
              <a:t>‹N›</a:t>
            </a:fld>
            <a:endParaRPr lang="en-US"/>
          </a:p>
        </p:txBody>
      </p:sp>
    </p:spTree>
    <p:extLst>
      <p:ext uri="{BB962C8B-B14F-4D97-AF65-F5344CB8AC3E}">
        <p14:creationId xmlns:p14="http://schemas.microsoft.com/office/powerpoint/2010/main" val="204584750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477054"/>
          </a:xfrm>
        </p:spPr>
        <p:txBody>
          <a:bodyPr lIns="0" tIns="0" rIns="0" bIns="0"/>
          <a:lstStyle>
            <a:lvl1pPr>
              <a:defRPr sz="3093" b="0" i="0">
                <a:solidFill>
                  <a:srgbClr val="20589B"/>
                </a:solidFill>
                <a:latin typeface="Open Sans Light"/>
                <a:cs typeface="Open Sans Light"/>
              </a:defRPr>
            </a:lvl1pPr>
          </a:lstStyle>
          <a:p>
            <a:endParaRPr/>
          </a:p>
        </p:txBody>
      </p:sp>
      <p:sp>
        <p:nvSpPr>
          <p:cNvPr id="4" name="Holder 4"/>
          <p:cNvSpPr>
            <a:spLocks noGrp="1"/>
          </p:cNvSpPr>
          <p:nvPr>
            <p:ph type="dt" sz="half" idx="6"/>
          </p:nvPr>
        </p:nvSpPr>
        <p:spPr>
          <a:xfrm>
            <a:off x="596892" y="6320643"/>
            <a:ext cx="2804160" cy="342900"/>
          </a:xfrm>
          <a:prstGeom prst="rect">
            <a:avLst/>
          </a:prstGeom>
        </p:spPr>
        <p:txBody>
          <a:bodyPr lIns="0" tIns="0" rIns="0" bIns="0"/>
          <a:lstStyle>
            <a:lvl1pPr algn="l">
              <a:defRPr>
                <a:solidFill>
                  <a:schemeClr val="tx1">
                    <a:tint val="75000"/>
                  </a:schemeClr>
                </a:solidFill>
              </a:defRPr>
            </a:lvl1pPr>
          </a:lstStyle>
          <a:p>
            <a:fld id="{ADB3D814-2987-4635-AFBA-39F481C639AA}" type="datetime1">
              <a:rPr lang="it-IT" smtClean="0"/>
              <a:t>25/07/2023</a:t>
            </a:fld>
            <a:endParaRPr lang="en-US" dirty="0"/>
          </a:p>
        </p:txBody>
      </p:sp>
      <p:sp>
        <p:nvSpPr>
          <p:cNvPr id="5" name="Holder 5"/>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dirty="0"/>
          </a:p>
        </p:txBody>
      </p:sp>
    </p:spTree>
    <p:extLst>
      <p:ext uri="{BB962C8B-B14F-4D97-AF65-F5344CB8AC3E}">
        <p14:creationId xmlns:p14="http://schemas.microsoft.com/office/powerpoint/2010/main" val="12786729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555536" y="1347441"/>
            <a:ext cx="11080926" cy="1554272"/>
          </a:xfrm>
        </p:spPr>
        <p:txBody>
          <a:bodyPr/>
          <a:lstStyle/>
          <a:p>
            <a:r>
              <a:rPr lang="it-IT"/>
              <a:t>Fare clic per modificare lo stile del titolo</a:t>
            </a:r>
          </a:p>
        </p:txBody>
      </p:sp>
      <p:sp>
        <p:nvSpPr>
          <p:cNvPr id="3"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86D296A8-E015-4E96-A6DE-694CDD2FDC2F}" type="datetime1">
              <a:rPr lang="it-IT" smtClean="0"/>
              <a:t>25/07/2023</a:t>
            </a:fld>
            <a:endParaRPr lang="en-US" dirty="0"/>
          </a:p>
        </p:txBody>
      </p:sp>
      <p:sp>
        <p:nvSpPr>
          <p:cNvPr id="4" name="Holder 7"/>
          <p:cNvSpPr>
            <a:spLocks noGrp="1"/>
          </p:cNvSpPr>
          <p:nvPr>
            <p:ph type="sldNum" sz="quarter" idx="7"/>
          </p:nvPr>
        </p:nvSpPr>
        <p:spPr>
          <a:xfrm>
            <a:off x="8778240" y="6274435"/>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dirty="0"/>
          </a:p>
        </p:txBody>
      </p:sp>
    </p:spTree>
    <p:extLst>
      <p:ext uri="{BB962C8B-B14F-4D97-AF65-F5344CB8AC3E}">
        <p14:creationId xmlns:p14="http://schemas.microsoft.com/office/powerpoint/2010/main" val="14570268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555536" y="1347441"/>
            <a:ext cx="11080926" cy="1554272"/>
          </a:xfrm>
        </p:spPr>
        <p:txBody>
          <a:bodyPr/>
          <a:lstStyle/>
          <a:p>
            <a:r>
              <a:rPr lang="it-IT"/>
              <a:t>Fare clic per modificare lo stile del titolo</a:t>
            </a:r>
          </a:p>
        </p:txBody>
      </p:sp>
      <p:sp>
        <p:nvSpPr>
          <p:cNvPr id="4" name="Holder 6"/>
          <p:cNvSpPr>
            <a:spLocks noGrp="1"/>
          </p:cNvSpPr>
          <p:nvPr>
            <p:ph type="dt" sz="half" idx="6"/>
          </p:nvPr>
        </p:nvSpPr>
        <p:spPr>
          <a:xfrm>
            <a:off x="596892" y="6217138"/>
            <a:ext cx="2804160" cy="342900"/>
          </a:xfrm>
          <a:prstGeom prst="rect">
            <a:avLst/>
          </a:prstGeom>
        </p:spPr>
        <p:txBody>
          <a:bodyPr lIns="0" tIns="0" rIns="0" bIns="0"/>
          <a:lstStyle>
            <a:lvl1pPr algn="l">
              <a:defRPr>
                <a:solidFill>
                  <a:schemeClr val="tx1">
                    <a:tint val="75000"/>
                  </a:schemeClr>
                </a:solidFill>
              </a:defRPr>
            </a:lvl1pPr>
          </a:lstStyle>
          <a:p>
            <a:fld id="{94878F2A-1BF5-4220-B88E-8C7FBAB43922}" type="datetime1">
              <a:rPr lang="it-IT" smtClean="0"/>
              <a:t>25/07/2023</a:t>
            </a:fld>
            <a:endParaRPr lang="en-US" dirty="0"/>
          </a:p>
        </p:txBody>
      </p:sp>
      <p:sp>
        <p:nvSpPr>
          <p:cNvPr id="5" name="Holder 7"/>
          <p:cNvSpPr>
            <a:spLocks noGrp="1"/>
          </p:cNvSpPr>
          <p:nvPr>
            <p:ph type="sldNum" sz="quarter" idx="7"/>
          </p:nvPr>
        </p:nvSpPr>
        <p:spPr>
          <a:xfrm>
            <a:off x="8914871" y="6247673"/>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dirty="0"/>
          </a:p>
        </p:txBody>
      </p:sp>
    </p:spTree>
    <p:extLst>
      <p:ext uri="{BB962C8B-B14F-4D97-AF65-F5344CB8AC3E}">
        <p14:creationId xmlns:p14="http://schemas.microsoft.com/office/powerpoint/2010/main" val="20924431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19532" y="2111139"/>
            <a:ext cx="10152937" cy="1423467"/>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7" name="Segnaposto data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pPr rtl="0"/>
            <a:fld id="{F6A92831-2A11-4851-A5A3-DA572CA9D2A9}" type="datetime1">
              <a:rPr lang="it-IT" noProof="0" smtClean="0"/>
              <a:t>25/07/2023</a:t>
            </a:fld>
            <a:endParaRPr lang="it-IT" noProof="0" dirty="0"/>
          </a:p>
        </p:txBody>
      </p:sp>
      <p:sp>
        <p:nvSpPr>
          <p:cNvPr id="8" name="Segnaposto piè di pagina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pPr rtl="0"/>
            <a:r>
              <a:rPr lang="it-IT" noProof="0"/>
              <a:t>Ettore Vittorio Uccellini</a:t>
            </a:r>
            <a:endParaRPr lang="it-IT" noProof="0" dirty="0"/>
          </a:p>
        </p:txBody>
      </p:sp>
      <p:sp>
        <p:nvSpPr>
          <p:cNvPr id="9" name="Segnaposto numero diapositiva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pPr rtl="0"/>
            <a:fld id="{3A98EE3D-8CD1-4C3F-BD1C-C98C9596463C}" type="slidenum">
              <a:rPr lang="it-IT" noProof="0" smtClean="0"/>
              <a:t>‹N›</a:t>
            </a:fld>
            <a:endParaRPr lang="it-IT" noProof="0" dirty="0"/>
          </a:p>
        </p:txBody>
      </p:sp>
      <p:grpSp>
        <p:nvGrpSpPr>
          <p:cNvPr id="21" name="Gruppo 20">
            <a:extLst>
              <a:ext uri="{FF2B5EF4-FFF2-40B4-BE49-F238E27FC236}">
                <a16:creationId xmlns:a16="http://schemas.microsoft.com/office/drawing/2014/main" id="{7A2141DD-8D8D-FA43-BD4F-2CFC93C87782}"/>
              </a:ext>
            </a:extLst>
          </p:cNvPr>
          <p:cNvGrpSpPr/>
          <p:nvPr userDrawn="1"/>
        </p:nvGrpSpPr>
        <p:grpSpPr>
          <a:xfrm rot="5400000">
            <a:off x="-21618" y="1088454"/>
            <a:ext cx="910099" cy="99010"/>
            <a:chOff x="622418" y="280927"/>
            <a:chExt cx="2335705" cy="254101"/>
          </a:xfrm>
        </p:grpSpPr>
        <p:sp>
          <p:nvSpPr>
            <p:cNvPr id="22" name="Ovale 21">
              <a:extLst>
                <a:ext uri="{FF2B5EF4-FFF2-40B4-BE49-F238E27FC236}">
                  <a16:creationId xmlns:a16="http://schemas.microsoft.com/office/drawing/2014/main" id="{71A62821-5E0F-DE41-B5C2-17A3A7277F4E}"/>
                </a:ext>
              </a:extLst>
            </p:cNvPr>
            <p:cNvSpPr/>
            <p:nvPr userDrawn="1"/>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
          <p:nvSpPr>
            <p:cNvPr id="23" name="Ovale 22">
              <a:extLst>
                <a:ext uri="{FF2B5EF4-FFF2-40B4-BE49-F238E27FC236}">
                  <a16:creationId xmlns:a16="http://schemas.microsoft.com/office/drawing/2014/main" id="{C311AE14-D8F0-1D4C-9D8D-603836582793}"/>
                </a:ext>
              </a:extLst>
            </p:cNvPr>
            <p:cNvSpPr/>
            <p:nvPr userDrawn="1"/>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
          <p:nvSpPr>
            <p:cNvPr id="24" name="Ovale 23">
              <a:extLst>
                <a:ext uri="{FF2B5EF4-FFF2-40B4-BE49-F238E27FC236}">
                  <a16:creationId xmlns:a16="http://schemas.microsoft.com/office/drawing/2014/main" id="{1F2BE645-D4F2-304C-9AFA-473D8F888A85}"/>
                </a:ext>
              </a:extLst>
            </p:cNvPr>
            <p:cNvSpPr/>
            <p:nvPr userDrawn="1"/>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
          <p:nvSpPr>
            <p:cNvPr id="25" name="Ovale 24">
              <a:extLst>
                <a:ext uri="{FF2B5EF4-FFF2-40B4-BE49-F238E27FC236}">
                  <a16:creationId xmlns:a16="http://schemas.microsoft.com/office/drawing/2014/main" id="{93640330-30A6-6948-87A7-9DE6D41794F5}"/>
                </a:ext>
              </a:extLst>
            </p:cNvPr>
            <p:cNvSpPr/>
            <p:nvPr userDrawn="1"/>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
          <p:nvSpPr>
            <p:cNvPr id="26" name="Ovale 25">
              <a:extLst>
                <a:ext uri="{FF2B5EF4-FFF2-40B4-BE49-F238E27FC236}">
                  <a16:creationId xmlns:a16="http://schemas.microsoft.com/office/drawing/2014/main" id="{ADFB6548-D83C-1D4E-AE87-2E8F1D3D0FA7}"/>
                </a:ext>
              </a:extLst>
            </p:cNvPr>
            <p:cNvSpPr/>
            <p:nvPr userDrawn="1"/>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
          <p:nvSpPr>
            <p:cNvPr id="27" name="Ovale 26">
              <a:extLst>
                <a:ext uri="{FF2B5EF4-FFF2-40B4-BE49-F238E27FC236}">
                  <a16:creationId xmlns:a16="http://schemas.microsoft.com/office/drawing/2014/main" id="{D97C7400-7EDC-8845-AB5A-80FB8175C1E2}"/>
                </a:ext>
              </a:extLst>
            </p:cNvPr>
            <p:cNvSpPr/>
            <p:nvPr userDrawn="1"/>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grpSp>
      <p:sp>
        <p:nvSpPr>
          <p:cNvPr id="28" name="Titolo 1">
            <a:extLst>
              <a:ext uri="{FF2B5EF4-FFF2-40B4-BE49-F238E27FC236}">
                <a16:creationId xmlns:a16="http://schemas.microsoft.com/office/drawing/2014/main" id="{BC941C44-9B96-0040-8C71-D8364EB577C2}"/>
              </a:ext>
            </a:extLst>
          </p:cNvPr>
          <p:cNvSpPr>
            <a:spLocks noGrp="1"/>
          </p:cNvSpPr>
          <p:nvPr>
            <p:ph type="title" hasCustomPrompt="1"/>
          </p:nvPr>
        </p:nvSpPr>
        <p:spPr>
          <a:xfrm>
            <a:off x="1097280" y="421817"/>
            <a:ext cx="10058400" cy="1369074"/>
          </a:xfrm>
          <a:prstGeom prst="rect">
            <a:avLst/>
          </a:prstGeom>
        </p:spPr>
        <p:txBody>
          <a:bodyPr lIns="0" rIns="0" rtlCol="0" anchor="ctr">
            <a:normAutofit/>
          </a:bodyPr>
          <a:lstStyle>
            <a:lvl1pPr>
              <a:defRPr sz="4000" cap="all" baseline="0"/>
            </a:lvl1pPr>
          </a:lstStyle>
          <a:p>
            <a:pPr rtl="0"/>
            <a:r>
              <a:rPr lang="it-IT" noProof="0" dirty="0"/>
              <a:t>Inserire qui il titolo</a:t>
            </a:r>
          </a:p>
        </p:txBody>
      </p:sp>
      <p:sp>
        <p:nvSpPr>
          <p:cNvPr id="29" name="Ovale 28">
            <a:extLst>
              <a:ext uri="{FF2B5EF4-FFF2-40B4-BE49-F238E27FC236}">
                <a16:creationId xmlns:a16="http://schemas.microsoft.com/office/drawing/2014/main" id="{E014993B-5057-2A4C-9CA0-383DC5504020}"/>
              </a:ext>
            </a:extLst>
          </p:cNvPr>
          <p:cNvSpPr/>
          <p:nvPr userDrawn="1"/>
        </p:nvSpPr>
        <p:spPr>
          <a:xfrm>
            <a:off x="10429391" y="360727"/>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
        <p:nvSpPr>
          <p:cNvPr id="31" name="Ovale 30">
            <a:extLst>
              <a:ext uri="{FF2B5EF4-FFF2-40B4-BE49-F238E27FC236}">
                <a16:creationId xmlns:a16="http://schemas.microsoft.com/office/drawing/2014/main" id="{43B110E8-1FE2-BC47-A5AE-4C698B688B65}"/>
              </a:ext>
            </a:extLst>
          </p:cNvPr>
          <p:cNvSpPr/>
          <p:nvPr userDrawn="1"/>
        </p:nvSpPr>
        <p:spPr>
          <a:xfrm>
            <a:off x="5664570" y="125360"/>
            <a:ext cx="176394" cy="17639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
        <p:nvSpPr>
          <p:cNvPr id="32" name="Ovale 31">
            <a:extLst>
              <a:ext uri="{FF2B5EF4-FFF2-40B4-BE49-F238E27FC236}">
                <a16:creationId xmlns:a16="http://schemas.microsoft.com/office/drawing/2014/main" id="{87DACF2F-5D4D-434D-8786-E4DF0385E6F6}"/>
              </a:ext>
            </a:extLst>
          </p:cNvPr>
          <p:cNvSpPr/>
          <p:nvPr userDrawn="1"/>
        </p:nvSpPr>
        <p:spPr>
          <a:xfrm>
            <a:off x="458088" y="5430447"/>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
        <p:nvSpPr>
          <p:cNvPr id="19" name="Ovale 18">
            <a:extLst>
              <a:ext uri="{FF2B5EF4-FFF2-40B4-BE49-F238E27FC236}">
                <a16:creationId xmlns:a16="http://schemas.microsoft.com/office/drawing/2014/main" id="{CFE816CC-CBCA-7946-B9E5-E9649EF369BE}"/>
              </a:ext>
            </a:extLst>
          </p:cNvPr>
          <p:cNvSpPr/>
          <p:nvPr userDrawn="1"/>
        </p:nvSpPr>
        <p:spPr>
          <a:xfrm>
            <a:off x="11383587" y="6035041"/>
            <a:ext cx="776923" cy="776923"/>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dirty="0"/>
          </a:p>
        </p:txBody>
      </p:sp>
    </p:spTree>
    <p:extLst>
      <p:ext uri="{BB962C8B-B14F-4D97-AF65-F5344CB8AC3E}">
        <p14:creationId xmlns:p14="http://schemas.microsoft.com/office/powerpoint/2010/main" val="3397253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E84459-6967-48E5-87FA-8FA6394BAC23}"/>
              </a:ext>
            </a:extLst>
          </p:cNvPr>
          <p:cNvSpPr>
            <a:spLocks noGrp="1"/>
          </p:cNvSpPr>
          <p:nvPr>
            <p:ph type="dt" sz="half" idx="10"/>
          </p:nvPr>
        </p:nvSpPr>
        <p:spPr/>
        <p:txBody>
          <a:bodyPr/>
          <a:lstStyle/>
          <a:p>
            <a:fld id="{C7F3D745-E781-411B-B490-B60DC779D4D6}" type="datetimeFigureOut">
              <a:rPr lang="en-US" smtClean="0"/>
              <a:t>7/25/2023</a:t>
            </a:fld>
            <a:endParaRPr lang="en-US"/>
          </a:p>
        </p:txBody>
      </p:sp>
      <p:sp>
        <p:nvSpPr>
          <p:cNvPr id="3" name="Footer Placeholder 2">
            <a:extLst>
              <a:ext uri="{FF2B5EF4-FFF2-40B4-BE49-F238E27FC236}">
                <a16:creationId xmlns:a16="http://schemas.microsoft.com/office/drawing/2014/main" id="{B500F9E5-1324-4849-B664-D43B2BA39B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B0972C3-91DD-4573-8B53-EFB4E3DE1E43}"/>
              </a:ext>
            </a:extLst>
          </p:cNvPr>
          <p:cNvSpPr>
            <a:spLocks noGrp="1"/>
          </p:cNvSpPr>
          <p:nvPr>
            <p:ph type="sldNum" sz="quarter" idx="12"/>
          </p:nvPr>
        </p:nvSpPr>
        <p:spPr/>
        <p:txBody>
          <a:bodyPr/>
          <a:lstStyle/>
          <a:p>
            <a:fld id="{A1CAC5FF-6937-4ACF-8957-2457E85F5610}" type="slidenum">
              <a:rPr lang="en-US" smtClean="0"/>
              <a:t>‹N›</a:t>
            </a:fld>
            <a:endParaRPr lang="en-US"/>
          </a:p>
        </p:txBody>
      </p:sp>
    </p:spTree>
    <p:extLst>
      <p:ext uri="{BB962C8B-B14F-4D97-AF65-F5344CB8AC3E}">
        <p14:creationId xmlns:p14="http://schemas.microsoft.com/office/powerpoint/2010/main" val="739944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B915A-8E4F-40D3-A232-18D93B39D0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85186D-F787-4DB4-88EF-D5D96F400F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9D04B9-6C0A-49B6-9C69-698F101BA9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465C462-F62A-4B71-B6A8-8A09DB03FF5F}"/>
              </a:ext>
            </a:extLst>
          </p:cNvPr>
          <p:cNvSpPr>
            <a:spLocks noGrp="1"/>
          </p:cNvSpPr>
          <p:nvPr>
            <p:ph type="dt" sz="half" idx="10"/>
          </p:nvPr>
        </p:nvSpPr>
        <p:spPr/>
        <p:txBody>
          <a:bodyPr/>
          <a:lstStyle/>
          <a:p>
            <a:fld id="{C7F3D745-E781-411B-B490-B60DC779D4D6}" type="datetimeFigureOut">
              <a:rPr lang="en-US" smtClean="0"/>
              <a:t>7/25/2023</a:t>
            </a:fld>
            <a:endParaRPr lang="en-US"/>
          </a:p>
        </p:txBody>
      </p:sp>
      <p:sp>
        <p:nvSpPr>
          <p:cNvPr id="6" name="Footer Placeholder 5">
            <a:extLst>
              <a:ext uri="{FF2B5EF4-FFF2-40B4-BE49-F238E27FC236}">
                <a16:creationId xmlns:a16="http://schemas.microsoft.com/office/drawing/2014/main" id="{D003712F-5DDF-466B-9C32-BF8E434205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022078-A5C4-4803-AF7F-868057ABCD8D}"/>
              </a:ext>
            </a:extLst>
          </p:cNvPr>
          <p:cNvSpPr>
            <a:spLocks noGrp="1"/>
          </p:cNvSpPr>
          <p:nvPr>
            <p:ph type="sldNum" sz="quarter" idx="12"/>
          </p:nvPr>
        </p:nvSpPr>
        <p:spPr/>
        <p:txBody>
          <a:bodyPr/>
          <a:lstStyle/>
          <a:p>
            <a:fld id="{A1CAC5FF-6937-4ACF-8957-2457E85F5610}" type="slidenum">
              <a:rPr lang="en-US" smtClean="0"/>
              <a:t>‹N›</a:t>
            </a:fld>
            <a:endParaRPr lang="en-US"/>
          </a:p>
        </p:txBody>
      </p:sp>
    </p:spTree>
    <p:extLst>
      <p:ext uri="{BB962C8B-B14F-4D97-AF65-F5344CB8AC3E}">
        <p14:creationId xmlns:p14="http://schemas.microsoft.com/office/powerpoint/2010/main" val="240935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E176B-EEDD-4178-9B37-252FB5CEAE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0EE734-5C8E-4A3B-901B-C92B6B487B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334B80-F107-4F77-98CD-E446F9719C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D726639-A9B4-42DE-B062-EC08279097B2}"/>
              </a:ext>
            </a:extLst>
          </p:cNvPr>
          <p:cNvSpPr>
            <a:spLocks noGrp="1"/>
          </p:cNvSpPr>
          <p:nvPr>
            <p:ph type="dt" sz="half" idx="10"/>
          </p:nvPr>
        </p:nvSpPr>
        <p:spPr/>
        <p:txBody>
          <a:bodyPr/>
          <a:lstStyle/>
          <a:p>
            <a:fld id="{C7F3D745-E781-411B-B490-B60DC779D4D6}" type="datetimeFigureOut">
              <a:rPr lang="en-US" smtClean="0"/>
              <a:t>7/25/2023</a:t>
            </a:fld>
            <a:endParaRPr lang="en-US"/>
          </a:p>
        </p:txBody>
      </p:sp>
      <p:sp>
        <p:nvSpPr>
          <p:cNvPr id="6" name="Footer Placeholder 5">
            <a:extLst>
              <a:ext uri="{FF2B5EF4-FFF2-40B4-BE49-F238E27FC236}">
                <a16:creationId xmlns:a16="http://schemas.microsoft.com/office/drawing/2014/main" id="{F28FF9BF-5B2C-43AE-8EC1-9DB0D08F01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0B2EDF-F629-4B02-955F-270BFD79C7B9}"/>
              </a:ext>
            </a:extLst>
          </p:cNvPr>
          <p:cNvSpPr>
            <a:spLocks noGrp="1"/>
          </p:cNvSpPr>
          <p:nvPr>
            <p:ph type="sldNum" sz="quarter" idx="12"/>
          </p:nvPr>
        </p:nvSpPr>
        <p:spPr/>
        <p:txBody>
          <a:bodyPr/>
          <a:lstStyle/>
          <a:p>
            <a:fld id="{A1CAC5FF-6937-4ACF-8957-2457E85F5610}" type="slidenum">
              <a:rPr lang="en-US" smtClean="0"/>
              <a:t>‹N›</a:t>
            </a:fld>
            <a:endParaRPr lang="en-US"/>
          </a:p>
        </p:txBody>
      </p:sp>
    </p:spTree>
    <p:extLst>
      <p:ext uri="{BB962C8B-B14F-4D97-AF65-F5344CB8AC3E}">
        <p14:creationId xmlns:p14="http://schemas.microsoft.com/office/powerpoint/2010/main" val="2337340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0.xml"/><Relationship Id="rId7"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6.xml"/><Relationship Id="rId7"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2.xml"/><Relationship Id="rId7"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 Id="rId9"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10" Type="http://schemas.openxmlformats.org/officeDocument/2006/relationships/image" Target="../media/image4.png"/><Relationship Id="rId4" Type="http://schemas.openxmlformats.org/officeDocument/2006/relationships/slideLayout" Target="../slideLayouts/slideLayout39.xml"/><Relationship Id="rId9"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10" Type="http://schemas.openxmlformats.org/officeDocument/2006/relationships/image" Target="../media/image2.png"/><Relationship Id="rId4" Type="http://schemas.openxmlformats.org/officeDocument/2006/relationships/slideLayout" Target="../slideLayouts/slideLayout46.xml"/><Relationship Id="rId9"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5" Type="http://schemas.openxmlformats.org/officeDocument/2006/relationships/slideLayout" Target="../slideLayouts/slideLayout54.xml"/><Relationship Id="rId10" Type="http://schemas.openxmlformats.org/officeDocument/2006/relationships/image" Target="../media/image4.png"/><Relationship Id="rId4" Type="http://schemas.openxmlformats.org/officeDocument/2006/relationships/slideLayout" Target="../slideLayouts/slideLayout53.xml"/><Relationship Id="rId9"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59.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5" Type="http://schemas.openxmlformats.org/officeDocument/2006/relationships/slideLayout" Target="../slideLayouts/slideLayout61.xml"/><Relationship Id="rId10" Type="http://schemas.openxmlformats.org/officeDocument/2006/relationships/image" Target="../media/image4.png"/><Relationship Id="rId4" Type="http://schemas.openxmlformats.org/officeDocument/2006/relationships/slideLayout" Target="../slideLayouts/slideLayout60.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A47149-E1E2-42C5-ACDE-475E9B56A5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BBCF6B7-6A5A-4880-BEC7-E0BFF2A35D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A3EE02-3BB5-4C36-9BC9-122FC4C040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F3D745-E781-411B-B490-B60DC779D4D6}" type="datetimeFigureOut">
              <a:rPr lang="en-US" smtClean="0"/>
              <a:t>7/25/2023</a:t>
            </a:fld>
            <a:endParaRPr lang="en-US"/>
          </a:p>
        </p:txBody>
      </p:sp>
      <p:sp>
        <p:nvSpPr>
          <p:cNvPr id="5" name="Footer Placeholder 4">
            <a:extLst>
              <a:ext uri="{FF2B5EF4-FFF2-40B4-BE49-F238E27FC236}">
                <a16:creationId xmlns:a16="http://schemas.microsoft.com/office/drawing/2014/main" id="{FE0F1306-6C0A-4B5C-B2D7-1097CEC933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8850480-ECA7-4547-9C92-0CA5E16A31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CAC5FF-6937-4ACF-8957-2457E85F5610}" type="slidenum">
              <a:rPr lang="en-US" smtClean="0"/>
              <a:t>‹N›</a:t>
            </a:fld>
            <a:endParaRPr lang="en-US"/>
          </a:p>
        </p:txBody>
      </p:sp>
    </p:spTree>
    <p:extLst>
      <p:ext uri="{BB962C8B-B14F-4D97-AF65-F5344CB8AC3E}">
        <p14:creationId xmlns:p14="http://schemas.microsoft.com/office/powerpoint/2010/main" val="2405617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71" r:id="rId15"/>
    <p:sldLayoutId id="2147483672" r:id="rId16"/>
    <p:sldLayoutId id="214748367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777136"/>
          </a:xfrm>
          <a:prstGeom prst="rect">
            <a:avLst/>
          </a:prstGeom>
        </p:spPr>
        <p:txBody>
          <a:bodyPr wrap="square" lIns="0" tIns="0" rIns="0" bIns="0">
            <a:spAutoFit/>
          </a:bodyPr>
          <a:lstStyle>
            <a:lvl1pPr>
              <a:defRPr sz="5050" b="0" i="0">
                <a:solidFill>
                  <a:srgbClr val="20589B"/>
                </a:solidFill>
                <a:latin typeface="Open Sans Light"/>
                <a:cs typeface="Open Sans Light"/>
              </a:defRPr>
            </a:lvl1pPr>
          </a:lstStyle>
          <a:p>
            <a:endParaRPr/>
          </a:p>
        </p:txBody>
      </p:sp>
      <p:sp>
        <p:nvSpPr>
          <p:cNvPr id="3" name="Holder 3"/>
          <p:cNvSpPr>
            <a:spLocks noGrp="1"/>
          </p:cNvSpPr>
          <p:nvPr>
            <p:ph type="body" idx="1"/>
          </p:nvPr>
        </p:nvSpPr>
        <p:spPr>
          <a:xfrm>
            <a:off x="1019532" y="2111139"/>
            <a:ext cx="10152937" cy="315471"/>
          </a:xfrm>
          <a:prstGeom prst="rect">
            <a:avLst/>
          </a:prstGeom>
        </p:spPr>
        <p:txBody>
          <a:bodyPr wrap="square" lIns="0" tIns="0" rIns="0" bIns="0">
            <a:spAutoFit/>
          </a:bodyPr>
          <a:lstStyle>
            <a:lvl1pPr>
              <a:defRPr sz="2050" b="0" i="0">
                <a:solidFill>
                  <a:srgbClr val="57575A"/>
                </a:solidFill>
                <a:latin typeface="Open Sans"/>
                <a:cs typeface="Open Sans"/>
              </a:defRPr>
            </a:lvl1pPr>
          </a:lstStyle>
          <a:p>
            <a:endParaRPr/>
          </a:p>
        </p:txBody>
      </p:sp>
      <p:sp>
        <p:nvSpPr>
          <p:cNvPr id="22" name="object 19"/>
          <p:cNvSpPr/>
          <p:nvPr userDrawn="1"/>
        </p:nvSpPr>
        <p:spPr>
          <a:xfrm>
            <a:off x="690820" y="317470"/>
            <a:ext cx="4197325" cy="417417"/>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92"/>
          </a:p>
        </p:txBody>
      </p:sp>
      <p:grpSp>
        <p:nvGrpSpPr>
          <p:cNvPr id="28" name="Gruppo 27"/>
          <p:cNvGrpSpPr/>
          <p:nvPr userDrawn="1"/>
        </p:nvGrpSpPr>
        <p:grpSpPr>
          <a:xfrm>
            <a:off x="550681" y="6265846"/>
            <a:ext cx="2125706" cy="400110"/>
            <a:chOff x="6050309" y="10322966"/>
            <a:chExt cx="3505200" cy="659810"/>
          </a:xfrm>
        </p:grpSpPr>
        <p:sp>
          <p:nvSpPr>
            <p:cNvPr id="29" name="CasellaDiTesto 28"/>
            <p:cNvSpPr txBox="1"/>
            <p:nvPr/>
          </p:nvSpPr>
          <p:spPr>
            <a:xfrm>
              <a:off x="6050309" y="10322966"/>
              <a:ext cx="3505200" cy="659810"/>
            </a:xfrm>
            <a:prstGeom prst="rect">
              <a:avLst/>
            </a:prstGeom>
            <a:noFill/>
          </p:spPr>
          <p:txBody>
            <a:bodyPr wrap="square" rtlCol="0">
              <a:spAutoFit/>
            </a:bodyPr>
            <a:lstStyle/>
            <a:p>
              <a:pPr algn="l">
                <a:lnSpc>
                  <a:spcPts val="1152"/>
                </a:lnSpc>
              </a:pPr>
              <a:r>
                <a:rPr lang="it-IT" sz="970">
                  <a:latin typeface="Open Sans" pitchFamily="34" charset="0"/>
                  <a:ea typeface="Open Sans" pitchFamily="34" charset="0"/>
                  <a:cs typeface="Open Sans" pitchFamily="34" charset="0"/>
                </a:rPr>
                <a:t>PATTO</a:t>
              </a:r>
              <a:r>
                <a:rPr lang="it-IT" sz="970" baseline="0">
                  <a:latin typeface="Open Sans" pitchFamily="34" charset="0"/>
                  <a:ea typeface="Open Sans" pitchFamily="34" charset="0"/>
                  <a:cs typeface="Open Sans" pitchFamily="34" charset="0"/>
                </a:rPr>
                <a:t> PER</a:t>
              </a:r>
              <a:endParaRPr lang="it-IT" sz="970">
                <a:latin typeface="Open Sans" pitchFamily="34" charset="0"/>
                <a:ea typeface="Open Sans" pitchFamily="34" charset="0"/>
                <a:cs typeface="Open Sans" pitchFamily="34" charset="0"/>
              </a:endParaRPr>
            </a:p>
            <a:p>
              <a:pPr algn="l">
                <a:lnSpc>
                  <a:spcPts val="1152"/>
                </a:lnSpc>
              </a:pPr>
              <a:r>
                <a:rPr lang="it-IT" sz="1092" b="1">
                  <a:solidFill>
                    <a:srgbClr val="3399FF"/>
                  </a:solidFill>
                  <a:latin typeface="Open Sans Extrabold" pitchFamily="34" charset="0"/>
                  <a:ea typeface="Open Sans Extrabold" pitchFamily="34" charset="0"/>
                  <a:cs typeface="Open Sans Extrabold" pitchFamily="34" charset="0"/>
                </a:rPr>
                <a:t>L’INCLUSIONE SOCIALE</a:t>
              </a:r>
            </a:p>
          </p:txBody>
        </p:sp>
        <p:grpSp>
          <p:nvGrpSpPr>
            <p:cNvPr id="30" name="Group 38"/>
            <p:cNvGrpSpPr/>
            <p:nvPr/>
          </p:nvGrpSpPr>
          <p:grpSpPr>
            <a:xfrm>
              <a:off x="8350659" y="10423838"/>
              <a:ext cx="439837" cy="122558"/>
              <a:chOff x="5022551" y="10501634"/>
              <a:chExt cx="439837" cy="122558"/>
            </a:xfrm>
          </p:grpSpPr>
          <p:sp>
            <p:nvSpPr>
              <p:cNvPr id="31" name="object 35"/>
              <p:cNvSpPr/>
              <p:nvPr/>
            </p:nvSpPr>
            <p:spPr>
              <a:xfrm>
                <a:off x="5022551" y="10501634"/>
                <a:ext cx="123189" cy="122555"/>
              </a:xfrm>
              <a:custGeom>
                <a:avLst/>
                <a:gdLst/>
                <a:ahLst/>
                <a:cxnLst/>
                <a:rect l="l" t="t" r="r" b="b"/>
                <a:pathLst>
                  <a:path w="123189" h="122554">
                    <a:moveTo>
                      <a:pt x="54661" y="0"/>
                    </a:moveTo>
                    <a:lnTo>
                      <a:pt x="19857" y="16511"/>
                    </a:lnTo>
                    <a:lnTo>
                      <a:pt x="1177" y="54475"/>
                    </a:lnTo>
                    <a:lnTo>
                      <a:pt x="0" y="71110"/>
                    </a:lnTo>
                    <a:lnTo>
                      <a:pt x="3336" y="83363"/>
                    </a:lnTo>
                    <a:lnTo>
                      <a:pt x="28527" y="111980"/>
                    </a:lnTo>
                    <a:lnTo>
                      <a:pt x="74250" y="122217"/>
                    </a:lnTo>
                    <a:lnTo>
                      <a:pt x="87588" y="117720"/>
                    </a:lnTo>
                    <a:lnTo>
                      <a:pt x="116726" y="89234"/>
                    </a:lnTo>
                    <a:lnTo>
                      <a:pt x="123201" y="61619"/>
                    </a:lnTo>
                    <a:lnTo>
                      <a:pt x="123066" y="57517"/>
                    </a:lnTo>
                    <a:lnTo>
                      <a:pt x="107579" y="21211"/>
                    </a:lnTo>
                    <a:lnTo>
                      <a:pt x="70666" y="1385"/>
                    </a:lnTo>
                    <a:lnTo>
                      <a:pt x="54661" y="0"/>
                    </a:lnTo>
                    <a:close/>
                  </a:path>
                </a:pathLst>
              </a:custGeom>
              <a:solidFill>
                <a:srgbClr val="0E8AC6"/>
              </a:solidFill>
            </p:spPr>
            <p:txBody>
              <a:bodyPr wrap="square" lIns="0" tIns="0" rIns="0" bIns="0" rtlCol="0"/>
              <a:lstStyle/>
              <a:p>
                <a:endParaRPr sz="1092"/>
              </a:p>
            </p:txBody>
          </p:sp>
          <p:sp>
            <p:nvSpPr>
              <p:cNvPr id="32" name="object 36"/>
              <p:cNvSpPr/>
              <p:nvPr/>
            </p:nvSpPr>
            <p:spPr>
              <a:xfrm>
                <a:off x="5180556" y="10501635"/>
                <a:ext cx="123189" cy="122555"/>
              </a:xfrm>
              <a:custGeom>
                <a:avLst/>
                <a:gdLst/>
                <a:ahLst/>
                <a:cxnLst/>
                <a:rect l="l" t="t" r="r" b="b"/>
                <a:pathLst>
                  <a:path w="123189" h="122554">
                    <a:moveTo>
                      <a:pt x="54665" y="0"/>
                    </a:moveTo>
                    <a:lnTo>
                      <a:pt x="19861" y="16515"/>
                    </a:lnTo>
                    <a:lnTo>
                      <a:pt x="1178" y="54477"/>
                    </a:lnTo>
                    <a:lnTo>
                      <a:pt x="0" y="71110"/>
                    </a:lnTo>
                    <a:lnTo>
                      <a:pt x="3339" y="83363"/>
                    </a:lnTo>
                    <a:lnTo>
                      <a:pt x="28538" y="111979"/>
                    </a:lnTo>
                    <a:lnTo>
                      <a:pt x="74255" y="122218"/>
                    </a:lnTo>
                    <a:lnTo>
                      <a:pt x="87594" y="117724"/>
                    </a:lnTo>
                    <a:lnTo>
                      <a:pt x="116727" y="89236"/>
                    </a:lnTo>
                    <a:lnTo>
                      <a:pt x="123200" y="61618"/>
                    </a:lnTo>
                    <a:lnTo>
                      <a:pt x="123066" y="57518"/>
                    </a:lnTo>
                    <a:lnTo>
                      <a:pt x="107586" y="21210"/>
                    </a:lnTo>
                    <a:lnTo>
                      <a:pt x="70675" y="1385"/>
                    </a:lnTo>
                    <a:lnTo>
                      <a:pt x="54665" y="0"/>
                    </a:lnTo>
                    <a:close/>
                  </a:path>
                </a:pathLst>
              </a:custGeom>
              <a:solidFill>
                <a:srgbClr val="EE9203"/>
              </a:solidFill>
            </p:spPr>
            <p:txBody>
              <a:bodyPr wrap="square" lIns="0" tIns="0" rIns="0" bIns="0" rtlCol="0"/>
              <a:lstStyle/>
              <a:p>
                <a:endParaRPr sz="1092"/>
              </a:p>
            </p:txBody>
          </p:sp>
          <p:sp>
            <p:nvSpPr>
              <p:cNvPr id="33" name="object 37"/>
              <p:cNvSpPr/>
              <p:nvPr/>
            </p:nvSpPr>
            <p:spPr>
              <a:xfrm>
                <a:off x="5338563" y="10501637"/>
                <a:ext cx="123825" cy="122555"/>
              </a:xfrm>
              <a:custGeom>
                <a:avLst/>
                <a:gdLst/>
                <a:ahLst/>
                <a:cxnLst/>
                <a:rect l="l" t="t" r="r" b="b"/>
                <a:pathLst>
                  <a:path w="123825" h="122554">
                    <a:moveTo>
                      <a:pt x="54651" y="0"/>
                    </a:moveTo>
                    <a:lnTo>
                      <a:pt x="19861" y="16521"/>
                    </a:lnTo>
                    <a:lnTo>
                      <a:pt x="1177" y="54489"/>
                    </a:lnTo>
                    <a:lnTo>
                      <a:pt x="0" y="71125"/>
                    </a:lnTo>
                    <a:lnTo>
                      <a:pt x="3343" y="83375"/>
                    </a:lnTo>
                    <a:lnTo>
                      <a:pt x="28555" y="111981"/>
                    </a:lnTo>
                    <a:lnTo>
                      <a:pt x="74274" y="122214"/>
                    </a:lnTo>
                    <a:lnTo>
                      <a:pt x="87614" y="117717"/>
                    </a:lnTo>
                    <a:lnTo>
                      <a:pt x="116746" y="89231"/>
                    </a:lnTo>
                    <a:lnTo>
                      <a:pt x="123218" y="61616"/>
                    </a:lnTo>
                    <a:lnTo>
                      <a:pt x="123082" y="57491"/>
                    </a:lnTo>
                    <a:lnTo>
                      <a:pt x="107591" y="21199"/>
                    </a:lnTo>
                    <a:lnTo>
                      <a:pt x="70668" y="1384"/>
                    </a:lnTo>
                    <a:lnTo>
                      <a:pt x="54651" y="0"/>
                    </a:lnTo>
                    <a:close/>
                  </a:path>
                </a:pathLst>
              </a:custGeom>
              <a:solidFill>
                <a:srgbClr val="95BC0D"/>
              </a:solidFill>
            </p:spPr>
            <p:txBody>
              <a:bodyPr wrap="square" lIns="0" tIns="0" rIns="0" bIns="0" rtlCol="0"/>
              <a:lstStyle/>
              <a:p>
                <a:endParaRPr sz="1092"/>
              </a:p>
            </p:txBody>
          </p:sp>
        </p:grpSp>
      </p:grpSp>
      <p:pic>
        <p:nvPicPr>
          <p:cNvPr id="4" name="Immagine 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670888" y="6047759"/>
            <a:ext cx="1016642" cy="632816"/>
          </a:xfrm>
          <a:prstGeom prst="rect">
            <a:avLst/>
          </a:prstGeom>
        </p:spPr>
      </p:pic>
      <p:sp>
        <p:nvSpPr>
          <p:cNvPr id="12" name="object 23"/>
          <p:cNvSpPr/>
          <p:nvPr userDrawn="1"/>
        </p:nvSpPr>
        <p:spPr>
          <a:xfrm>
            <a:off x="7677150" y="426507"/>
            <a:ext cx="3964902" cy="294959"/>
          </a:xfrm>
          <a:custGeom>
            <a:avLst/>
            <a:gdLst/>
            <a:ahLst/>
            <a:cxnLst/>
            <a:rect l="l" t="t" r="r" b="b"/>
            <a:pathLst>
              <a:path w="6537959" h="486409">
                <a:moveTo>
                  <a:pt x="0" y="485932"/>
                </a:moveTo>
                <a:lnTo>
                  <a:pt x="6537539" y="485932"/>
                </a:lnTo>
                <a:lnTo>
                  <a:pt x="6537539" y="0"/>
                </a:lnTo>
                <a:lnTo>
                  <a:pt x="0" y="0"/>
                </a:lnTo>
                <a:lnTo>
                  <a:pt x="0" y="485932"/>
                </a:lnTo>
                <a:close/>
              </a:path>
            </a:pathLst>
          </a:custGeom>
          <a:solidFill>
            <a:srgbClr val="E5EAED"/>
          </a:solidFill>
        </p:spPr>
        <p:txBody>
          <a:bodyPr wrap="square" lIns="0" tIns="0" rIns="0" bIns="0" rtlCol="0"/>
          <a:lstStyle/>
          <a:p>
            <a:endParaRPr sz="1092"/>
          </a:p>
        </p:txBody>
      </p:sp>
      <p:sp>
        <p:nvSpPr>
          <p:cNvPr id="13" name="object 25"/>
          <p:cNvSpPr/>
          <p:nvPr userDrawn="1"/>
        </p:nvSpPr>
        <p:spPr>
          <a:xfrm>
            <a:off x="11146321" y="545288"/>
            <a:ext cx="91652" cy="92030"/>
          </a:xfrm>
          <a:custGeom>
            <a:avLst/>
            <a:gdLst/>
            <a:ahLst/>
            <a:cxnLst/>
            <a:rect l="l" t="t" r="r" b="b"/>
            <a:pathLst>
              <a:path w="151130" h="151765">
                <a:moveTo>
                  <a:pt x="72591" y="0"/>
                </a:moveTo>
                <a:lnTo>
                  <a:pt x="35439" y="11577"/>
                </a:lnTo>
                <a:lnTo>
                  <a:pt x="9357" y="41778"/>
                </a:lnTo>
                <a:lnTo>
                  <a:pt x="0" y="87595"/>
                </a:lnTo>
                <a:lnTo>
                  <a:pt x="3340" y="100784"/>
                </a:lnTo>
                <a:lnTo>
                  <a:pt x="26471" y="133250"/>
                </a:lnTo>
                <a:lnTo>
                  <a:pt x="65725" y="150274"/>
                </a:lnTo>
                <a:lnTo>
                  <a:pt x="81606" y="151453"/>
                </a:lnTo>
                <a:lnTo>
                  <a:pt x="95725" y="148868"/>
                </a:lnTo>
                <a:lnTo>
                  <a:pt x="130790" y="127279"/>
                </a:lnTo>
                <a:lnTo>
                  <a:pt x="149483" y="90362"/>
                </a:lnTo>
                <a:lnTo>
                  <a:pt x="150867" y="75856"/>
                </a:lnTo>
                <a:lnTo>
                  <a:pt x="150399" y="67383"/>
                </a:lnTo>
                <a:lnTo>
                  <a:pt x="134805" y="29390"/>
                </a:lnTo>
                <a:lnTo>
                  <a:pt x="101565" y="5181"/>
                </a:lnTo>
                <a:lnTo>
                  <a:pt x="72591" y="0"/>
                </a:lnTo>
                <a:close/>
              </a:path>
            </a:pathLst>
          </a:custGeom>
          <a:solidFill>
            <a:srgbClr val="148BC7"/>
          </a:solidFill>
        </p:spPr>
        <p:txBody>
          <a:bodyPr wrap="square" lIns="0" tIns="0" rIns="0" bIns="0" rtlCol="0"/>
          <a:lstStyle/>
          <a:p>
            <a:endParaRPr sz="1092"/>
          </a:p>
        </p:txBody>
      </p:sp>
      <p:sp>
        <p:nvSpPr>
          <p:cNvPr id="14" name="object 26"/>
          <p:cNvSpPr/>
          <p:nvPr userDrawn="1"/>
        </p:nvSpPr>
        <p:spPr>
          <a:xfrm>
            <a:off x="11263671" y="545288"/>
            <a:ext cx="91652" cy="92030"/>
          </a:xfrm>
          <a:custGeom>
            <a:avLst/>
            <a:gdLst/>
            <a:ahLst/>
            <a:cxnLst/>
            <a:rect l="l" t="t" r="r" b="b"/>
            <a:pathLst>
              <a:path w="151130" h="151765">
                <a:moveTo>
                  <a:pt x="72595" y="0"/>
                </a:moveTo>
                <a:lnTo>
                  <a:pt x="35436" y="11582"/>
                </a:lnTo>
                <a:lnTo>
                  <a:pt x="9355" y="41783"/>
                </a:lnTo>
                <a:lnTo>
                  <a:pt x="0" y="87596"/>
                </a:lnTo>
                <a:lnTo>
                  <a:pt x="3341" y="100785"/>
                </a:lnTo>
                <a:lnTo>
                  <a:pt x="26472" y="133250"/>
                </a:lnTo>
                <a:lnTo>
                  <a:pt x="65727" y="150274"/>
                </a:lnTo>
                <a:lnTo>
                  <a:pt x="81609" y="151453"/>
                </a:lnTo>
                <a:lnTo>
                  <a:pt x="95727" y="148871"/>
                </a:lnTo>
                <a:lnTo>
                  <a:pt x="130791" y="127284"/>
                </a:lnTo>
                <a:lnTo>
                  <a:pt x="149483" y="90363"/>
                </a:lnTo>
                <a:lnTo>
                  <a:pt x="150867" y="75855"/>
                </a:lnTo>
                <a:lnTo>
                  <a:pt x="150399" y="67386"/>
                </a:lnTo>
                <a:lnTo>
                  <a:pt x="134810" y="29391"/>
                </a:lnTo>
                <a:lnTo>
                  <a:pt x="101572" y="5181"/>
                </a:lnTo>
                <a:lnTo>
                  <a:pt x="72595" y="0"/>
                </a:lnTo>
                <a:close/>
              </a:path>
            </a:pathLst>
          </a:custGeom>
          <a:solidFill>
            <a:srgbClr val="EF9204"/>
          </a:solidFill>
        </p:spPr>
        <p:txBody>
          <a:bodyPr wrap="square" lIns="0" tIns="0" rIns="0" bIns="0" rtlCol="0"/>
          <a:lstStyle/>
          <a:p>
            <a:endParaRPr sz="1092"/>
          </a:p>
        </p:txBody>
      </p:sp>
      <p:sp>
        <p:nvSpPr>
          <p:cNvPr id="15" name="object 27"/>
          <p:cNvSpPr/>
          <p:nvPr userDrawn="1"/>
        </p:nvSpPr>
        <p:spPr>
          <a:xfrm>
            <a:off x="11381017" y="545288"/>
            <a:ext cx="91652" cy="92030"/>
          </a:xfrm>
          <a:custGeom>
            <a:avLst/>
            <a:gdLst/>
            <a:ahLst/>
            <a:cxnLst/>
            <a:rect l="l" t="t" r="r" b="b"/>
            <a:pathLst>
              <a:path w="151130" h="151765">
                <a:moveTo>
                  <a:pt x="72589" y="0"/>
                </a:moveTo>
                <a:lnTo>
                  <a:pt x="35435" y="11587"/>
                </a:lnTo>
                <a:lnTo>
                  <a:pt x="9354" y="41789"/>
                </a:lnTo>
                <a:lnTo>
                  <a:pt x="0" y="87603"/>
                </a:lnTo>
                <a:lnTo>
                  <a:pt x="3343" y="100791"/>
                </a:lnTo>
                <a:lnTo>
                  <a:pt x="26480" y="133252"/>
                </a:lnTo>
                <a:lnTo>
                  <a:pt x="65737" y="150274"/>
                </a:lnTo>
                <a:lnTo>
                  <a:pt x="81618" y="151453"/>
                </a:lnTo>
                <a:lnTo>
                  <a:pt x="95736" y="148871"/>
                </a:lnTo>
                <a:lnTo>
                  <a:pt x="130800" y="127284"/>
                </a:lnTo>
                <a:lnTo>
                  <a:pt x="149492" y="90363"/>
                </a:lnTo>
                <a:lnTo>
                  <a:pt x="150876" y="75855"/>
                </a:lnTo>
                <a:lnTo>
                  <a:pt x="150407" y="67374"/>
                </a:lnTo>
                <a:lnTo>
                  <a:pt x="134814" y="29385"/>
                </a:lnTo>
                <a:lnTo>
                  <a:pt x="101572" y="5180"/>
                </a:lnTo>
                <a:lnTo>
                  <a:pt x="72589" y="0"/>
                </a:lnTo>
                <a:close/>
              </a:path>
            </a:pathLst>
          </a:custGeom>
          <a:solidFill>
            <a:srgbClr val="95BD0E"/>
          </a:solidFill>
        </p:spPr>
        <p:txBody>
          <a:bodyPr wrap="square" lIns="0" tIns="0" rIns="0" bIns="0" rtlCol="0"/>
          <a:lstStyle/>
          <a:p>
            <a:endParaRPr sz="1092"/>
          </a:p>
        </p:txBody>
      </p:sp>
    </p:spTree>
    <p:extLst>
      <p:ext uri="{BB962C8B-B14F-4D97-AF65-F5344CB8AC3E}">
        <p14:creationId xmlns:p14="http://schemas.microsoft.com/office/powerpoint/2010/main" val="278325710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Lst>
  <p:txStyles>
    <p:titleStyle>
      <a:lvl1pPr>
        <a:defRPr>
          <a:latin typeface="+mj-lt"/>
          <a:ea typeface="+mj-ea"/>
          <a:cs typeface="+mj-cs"/>
        </a:defRPr>
      </a:lvl1pPr>
    </p:titleStyle>
    <p:bodyStyle>
      <a:lvl1pPr marL="0">
        <a:defRPr>
          <a:latin typeface="+mn-lt"/>
          <a:ea typeface="+mn-ea"/>
          <a:cs typeface="+mn-cs"/>
        </a:defRPr>
      </a:lvl1pPr>
      <a:lvl2pPr marL="277233">
        <a:defRPr>
          <a:latin typeface="+mn-lt"/>
          <a:ea typeface="+mn-ea"/>
          <a:cs typeface="+mn-cs"/>
        </a:defRPr>
      </a:lvl2pPr>
      <a:lvl3pPr marL="554466">
        <a:defRPr>
          <a:latin typeface="+mn-lt"/>
          <a:ea typeface="+mn-ea"/>
          <a:cs typeface="+mn-cs"/>
        </a:defRPr>
      </a:lvl3pPr>
      <a:lvl4pPr marL="831699">
        <a:defRPr>
          <a:latin typeface="+mn-lt"/>
          <a:ea typeface="+mn-ea"/>
          <a:cs typeface="+mn-cs"/>
        </a:defRPr>
      </a:lvl4pPr>
      <a:lvl5pPr marL="1108933">
        <a:defRPr>
          <a:latin typeface="+mn-lt"/>
          <a:ea typeface="+mn-ea"/>
          <a:cs typeface="+mn-cs"/>
        </a:defRPr>
      </a:lvl5pPr>
      <a:lvl6pPr marL="1386166">
        <a:defRPr>
          <a:latin typeface="+mn-lt"/>
          <a:ea typeface="+mn-ea"/>
          <a:cs typeface="+mn-cs"/>
        </a:defRPr>
      </a:lvl6pPr>
      <a:lvl7pPr marL="1663399">
        <a:defRPr>
          <a:latin typeface="+mn-lt"/>
          <a:ea typeface="+mn-ea"/>
          <a:cs typeface="+mn-cs"/>
        </a:defRPr>
      </a:lvl7pPr>
      <a:lvl8pPr marL="1940633">
        <a:defRPr>
          <a:latin typeface="+mn-lt"/>
          <a:ea typeface="+mn-ea"/>
          <a:cs typeface="+mn-cs"/>
        </a:defRPr>
      </a:lvl8pPr>
      <a:lvl9pPr marL="2217866">
        <a:defRPr>
          <a:latin typeface="+mn-lt"/>
          <a:ea typeface="+mn-ea"/>
          <a:cs typeface="+mn-cs"/>
        </a:defRPr>
      </a:lvl9pPr>
    </p:bodyStyle>
    <p:otherStyle>
      <a:lvl1pPr marL="0">
        <a:defRPr>
          <a:latin typeface="+mn-lt"/>
          <a:ea typeface="+mn-ea"/>
          <a:cs typeface="+mn-cs"/>
        </a:defRPr>
      </a:lvl1pPr>
      <a:lvl2pPr marL="277233">
        <a:defRPr>
          <a:latin typeface="+mn-lt"/>
          <a:ea typeface="+mn-ea"/>
          <a:cs typeface="+mn-cs"/>
        </a:defRPr>
      </a:lvl2pPr>
      <a:lvl3pPr marL="554466">
        <a:defRPr>
          <a:latin typeface="+mn-lt"/>
          <a:ea typeface="+mn-ea"/>
          <a:cs typeface="+mn-cs"/>
        </a:defRPr>
      </a:lvl3pPr>
      <a:lvl4pPr marL="831699">
        <a:defRPr>
          <a:latin typeface="+mn-lt"/>
          <a:ea typeface="+mn-ea"/>
          <a:cs typeface="+mn-cs"/>
        </a:defRPr>
      </a:lvl4pPr>
      <a:lvl5pPr marL="1108933">
        <a:defRPr>
          <a:latin typeface="+mn-lt"/>
          <a:ea typeface="+mn-ea"/>
          <a:cs typeface="+mn-cs"/>
        </a:defRPr>
      </a:lvl5pPr>
      <a:lvl6pPr marL="1386166">
        <a:defRPr>
          <a:latin typeface="+mn-lt"/>
          <a:ea typeface="+mn-ea"/>
          <a:cs typeface="+mn-cs"/>
        </a:defRPr>
      </a:lvl6pPr>
      <a:lvl7pPr marL="1663399">
        <a:defRPr>
          <a:latin typeface="+mn-lt"/>
          <a:ea typeface="+mn-ea"/>
          <a:cs typeface="+mn-cs"/>
        </a:defRPr>
      </a:lvl7pPr>
      <a:lvl8pPr marL="1940633">
        <a:defRPr>
          <a:latin typeface="+mn-lt"/>
          <a:ea typeface="+mn-ea"/>
          <a:cs typeface="+mn-cs"/>
        </a:defRPr>
      </a:lvl8pPr>
      <a:lvl9pPr marL="22178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777136"/>
          </a:xfrm>
          <a:prstGeom prst="rect">
            <a:avLst/>
          </a:prstGeom>
        </p:spPr>
        <p:txBody>
          <a:bodyPr wrap="square" lIns="0" tIns="0" rIns="0" bIns="0">
            <a:spAutoFit/>
          </a:bodyPr>
          <a:lstStyle>
            <a:lvl1pPr>
              <a:defRPr sz="5050" b="0" i="0">
                <a:solidFill>
                  <a:srgbClr val="20589B"/>
                </a:solidFill>
                <a:latin typeface="Open Sans Light"/>
                <a:cs typeface="Open Sans Light"/>
              </a:defRPr>
            </a:lvl1pPr>
          </a:lstStyle>
          <a:p>
            <a:endParaRPr/>
          </a:p>
        </p:txBody>
      </p:sp>
      <p:sp>
        <p:nvSpPr>
          <p:cNvPr id="3" name="Holder 3"/>
          <p:cNvSpPr>
            <a:spLocks noGrp="1"/>
          </p:cNvSpPr>
          <p:nvPr>
            <p:ph type="body" idx="1"/>
          </p:nvPr>
        </p:nvSpPr>
        <p:spPr>
          <a:xfrm>
            <a:off x="1019531" y="2111139"/>
            <a:ext cx="10152937" cy="315471"/>
          </a:xfrm>
          <a:prstGeom prst="rect">
            <a:avLst/>
          </a:prstGeom>
        </p:spPr>
        <p:txBody>
          <a:bodyPr wrap="square" lIns="0" tIns="0" rIns="0" bIns="0">
            <a:spAutoFit/>
          </a:bodyPr>
          <a:lstStyle>
            <a:lvl1pPr>
              <a:defRPr sz="2050" b="0" i="0">
                <a:solidFill>
                  <a:srgbClr val="57575A"/>
                </a:solidFill>
                <a:latin typeface="Open Sans"/>
                <a:cs typeface="Open Sans"/>
              </a:defRPr>
            </a:lvl1pPr>
          </a:lstStyle>
          <a:p>
            <a:endParaRPr/>
          </a:p>
        </p:txBody>
      </p:sp>
      <p:sp>
        <p:nvSpPr>
          <p:cNvPr id="22" name="object 19"/>
          <p:cNvSpPr/>
          <p:nvPr userDrawn="1"/>
        </p:nvSpPr>
        <p:spPr>
          <a:xfrm>
            <a:off x="690819" y="317470"/>
            <a:ext cx="4197325" cy="417417"/>
          </a:xfrm>
          <a:prstGeom prst="rect">
            <a:avLst/>
          </a:prstGeom>
          <a:blipFill>
            <a:blip r:embed="rId8" cstate="print"/>
            <a:stretch>
              <a:fillRect/>
            </a:stretch>
          </a:blipFill>
        </p:spPr>
        <p:txBody>
          <a:bodyPr wrap="square" lIns="0" tIns="0" rIns="0" bIns="0" rtlCol="0"/>
          <a:lstStyle/>
          <a:p>
            <a:endParaRPr sz="1092"/>
          </a:p>
        </p:txBody>
      </p:sp>
      <p:grpSp>
        <p:nvGrpSpPr>
          <p:cNvPr id="28" name="Gruppo 27"/>
          <p:cNvGrpSpPr/>
          <p:nvPr userDrawn="1"/>
        </p:nvGrpSpPr>
        <p:grpSpPr>
          <a:xfrm>
            <a:off x="550681" y="6265839"/>
            <a:ext cx="2125706" cy="400110"/>
            <a:chOff x="6050309" y="10322966"/>
            <a:chExt cx="3505200" cy="659811"/>
          </a:xfrm>
        </p:grpSpPr>
        <p:sp>
          <p:nvSpPr>
            <p:cNvPr id="29" name="CasellaDiTesto 28"/>
            <p:cNvSpPr txBox="1"/>
            <p:nvPr/>
          </p:nvSpPr>
          <p:spPr>
            <a:xfrm>
              <a:off x="6050309" y="10322966"/>
              <a:ext cx="3505200" cy="659811"/>
            </a:xfrm>
            <a:prstGeom prst="rect">
              <a:avLst/>
            </a:prstGeom>
            <a:noFill/>
          </p:spPr>
          <p:txBody>
            <a:bodyPr wrap="square" rtlCol="0">
              <a:spAutoFit/>
            </a:bodyPr>
            <a:lstStyle/>
            <a:p>
              <a:pPr algn="l">
                <a:lnSpc>
                  <a:spcPts val="1152"/>
                </a:lnSpc>
              </a:pPr>
              <a:r>
                <a:rPr lang="it-IT" sz="970">
                  <a:latin typeface="Open Sans" pitchFamily="34" charset="0"/>
                  <a:ea typeface="Open Sans" pitchFamily="34" charset="0"/>
                  <a:cs typeface="Open Sans" pitchFamily="34" charset="0"/>
                </a:rPr>
                <a:t>PATTO</a:t>
              </a:r>
              <a:r>
                <a:rPr lang="it-IT" sz="970" baseline="0">
                  <a:latin typeface="Open Sans" pitchFamily="34" charset="0"/>
                  <a:ea typeface="Open Sans" pitchFamily="34" charset="0"/>
                  <a:cs typeface="Open Sans" pitchFamily="34" charset="0"/>
                </a:rPr>
                <a:t> PER</a:t>
              </a:r>
              <a:endParaRPr lang="it-IT" sz="970">
                <a:latin typeface="Open Sans" pitchFamily="34" charset="0"/>
                <a:ea typeface="Open Sans" pitchFamily="34" charset="0"/>
                <a:cs typeface="Open Sans" pitchFamily="34" charset="0"/>
              </a:endParaRPr>
            </a:p>
            <a:p>
              <a:pPr algn="l">
                <a:lnSpc>
                  <a:spcPts val="1152"/>
                </a:lnSpc>
              </a:pPr>
              <a:r>
                <a:rPr lang="it-IT" sz="1092" b="1">
                  <a:solidFill>
                    <a:srgbClr val="3399FF"/>
                  </a:solidFill>
                  <a:latin typeface="Open Sans Extrabold" pitchFamily="34" charset="0"/>
                  <a:ea typeface="Open Sans Extrabold" pitchFamily="34" charset="0"/>
                  <a:cs typeface="Open Sans Extrabold" pitchFamily="34" charset="0"/>
                </a:rPr>
                <a:t>L’INCLUSIONE SOCIALE</a:t>
              </a:r>
            </a:p>
          </p:txBody>
        </p:sp>
        <p:grpSp>
          <p:nvGrpSpPr>
            <p:cNvPr id="30" name="Group 38"/>
            <p:cNvGrpSpPr/>
            <p:nvPr/>
          </p:nvGrpSpPr>
          <p:grpSpPr>
            <a:xfrm>
              <a:off x="8350659" y="10423838"/>
              <a:ext cx="439837" cy="122558"/>
              <a:chOff x="5022551" y="10501634"/>
              <a:chExt cx="439837" cy="122558"/>
            </a:xfrm>
          </p:grpSpPr>
          <p:sp>
            <p:nvSpPr>
              <p:cNvPr id="31" name="object 35"/>
              <p:cNvSpPr/>
              <p:nvPr/>
            </p:nvSpPr>
            <p:spPr>
              <a:xfrm>
                <a:off x="5022551" y="10501634"/>
                <a:ext cx="123189" cy="122555"/>
              </a:xfrm>
              <a:custGeom>
                <a:avLst/>
                <a:gdLst/>
                <a:ahLst/>
                <a:cxnLst/>
                <a:rect l="l" t="t" r="r" b="b"/>
                <a:pathLst>
                  <a:path w="123189" h="122554">
                    <a:moveTo>
                      <a:pt x="54661" y="0"/>
                    </a:moveTo>
                    <a:lnTo>
                      <a:pt x="19857" y="16511"/>
                    </a:lnTo>
                    <a:lnTo>
                      <a:pt x="1177" y="54475"/>
                    </a:lnTo>
                    <a:lnTo>
                      <a:pt x="0" y="71110"/>
                    </a:lnTo>
                    <a:lnTo>
                      <a:pt x="3336" y="83363"/>
                    </a:lnTo>
                    <a:lnTo>
                      <a:pt x="28527" y="111980"/>
                    </a:lnTo>
                    <a:lnTo>
                      <a:pt x="74250" y="122217"/>
                    </a:lnTo>
                    <a:lnTo>
                      <a:pt x="87588" y="117720"/>
                    </a:lnTo>
                    <a:lnTo>
                      <a:pt x="116726" y="89234"/>
                    </a:lnTo>
                    <a:lnTo>
                      <a:pt x="123201" y="61619"/>
                    </a:lnTo>
                    <a:lnTo>
                      <a:pt x="123066" y="57517"/>
                    </a:lnTo>
                    <a:lnTo>
                      <a:pt x="107579" y="21211"/>
                    </a:lnTo>
                    <a:lnTo>
                      <a:pt x="70666" y="1385"/>
                    </a:lnTo>
                    <a:lnTo>
                      <a:pt x="54661" y="0"/>
                    </a:lnTo>
                    <a:close/>
                  </a:path>
                </a:pathLst>
              </a:custGeom>
              <a:solidFill>
                <a:srgbClr val="0E8AC6"/>
              </a:solidFill>
            </p:spPr>
            <p:txBody>
              <a:bodyPr wrap="square" lIns="0" tIns="0" rIns="0" bIns="0" rtlCol="0"/>
              <a:lstStyle/>
              <a:p>
                <a:endParaRPr sz="1092"/>
              </a:p>
            </p:txBody>
          </p:sp>
          <p:sp>
            <p:nvSpPr>
              <p:cNvPr id="32" name="object 36"/>
              <p:cNvSpPr/>
              <p:nvPr/>
            </p:nvSpPr>
            <p:spPr>
              <a:xfrm>
                <a:off x="5180556" y="10501635"/>
                <a:ext cx="123189" cy="122555"/>
              </a:xfrm>
              <a:custGeom>
                <a:avLst/>
                <a:gdLst/>
                <a:ahLst/>
                <a:cxnLst/>
                <a:rect l="l" t="t" r="r" b="b"/>
                <a:pathLst>
                  <a:path w="123189" h="122554">
                    <a:moveTo>
                      <a:pt x="54665" y="0"/>
                    </a:moveTo>
                    <a:lnTo>
                      <a:pt x="19861" y="16515"/>
                    </a:lnTo>
                    <a:lnTo>
                      <a:pt x="1178" y="54477"/>
                    </a:lnTo>
                    <a:lnTo>
                      <a:pt x="0" y="71110"/>
                    </a:lnTo>
                    <a:lnTo>
                      <a:pt x="3339" y="83363"/>
                    </a:lnTo>
                    <a:lnTo>
                      <a:pt x="28538" y="111979"/>
                    </a:lnTo>
                    <a:lnTo>
                      <a:pt x="74255" y="122218"/>
                    </a:lnTo>
                    <a:lnTo>
                      <a:pt x="87594" y="117724"/>
                    </a:lnTo>
                    <a:lnTo>
                      <a:pt x="116727" y="89236"/>
                    </a:lnTo>
                    <a:lnTo>
                      <a:pt x="123200" y="61618"/>
                    </a:lnTo>
                    <a:lnTo>
                      <a:pt x="123066" y="57518"/>
                    </a:lnTo>
                    <a:lnTo>
                      <a:pt x="107586" y="21210"/>
                    </a:lnTo>
                    <a:lnTo>
                      <a:pt x="70675" y="1385"/>
                    </a:lnTo>
                    <a:lnTo>
                      <a:pt x="54665" y="0"/>
                    </a:lnTo>
                    <a:close/>
                  </a:path>
                </a:pathLst>
              </a:custGeom>
              <a:solidFill>
                <a:srgbClr val="EE9203"/>
              </a:solidFill>
            </p:spPr>
            <p:txBody>
              <a:bodyPr wrap="square" lIns="0" tIns="0" rIns="0" bIns="0" rtlCol="0"/>
              <a:lstStyle/>
              <a:p>
                <a:endParaRPr sz="1092"/>
              </a:p>
            </p:txBody>
          </p:sp>
          <p:sp>
            <p:nvSpPr>
              <p:cNvPr id="33" name="object 37"/>
              <p:cNvSpPr/>
              <p:nvPr/>
            </p:nvSpPr>
            <p:spPr>
              <a:xfrm>
                <a:off x="5338563" y="10501637"/>
                <a:ext cx="123825" cy="122555"/>
              </a:xfrm>
              <a:custGeom>
                <a:avLst/>
                <a:gdLst/>
                <a:ahLst/>
                <a:cxnLst/>
                <a:rect l="l" t="t" r="r" b="b"/>
                <a:pathLst>
                  <a:path w="123825" h="122554">
                    <a:moveTo>
                      <a:pt x="54651" y="0"/>
                    </a:moveTo>
                    <a:lnTo>
                      <a:pt x="19861" y="16521"/>
                    </a:lnTo>
                    <a:lnTo>
                      <a:pt x="1177" y="54489"/>
                    </a:lnTo>
                    <a:lnTo>
                      <a:pt x="0" y="71125"/>
                    </a:lnTo>
                    <a:lnTo>
                      <a:pt x="3343" y="83375"/>
                    </a:lnTo>
                    <a:lnTo>
                      <a:pt x="28555" y="111981"/>
                    </a:lnTo>
                    <a:lnTo>
                      <a:pt x="74274" y="122214"/>
                    </a:lnTo>
                    <a:lnTo>
                      <a:pt x="87614" y="117717"/>
                    </a:lnTo>
                    <a:lnTo>
                      <a:pt x="116746" y="89231"/>
                    </a:lnTo>
                    <a:lnTo>
                      <a:pt x="123218" y="61616"/>
                    </a:lnTo>
                    <a:lnTo>
                      <a:pt x="123082" y="57491"/>
                    </a:lnTo>
                    <a:lnTo>
                      <a:pt x="107591" y="21199"/>
                    </a:lnTo>
                    <a:lnTo>
                      <a:pt x="70668" y="1384"/>
                    </a:lnTo>
                    <a:lnTo>
                      <a:pt x="54651" y="0"/>
                    </a:lnTo>
                    <a:close/>
                  </a:path>
                </a:pathLst>
              </a:custGeom>
              <a:solidFill>
                <a:srgbClr val="95BC0D"/>
              </a:solidFill>
            </p:spPr>
            <p:txBody>
              <a:bodyPr wrap="square" lIns="0" tIns="0" rIns="0" bIns="0" rtlCol="0"/>
              <a:lstStyle/>
              <a:p>
                <a:endParaRPr sz="1092"/>
              </a:p>
            </p:txBody>
          </p:sp>
        </p:grpSp>
      </p:grpSp>
      <p:pic>
        <p:nvPicPr>
          <p:cNvPr id="4" name="Immagine 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70888" y="6047759"/>
            <a:ext cx="1016642" cy="632816"/>
          </a:xfrm>
          <a:prstGeom prst="rect">
            <a:avLst/>
          </a:prstGeom>
        </p:spPr>
      </p:pic>
      <p:sp>
        <p:nvSpPr>
          <p:cNvPr id="12" name="object 23"/>
          <p:cNvSpPr/>
          <p:nvPr userDrawn="1"/>
        </p:nvSpPr>
        <p:spPr>
          <a:xfrm>
            <a:off x="7677150" y="426506"/>
            <a:ext cx="3964902" cy="294959"/>
          </a:xfrm>
          <a:custGeom>
            <a:avLst/>
            <a:gdLst/>
            <a:ahLst/>
            <a:cxnLst/>
            <a:rect l="l" t="t" r="r" b="b"/>
            <a:pathLst>
              <a:path w="6537959" h="486409">
                <a:moveTo>
                  <a:pt x="0" y="485932"/>
                </a:moveTo>
                <a:lnTo>
                  <a:pt x="6537539" y="485932"/>
                </a:lnTo>
                <a:lnTo>
                  <a:pt x="6537539" y="0"/>
                </a:lnTo>
                <a:lnTo>
                  <a:pt x="0" y="0"/>
                </a:lnTo>
                <a:lnTo>
                  <a:pt x="0" y="485932"/>
                </a:lnTo>
                <a:close/>
              </a:path>
            </a:pathLst>
          </a:custGeom>
          <a:solidFill>
            <a:srgbClr val="E5EAED"/>
          </a:solidFill>
        </p:spPr>
        <p:txBody>
          <a:bodyPr wrap="square" lIns="0" tIns="0" rIns="0" bIns="0" rtlCol="0"/>
          <a:lstStyle/>
          <a:p>
            <a:endParaRPr sz="1092"/>
          </a:p>
        </p:txBody>
      </p:sp>
      <p:sp>
        <p:nvSpPr>
          <p:cNvPr id="13" name="object 25"/>
          <p:cNvSpPr/>
          <p:nvPr userDrawn="1"/>
        </p:nvSpPr>
        <p:spPr>
          <a:xfrm>
            <a:off x="11146321" y="545288"/>
            <a:ext cx="91652" cy="92030"/>
          </a:xfrm>
          <a:custGeom>
            <a:avLst/>
            <a:gdLst/>
            <a:ahLst/>
            <a:cxnLst/>
            <a:rect l="l" t="t" r="r" b="b"/>
            <a:pathLst>
              <a:path w="151130" h="151765">
                <a:moveTo>
                  <a:pt x="72591" y="0"/>
                </a:moveTo>
                <a:lnTo>
                  <a:pt x="35439" y="11577"/>
                </a:lnTo>
                <a:lnTo>
                  <a:pt x="9357" y="41778"/>
                </a:lnTo>
                <a:lnTo>
                  <a:pt x="0" y="87595"/>
                </a:lnTo>
                <a:lnTo>
                  <a:pt x="3340" y="100784"/>
                </a:lnTo>
                <a:lnTo>
                  <a:pt x="26471" y="133250"/>
                </a:lnTo>
                <a:lnTo>
                  <a:pt x="65725" y="150274"/>
                </a:lnTo>
                <a:lnTo>
                  <a:pt x="81606" y="151453"/>
                </a:lnTo>
                <a:lnTo>
                  <a:pt x="95725" y="148868"/>
                </a:lnTo>
                <a:lnTo>
                  <a:pt x="130790" y="127279"/>
                </a:lnTo>
                <a:lnTo>
                  <a:pt x="149483" y="90362"/>
                </a:lnTo>
                <a:lnTo>
                  <a:pt x="150867" y="75856"/>
                </a:lnTo>
                <a:lnTo>
                  <a:pt x="150399" y="67383"/>
                </a:lnTo>
                <a:lnTo>
                  <a:pt x="134805" y="29390"/>
                </a:lnTo>
                <a:lnTo>
                  <a:pt x="101565" y="5181"/>
                </a:lnTo>
                <a:lnTo>
                  <a:pt x="72591" y="0"/>
                </a:lnTo>
                <a:close/>
              </a:path>
            </a:pathLst>
          </a:custGeom>
          <a:solidFill>
            <a:srgbClr val="148BC7"/>
          </a:solidFill>
        </p:spPr>
        <p:txBody>
          <a:bodyPr wrap="square" lIns="0" tIns="0" rIns="0" bIns="0" rtlCol="0"/>
          <a:lstStyle/>
          <a:p>
            <a:endParaRPr sz="1092"/>
          </a:p>
        </p:txBody>
      </p:sp>
      <p:sp>
        <p:nvSpPr>
          <p:cNvPr id="14" name="object 26"/>
          <p:cNvSpPr/>
          <p:nvPr userDrawn="1"/>
        </p:nvSpPr>
        <p:spPr>
          <a:xfrm>
            <a:off x="11263671" y="545288"/>
            <a:ext cx="91652" cy="92030"/>
          </a:xfrm>
          <a:custGeom>
            <a:avLst/>
            <a:gdLst/>
            <a:ahLst/>
            <a:cxnLst/>
            <a:rect l="l" t="t" r="r" b="b"/>
            <a:pathLst>
              <a:path w="151130" h="151765">
                <a:moveTo>
                  <a:pt x="72595" y="0"/>
                </a:moveTo>
                <a:lnTo>
                  <a:pt x="35436" y="11582"/>
                </a:lnTo>
                <a:lnTo>
                  <a:pt x="9355" y="41783"/>
                </a:lnTo>
                <a:lnTo>
                  <a:pt x="0" y="87596"/>
                </a:lnTo>
                <a:lnTo>
                  <a:pt x="3341" y="100785"/>
                </a:lnTo>
                <a:lnTo>
                  <a:pt x="26472" y="133250"/>
                </a:lnTo>
                <a:lnTo>
                  <a:pt x="65727" y="150274"/>
                </a:lnTo>
                <a:lnTo>
                  <a:pt x="81609" y="151453"/>
                </a:lnTo>
                <a:lnTo>
                  <a:pt x="95727" y="148871"/>
                </a:lnTo>
                <a:lnTo>
                  <a:pt x="130791" y="127284"/>
                </a:lnTo>
                <a:lnTo>
                  <a:pt x="149483" y="90363"/>
                </a:lnTo>
                <a:lnTo>
                  <a:pt x="150867" y="75855"/>
                </a:lnTo>
                <a:lnTo>
                  <a:pt x="150399" y="67386"/>
                </a:lnTo>
                <a:lnTo>
                  <a:pt x="134810" y="29391"/>
                </a:lnTo>
                <a:lnTo>
                  <a:pt x="101572" y="5181"/>
                </a:lnTo>
                <a:lnTo>
                  <a:pt x="72595" y="0"/>
                </a:lnTo>
                <a:close/>
              </a:path>
            </a:pathLst>
          </a:custGeom>
          <a:solidFill>
            <a:srgbClr val="EF9204"/>
          </a:solidFill>
        </p:spPr>
        <p:txBody>
          <a:bodyPr wrap="square" lIns="0" tIns="0" rIns="0" bIns="0" rtlCol="0"/>
          <a:lstStyle/>
          <a:p>
            <a:endParaRPr sz="1092"/>
          </a:p>
        </p:txBody>
      </p:sp>
      <p:sp>
        <p:nvSpPr>
          <p:cNvPr id="15" name="object 27"/>
          <p:cNvSpPr/>
          <p:nvPr userDrawn="1"/>
        </p:nvSpPr>
        <p:spPr>
          <a:xfrm>
            <a:off x="11381017" y="545288"/>
            <a:ext cx="91652" cy="92030"/>
          </a:xfrm>
          <a:custGeom>
            <a:avLst/>
            <a:gdLst/>
            <a:ahLst/>
            <a:cxnLst/>
            <a:rect l="l" t="t" r="r" b="b"/>
            <a:pathLst>
              <a:path w="151130" h="151765">
                <a:moveTo>
                  <a:pt x="72589" y="0"/>
                </a:moveTo>
                <a:lnTo>
                  <a:pt x="35435" y="11587"/>
                </a:lnTo>
                <a:lnTo>
                  <a:pt x="9354" y="41789"/>
                </a:lnTo>
                <a:lnTo>
                  <a:pt x="0" y="87603"/>
                </a:lnTo>
                <a:lnTo>
                  <a:pt x="3343" y="100791"/>
                </a:lnTo>
                <a:lnTo>
                  <a:pt x="26480" y="133252"/>
                </a:lnTo>
                <a:lnTo>
                  <a:pt x="65737" y="150274"/>
                </a:lnTo>
                <a:lnTo>
                  <a:pt x="81618" y="151453"/>
                </a:lnTo>
                <a:lnTo>
                  <a:pt x="95736" y="148871"/>
                </a:lnTo>
                <a:lnTo>
                  <a:pt x="130800" y="127284"/>
                </a:lnTo>
                <a:lnTo>
                  <a:pt x="149492" y="90363"/>
                </a:lnTo>
                <a:lnTo>
                  <a:pt x="150876" y="75855"/>
                </a:lnTo>
                <a:lnTo>
                  <a:pt x="150407" y="67374"/>
                </a:lnTo>
                <a:lnTo>
                  <a:pt x="134814" y="29385"/>
                </a:lnTo>
                <a:lnTo>
                  <a:pt x="101572" y="5180"/>
                </a:lnTo>
                <a:lnTo>
                  <a:pt x="72589" y="0"/>
                </a:lnTo>
                <a:close/>
              </a:path>
            </a:pathLst>
          </a:custGeom>
          <a:solidFill>
            <a:srgbClr val="95BD0E"/>
          </a:solidFill>
        </p:spPr>
        <p:txBody>
          <a:bodyPr wrap="square" lIns="0" tIns="0" rIns="0" bIns="0" rtlCol="0"/>
          <a:lstStyle/>
          <a:p>
            <a:endParaRPr sz="1092"/>
          </a:p>
        </p:txBody>
      </p:sp>
    </p:spTree>
    <p:extLst>
      <p:ext uri="{BB962C8B-B14F-4D97-AF65-F5344CB8AC3E}">
        <p14:creationId xmlns:p14="http://schemas.microsoft.com/office/powerpoint/2010/main" val="390751076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Lst>
  <p:txStyles>
    <p:titleStyle>
      <a:lvl1pPr>
        <a:defRPr>
          <a:latin typeface="+mj-lt"/>
          <a:ea typeface="+mj-ea"/>
          <a:cs typeface="+mj-cs"/>
        </a:defRPr>
      </a:lvl1pPr>
    </p:titleStyle>
    <p:body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777136"/>
          </a:xfrm>
          <a:prstGeom prst="rect">
            <a:avLst/>
          </a:prstGeom>
        </p:spPr>
        <p:txBody>
          <a:bodyPr wrap="square" lIns="0" tIns="0" rIns="0" bIns="0">
            <a:spAutoFit/>
          </a:bodyPr>
          <a:lstStyle>
            <a:lvl1pPr>
              <a:defRPr sz="5050" b="0" i="0">
                <a:solidFill>
                  <a:srgbClr val="20589B"/>
                </a:solidFill>
                <a:latin typeface="Open Sans Light"/>
                <a:cs typeface="Open Sans Light"/>
              </a:defRPr>
            </a:lvl1pPr>
          </a:lstStyle>
          <a:p>
            <a:endParaRPr/>
          </a:p>
        </p:txBody>
      </p:sp>
      <p:sp>
        <p:nvSpPr>
          <p:cNvPr id="3" name="Holder 3"/>
          <p:cNvSpPr>
            <a:spLocks noGrp="1"/>
          </p:cNvSpPr>
          <p:nvPr>
            <p:ph type="body" idx="1"/>
          </p:nvPr>
        </p:nvSpPr>
        <p:spPr>
          <a:xfrm>
            <a:off x="1019532" y="2111139"/>
            <a:ext cx="10152937" cy="315471"/>
          </a:xfrm>
          <a:prstGeom prst="rect">
            <a:avLst/>
          </a:prstGeom>
        </p:spPr>
        <p:txBody>
          <a:bodyPr wrap="square" lIns="0" tIns="0" rIns="0" bIns="0">
            <a:spAutoFit/>
          </a:bodyPr>
          <a:lstStyle>
            <a:lvl1pPr>
              <a:defRPr sz="2050" b="0" i="0">
                <a:solidFill>
                  <a:srgbClr val="57575A"/>
                </a:solidFill>
                <a:latin typeface="Open Sans"/>
                <a:cs typeface="Open Sans"/>
              </a:defRPr>
            </a:lvl1pPr>
          </a:lstStyle>
          <a:p>
            <a:endParaRPr/>
          </a:p>
        </p:txBody>
      </p:sp>
      <p:sp>
        <p:nvSpPr>
          <p:cNvPr id="22" name="object 19"/>
          <p:cNvSpPr/>
          <p:nvPr userDrawn="1"/>
        </p:nvSpPr>
        <p:spPr>
          <a:xfrm>
            <a:off x="690820" y="317470"/>
            <a:ext cx="4197325" cy="417417"/>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92"/>
          </a:p>
        </p:txBody>
      </p:sp>
      <p:grpSp>
        <p:nvGrpSpPr>
          <p:cNvPr id="28" name="Gruppo 27"/>
          <p:cNvGrpSpPr/>
          <p:nvPr userDrawn="1"/>
        </p:nvGrpSpPr>
        <p:grpSpPr>
          <a:xfrm>
            <a:off x="550681" y="6265846"/>
            <a:ext cx="2125706" cy="400110"/>
            <a:chOff x="6050309" y="10322966"/>
            <a:chExt cx="3505200" cy="659810"/>
          </a:xfrm>
        </p:grpSpPr>
        <p:sp>
          <p:nvSpPr>
            <p:cNvPr id="29" name="CasellaDiTesto 28"/>
            <p:cNvSpPr txBox="1"/>
            <p:nvPr/>
          </p:nvSpPr>
          <p:spPr>
            <a:xfrm>
              <a:off x="6050309" y="10322966"/>
              <a:ext cx="3505200" cy="659810"/>
            </a:xfrm>
            <a:prstGeom prst="rect">
              <a:avLst/>
            </a:prstGeom>
            <a:noFill/>
          </p:spPr>
          <p:txBody>
            <a:bodyPr wrap="square" rtlCol="0">
              <a:spAutoFit/>
            </a:bodyPr>
            <a:lstStyle/>
            <a:p>
              <a:pPr algn="l">
                <a:lnSpc>
                  <a:spcPts val="1152"/>
                </a:lnSpc>
              </a:pPr>
              <a:r>
                <a:rPr lang="it-IT" sz="970">
                  <a:latin typeface="Open Sans" pitchFamily="34" charset="0"/>
                  <a:ea typeface="Open Sans" pitchFamily="34" charset="0"/>
                  <a:cs typeface="Open Sans" pitchFamily="34" charset="0"/>
                </a:rPr>
                <a:t>PATTO</a:t>
              </a:r>
              <a:r>
                <a:rPr lang="it-IT" sz="970" baseline="0">
                  <a:latin typeface="Open Sans" pitchFamily="34" charset="0"/>
                  <a:ea typeface="Open Sans" pitchFamily="34" charset="0"/>
                  <a:cs typeface="Open Sans" pitchFamily="34" charset="0"/>
                </a:rPr>
                <a:t> PER</a:t>
              </a:r>
              <a:endParaRPr lang="it-IT" sz="970">
                <a:latin typeface="Open Sans" pitchFamily="34" charset="0"/>
                <a:ea typeface="Open Sans" pitchFamily="34" charset="0"/>
                <a:cs typeface="Open Sans" pitchFamily="34" charset="0"/>
              </a:endParaRPr>
            </a:p>
            <a:p>
              <a:pPr algn="l">
                <a:lnSpc>
                  <a:spcPts val="1152"/>
                </a:lnSpc>
              </a:pPr>
              <a:r>
                <a:rPr lang="it-IT" sz="1092" b="1">
                  <a:solidFill>
                    <a:srgbClr val="3399FF"/>
                  </a:solidFill>
                  <a:latin typeface="Open Sans Extrabold" pitchFamily="34" charset="0"/>
                  <a:ea typeface="Open Sans Extrabold" pitchFamily="34" charset="0"/>
                  <a:cs typeface="Open Sans Extrabold" pitchFamily="34" charset="0"/>
                </a:rPr>
                <a:t>L’INCLUSIONE SOCIALE</a:t>
              </a:r>
            </a:p>
          </p:txBody>
        </p:sp>
        <p:grpSp>
          <p:nvGrpSpPr>
            <p:cNvPr id="30" name="Group 38"/>
            <p:cNvGrpSpPr/>
            <p:nvPr/>
          </p:nvGrpSpPr>
          <p:grpSpPr>
            <a:xfrm>
              <a:off x="8350659" y="10423838"/>
              <a:ext cx="439837" cy="122558"/>
              <a:chOff x="5022551" y="10501634"/>
              <a:chExt cx="439837" cy="122558"/>
            </a:xfrm>
          </p:grpSpPr>
          <p:sp>
            <p:nvSpPr>
              <p:cNvPr id="31" name="object 35"/>
              <p:cNvSpPr/>
              <p:nvPr/>
            </p:nvSpPr>
            <p:spPr>
              <a:xfrm>
                <a:off x="5022551" y="10501634"/>
                <a:ext cx="123189" cy="122555"/>
              </a:xfrm>
              <a:custGeom>
                <a:avLst/>
                <a:gdLst/>
                <a:ahLst/>
                <a:cxnLst/>
                <a:rect l="l" t="t" r="r" b="b"/>
                <a:pathLst>
                  <a:path w="123189" h="122554">
                    <a:moveTo>
                      <a:pt x="54661" y="0"/>
                    </a:moveTo>
                    <a:lnTo>
                      <a:pt x="19857" y="16511"/>
                    </a:lnTo>
                    <a:lnTo>
                      <a:pt x="1177" y="54475"/>
                    </a:lnTo>
                    <a:lnTo>
                      <a:pt x="0" y="71110"/>
                    </a:lnTo>
                    <a:lnTo>
                      <a:pt x="3336" y="83363"/>
                    </a:lnTo>
                    <a:lnTo>
                      <a:pt x="28527" y="111980"/>
                    </a:lnTo>
                    <a:lnTo>
                      <a:pt x="74250" y="122217"/>
                    </a:lnTo>
                    <a:lnTo>
                      <a:pt x="87588" y="117720"/>
                    </a:lnTo>
                    <a:lnTo>
                      <a:pt x="116726" y="89234"/>
                    </a:lnTo>
                    <a:lnTo>
                      <a:pt x="123201" y="61619"/>
                    </a:lnTo>
                    <a:lnTo>
                      <a:pt x="123066" y="57517"/>
                    </a:lnTo>
                    <a:lnTo>
                      <a:pt x="107579" y="21211"/>
                    </a:lnTo>
                    <a:lnTo>
                      <a:pt x="70666" y="1385"/>
                    </a:lnTo>
                    <a:lnTo>
                      <a:pt x="54661" y="0"/>
                    </a:lnTo>
                    <a:close/>
                  </a:path>
                </a:pathLst>
              </a:custGeom>
              <a:solidFill>
                <a:srgbClr val="0E8AC6"/>
              </a:solidFill>
            </p:spPr>
            <p:txBody>
              <a:bodyPr wrap="square" lIns="0" tIns="0" rIns="0" bIns="0" rtlCol="0"/>
              <a:lstStyle/>
              <a:p>
                <a:endParaRPr sz="1092"/>
              </a:p>
            </p:txBody>
          </p:sp>
          <p:sp>
            <p:nvSpPr>
              <p:cNvPr id="32" name="object 36"/>
              <p:cNvSpPr/>
              <p:nvPr/>
            </p:nvSpPr>
            <p:spPr>
              <a:xfrm>
                <a:off x="5180556" y="10501635"/>
                <a:ext cx="123189" cy="122555"/>
              </a:xfrm>
              <a:custGeom>
                <a:avLst/>
                <a:gdLst/>
                <a:ahLst/>
                <a:cxnLst/>
                <a:rect l="l" t="t" r="r" b="b"/>
                <a:pathLst>
                  <a:path w="123189" h="122554">
                    <a:moveTo>
                      <a:pt x="54665" y="0"/>
                    </a:moveTo>
                    <a:lnTo>
                      <a:pt x="19861" y="16515"/>
                    </a:lnTo>
                    <a:lnTo>
                      <a:pt x="1178" y="54477"/>
                    </a:lnTo>
                    <a:lnTo>
                      <a:pt x="0" y="71110"/>
                    </a:lnTo>
                    <a:lnTo>
                      <a:pt x="3339" y="83363"/>
                    </a:lnTo>
                    <a:lnTo>
                      <a:pt x="28538" y="111979"/>
                    </a:lnTo>
                    <a:lnTo>
                      <a:pt x="74255" y="122218"/>
                    </a:lnTo>
                    <a:lnTo>
                      <a:pt x="87594" y="117724"/>
                    </a:lnTo>
                    <a:lnTo>
                      <a:pt x="116727" y="89236"/>
                    </a:lnTo>
                    <a:lnTo>
                      <a:pt x="123200" y="61618"/>
                    </a:lnTo>
                    <a:lnTo>
                      <a:pt x="123066" y="57518"/>
                    </a:lnTo>
                    <a:lnTo>
                      <a:pt x="107586" y="21210"/>
                    </a:lnTo>
                    <a:lnTo>
                      <a:pt x="70675" y="1385"/>
                    </a:lnTo>
                    <a:lnTo>
                      <a:pt x="54665" y="0"/>
                    </a:lnTo>
                    <a:close/>
                  </a:path>
                </a:pathLst>
              </a:custGeom>
              <a:solidFill>
                <a:srgbClr val="EE9203"/>
              </a:solidFill>
            </p:spPr>
            <p:txBody>
              <a:bodyPr wrap="square" lIns="0" tIns="0" rIns="0" bIns="0" rtlCol="0"/>
              <a:lstStyle/>
              <a:p>
                <a:endParaRPr sz="1092"/>
              </a:p>
            </p:txBody>
          </p:sp>
          <p:sp>
            <p:nvSpPr>
              <p:cNvPr id="33" name="object 37"/>
              <p:cNvSpPr/>
              <p:nvPr/>
            </p:nvSpPr>
            <p:spPr>
              <a:xfrm>
                <a:off x="5338563" y="10501637"/>
                <a:ext cx="123825" cy="122555"/>
              </a:xfrm>
              <a:custGeom>
                <a:avLst/>
                <a:gdLst/>
                <a:ahLst/>
                <a:cxnLst/>
                <a:rect l="l" t="t" r="r" b="b"/>
                <a:pathLst>
                  <a:path w="123825" h="122554">
                    <a:moveTo>
                      <a:pt x="54651" y="0"/>
                    </a:moveTo>
                    <a:lnTo>
                      <a:pt x="19861" y="16521"/>
                    </a:lnTo>
                    <a:lnTo>
                      <a:pt x="1177" y="54489"/>
                    </a:lnTo>
                    <a:lnTo>
                      <a:pt x="0" y="71125"/>
                    </a:lnTo>
                    <a:lnTo>
                      <a:pt x="3343" y="83375"/>
                    </a:lnTo>
                    <a:lnTo>
                      <a:pt x="28555" y="111981"/>
                    </a:lnTo>
                    <a:lnTo>
                      <a:pt x="74274" y="122214"/>
                    </a:lnTo>
                    <a:lnTo>
                      <a:pt x="87614" y="117717"/>
                    </a:lnTo>
                    <a:lnTo>
                      <a:pt x="116746" y="89231"/>
                    </a:lnTo>
                    <a:lnTo>
                      <a:pt x="123218" y="61616"/>
                    </a:lnTo>
                    <a:lnTo>
                      <a:pt x="123082" y="57491"/>
                    </a:lnTo>
                    <a:lnTo>
                      <a:pt x="107591" y="21199"/>
                    </a:lnTo>
                    <a:lnTo>
                      <a:pt x="70668" y="1384"/>
                    </a:lnTo>
                    <a:lnTo>
                      <a:pt x="54651" y="0"/>
                    </a:lnTo>
                    <a:close/>
                  </a:path>
                </a:pathLst>
              </a:custGeom>
              <a:solidFill>
                <a:srgbClr val="95BC0D"/>
              </a:solidFill>
            </p:spPr>
            <p:txBody>
              <a:bodyPr wrap="square" lIns="0" tIns="0" rIns="0" bIns="0" rtlCol="0"/>
              <a:lstStyle/>
              <a:p>
                <a:endParaRPr sz="1092"/>
              </a:p>
            </p:txBody>
          </p:sp>
        </p:grpSp>
      </p:grpSp>
      <p:pic>
        <p:nvPicPr>
          <p:cNvPr id="4" name="Immagine 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670888" y="6047759"/>
            <a:ext cx="1016642" cy="632816"/>
          </a:xfrm>
          <a:prstGeom prst="rect">
            <a:avLst/>
          </a:prstGeom>
        </p:spPr>
      </p:pic>
      <p:sp>
        <p:nvSpPr>
          <p:cNvPr id="12" name="object 23"/>
          <p:cNvSpPr/>
          <p:nvPr userDrawn="1"/>
        </p:nvSpPr>
        <p:spPr>
          <a:xfrm>
            <a:off x="7677150" y="426507"/>
            <a:ext cx="3964902" cy="294959"/>
          </a:xfrm>
          <a:custGeom>
            <a:avLst/>
            <a:gdLst/>
            <a:ahLst/>
            <a:cxnLst/>
            <a:rect l="l" t="t" r="r" b="b"/>
            <a:pathLst>
              <a:path w="6537959" h="486409">
                <a:moveTo>
                  <a:pt x="0" y="485932"/>
                </a:moveTo>
                <a:lnTo>
                  <a:pt x="6537539" y="485932"/>
                </a:lnTo>
                <a:lnTo>
                  <a:pt x="6537539" y="0"/>
                </a:lnTo>
                <a:lnTo>
                  <a:pt x="0" y="0"/>
                </a:lnTo>
                <a:lnTo>
                  <a:pt x="0" y="485932"/>
                </a:lnTo>
                <a:close/>
              </a:path>
            </a:pathLst>
          </a:custGeom>
          <a:solidFill>
            <a:srgbClr val="E5EAED"/>
          </a:solidFill>
        </p:spPr>
        <p:txBody>
          <a:bodyPr wrap="square" lIns="0" tIns="0" rIns="0" bIns="0" rtlCol="0"/>
          <a:lstStyle/>
          <a:p>
            <a:endParaRPr sz="1092"/>
          </a:p>
        </p:txBody>
      </p:sp>
      <p:sp>
        <p:nvSpPr>
          <p:cNvPr id="13" name="object 25"/>
          <p:cNvSpPr/>
          <p:nvPr userDrawn="1"/>
        </p:nvSpPr>
        <p:spPr>
          <a:xfrm>
            <a:off x="11146321" y="545288"/>
            <a:ext cx="91652" cy="92030"/>
          </a:xfrm>
          <a:custGeom>
            <a:avLst/>
            <a:gdLst/>
            <a:ahLst/>
            <a:cxnLst/>
            <a:rect l="l" t="t" r="r" b="b"/>
            <a:pathLst>
              <a:path w="151130" h="151765">
                <a:moveTo>
                  <a:pt x="72591" y="0"/>
                </a:moveTo>
                <a:lnTo>
                  <a:pt x="35439" y="11577"/>
                </a:lnTo>
                <a:lnTo>
                  <a:pt x="9357" y="41778"/>
                </a:lnTo>
                <a:lnTo>
                  <a:pt x="0" y="87595"/>
                </a:lnTo>
                <a:lnTo>
                  <a:pt x="3340" y="100784"/>
                </a:lnTo>
                <a:lnTo>
                  <a:pt x="26471" y="133250"/>
                </a:lnTo>
                <a:lnTo>
                  <a:pt x="65725" y="150274"/>
                </a:lnTo>
                <a:lnTo>
                  <a:pt x="81606" y="151453"/>
                </a:lnTo>
                <a:lnTo>
                  <a:pt x="95725" y="148868"/>
                </a:lnTo>
                <a:lnTo>
                  <a:pt x="130790" y="127279"/>
                </a:lnTo>
                <a:lnTo>
                  <a:pt x="149483" y="90362"/>
                </a:lnTo>
                <a:lnTo>
                  <a:pt x="150867" y="75856"/>
                </a:lnTo>
                <a:lnTo>
                  <a:pt x="150399" y="67383"/>
                </a:lnTo>
                <a:lnTo>
                  <a:pt x="134805" y="29390"/>
                </a:lnTo>
                <a:lnTo>
                  <a:pt x="101565" y="5181"/>
                </a:lnTo>
                <a:lnTo>
                  <a:pt x="72591" y="0"/>
                </a:lnTo>
                <a:close/>
              </a:path>
            </a:pathLst>
          </a:custGeom>
          <a:solidFill>
            <a:srgbClr val="148BC7"/>
          </a:solidFill>
        </p:spPr>
        <p:txBody>
          <a:bodyPr wrap="square" lIns="0" tIns="0" rIns="0" bIns="0" rtlCol="0"/>
          <a:lstStyle/>
          <a:p>
            <a:endParaRPr sz="1092"/>
          </a:p>
        </p:txBody>
      </p:sp>
      <p:sp>
        <p:nvSpPr>
          <p:cNvPr id="14" name="object 26"/>
          <p:cNvSpPr/>
          <p:nvPr userDrawn="1"/>
        </p:nvSpPr>
        <p:spPr>
          <a:xfrm>
            <a:off x="11263671" y="545288"/>
            <a:ext cx="91652" cy="92030"/>
          </a:xfrm>
          <a:custGeom>
            <a:avLst/>
            <a:gdLst/>
            <a:ahLst/>
            <a:cxnLst/>
            <a:rect l="l" t="t" r="r" b="b"/>
            <a:pathLst>
              <a:path w="151130" h="151765">
                <a:moveTo>
                  <a:pt x="72595" y="0"/>
                </a:moveTo>
                <a:lnTo>
                  <a:pt x="35436" y="11582"/>
                </a:lnTo>
                <a:lnTo>
                  <a:pt x="9355" y="41783"/>
                </a:lnTo>
                <a:lnTo>
                  <a:pt x="0" y="87596"/>
                </a:lnTo>
                <a:lnTo>
                  <a:pt x="3341" y="100785"/>
                </a:lnTo>
                <a:lnTo>
                  <a:pt x="26472" y="133250"/>
                </a:lnTo>
                <a:lnTo>
                  <a:pt x="65727" y="150274"/>
                </a:lnTo>
                <a:lnTo>
                  <a:pt x="81609" y="151453"/>
                </a:lnTo>
                <a:lnTo>
                  <a:pt x="95727" y="148871"/>
                </a:lnTo>
                <a:lnTo>
                  <a:pt x="130791" y="127284"/>
                </a:lnTo>
                <a:lnTo>
                  <a:pt x="149483" y="90363"/>
                </a:lnTo>
                <a:lnTo>
                  <a:pt x="150867" y="75855"/>
                </a:lnTo>
                <a:lnTo>
                  <a:pt x="150399" y="67386"/>
                </a:lnTo>
                <a:lnTo>
                  <a:pt x="134810" y="29391"/>
                </a:lnTo>
                <a:lnTo>
                  <a:pt x="101572" y="5181"/>
                </a:lnTo>
                <a:lnTo>
                  <a:pt x="72595" y="0"/>
                </a:lnTo>
                <a:close/>
              </a:path>
            </a:pathLst>
          </a:custGeom>
          <a:solidFill>
            <a:srgbClr val="EF9204"/>
          </a:solidFill>
        </p:spPr>
        <p:txBody>
          <a:bodyPr wrap="square" lIns="0" tIns="0" rIns="0" bIns="0" rtlCol="0"/>
          <a:lstStyle/>
          <a:p>
            <a:endParaRPr sz="1092"/>
          </a:p>
        </p:txBody>
      </p:sp>
      <p:sp>
        <p:nvSpPr>
          <p:cNvPr id="15" name="object 27"/>
          <p:cNvSpPr/>
          <p:nvPr userDrawn="1"/>
        </p:nvSpPr>
        <p:spPr>
          <a:xfrm>
            <a:off x="11381017" y="545288"/>
            <a:ext cx="91652" cy="92030"/>
          </a:xfrm>
          <a:custGeom>
            <a:avLst/>
            <a:gdLst/>
            <a:ahLst/>
            <a:cxnLst/>
            <a:rect l="l" t="t" r="r" b="b"/>
            <a:pathLst>
              <a:path w="151130" h="151765">
                <a:moveTo>
                  <a:pt x="72589" y="0"/>
                </a:moveTo>
                <a:lnTo>
                  <a:pt x="35435" y="11587"/>
                </a:lnTo>
                <a:lnTo>
                  <a:pt x="9354" y="41789"/>
                </a:lnTo>
                <a:lnTo>
                  <a:pt x="0" y="87603"/>
                </a:lnTo>
                <a:lnTo>
                  <a:pt x="3343" y="100791"/>
                </a:lnTo>
                <a:lnTo>
                  <a:pt x="26480" y="133252"/>
                </a:lnTo>
                <a:lnTo>
                  <a:pt x="65737" y="150274"/>
                </a:lnTo>
                <a:lnTo>
                  <a:pt x="81618" y="151453"/>
                </a:lnTo>
                <a:lnTo>
                  <a:pt x="95736" y="148871"/>
                </a:lnTo>
                <a:lnTo>
                  <a:pt x="130800" y="127284"/>
                </a:lnTo>
                <a:lnTo>
                  <a:pt x="149492" y="90363"/>
                </a:lnTo>
                <a:lnTo>
                  <a:pt x="150876" y="75855"/>
                </a:lnTo>
                <a:lnTo>
                  <a:pt x="150407" y="67374"/>
                </a:lnTo>
                <a:lnTo>
                  <a:pt x="134814" y="29385"/>
                </a:lnTo>
                <a:lnTo>
                  <a:pt x="101572" y="5180"/>
                </a:lnTo>
                <a:lnTo>
                  <a:pt x="72589" y="0"/>
                </a:lnTo>
                <a:close/>
              </a:path>
            </a:pathLst>
          </a:custGeom>
          <a:solidFill>
            <a:srgbClr val="95BD0E"/>
          </a:solidFill>
        </p:spPr>
        <p:txBody>
          <a:bodyPr wrap="square" lIns="0" tIns="0" rIns="0" bIns="0" rtlCol="0"/>
          <a:lstStyle/>
          <a:p>
            <a:endParaRPr sz="1092"/>
          </a:p>
        </p:txBody>
      </p:sp>
    </p:spTree>
    <p:extLst>
      <p:ext uri="{BB962C8B-B14F-4D97-AF65-F5344CB8AC3E}">
        <p14:creationId xmlns:p14="http://schemas.microsoft.com/office/powerpoint/2010/main" val="281916779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Lst>
  <p:txStyles>
    <p:titleStyle>
      <a:lvl1pPr>
        <a:defRPr>
          <a:latin typeface="+mj-lt"/>
          <a:ea typeface="+mj-ea"/>
          <a:cs typeface="+mj-cs"/>
        </a:defRPr>
      </a:lvl1pPr>
    </p:titleStyle>
    <p:bodyStyle>
      <a:lvl1pPr marL="0">
        <a:defRPr>
          <a:latin typeface="+mn-lt"/>
          <a:ea typeface="+mn-ea"/>
          <a:cs typeface="+mn-cs"/>
        </a:defRPr>
      </a:lvl1pPr>
      <a:lvl2pPr marL="277233">
        <a:defRPr>
          <a:latin typeface="+mn-lt"/>
          <a:ea typeface="+mn-ea"/>
          <a:cs typeface="+mn-cs"/>
        </a:defRPr>
      </a:lvl2pPr>
      <a:lvl3pPr marL="554466">
        <a:defRPr>
          <a:latin typeface="+mn-lt"/>
          <a:ea typeface="+mn-ea"/>
          <a:cs typeface="+mn-cs"/>
        </a:defRPr>
      </a:lvl3pPr>
      <a:lvl4pPr marL="831699">
        <a:defRPr>
          <a:latin typeface="+mn-lt"/>
          <a:ea typeface="+mn-ea"/>
          <a:cs typeface="+mn-cs"/>
        </a:defRPr>
      </a:lvl4pPr>
      <a:lvl5pPr marL="1108933">
        <a:defRPr>
          <a:latin typeface="+mn-lt"/>
          <a:ea typeface="+mn-ea"/>
          <a:cs typeface="+mn-cs"/>
        </a:defRPr>
      </a:lvl5pPr>
      <a:lvl6pPr marL="1386166">
        <a:defRPr>
          <a:latin typeface="+mn-lt"/>
          <a:ea typeface="+mn-ea"/>
          <a:cs typeface="+mn-cs"/>
        </a:defRPr>
      </a:lvl6pPr>
      <a:lvl7pPr marL="1663399">
        <a:defRPr>
          <a:latin typeface="+mn-lt"/>
          <a:ea typeface="+mn-ea"/>
          <a:cs typeface="+mn-cs"/>
        </a:defRPr>
      </a:lvl7pPr>
      <a:lvl8pPr marL="1940633">
        <a:defRPr>
          <a:latin typeface="+mn-lt"/>
          <a:ea typeface="+mn-ea"/>
          <a:cs typeface="+mn-cs"/>
        </a:defRPr>
      </a:lvl8pPr>
      <a:lvl9pPr marL="2217866">
        <a:defRPr>
          <a:latin typeface="+mn-lt"/>
          <a:ea typeface="+mn-ea"/>
          <a:cs typeface="+mn-cs"/>
        </a:defRPr>
      </a:lvl9pPr>
    </p:bodyStyle>
    <p:otherStyle>
      <a:lvl1pPr marL="0">
        <a:defRPr>
          <a:latin typeface="+mn-lt"/>
          <a:ea typeface="+mn-ea"/>
          <a:cs typeface="+mn-cs"/>
        </a:defRPr>
      </a:lvl1pPr>
      <a:lvl2pPr marL="277233">
        <a:defRPr>
          <a:latin typeface="+mn-lt"/>
          <a:ea typeface="+mn-ea"/>
          <a:cs typeface="+mn-cs"/>
        </a:defRPr>
      </a:lvl2pPr>
      <a:lvl3pPr marL="554466">
        <a:defRPr>
          <a:latin typeface="+mn-lt"/>
          <a:ea typeface="+mn-ea"/>
          <a:cs typeface="+mn-cs"/>
        </a:defRPr>
      </a:lvl3pPr>
      <a:lvl4pPr marL="831699">
        <a:defRPr>
          <a:latin typeface="+mn-lt"/>
          <a:ea typeface="+mn-ea"/>
          <a:cs typeface="+mn-cs"/>
        </a:defRPr>
      </a:lvl4pPr>
      <a:lvl5pPr marL="1108933">
        <a:defRPr>
          <a:latin typeface="+mn-lt"/>
          <a:ea typeface="+mn-ea"/>
          <a:cs typeface="+mn-cs"/>
        </a:defRPr>
      </a:lvl5pPr>
      <a:lvl6pPr marL="1386166">
        <a:defRPr>
          <a:latin typeface="+mn-lt"/>
          <a:ea typeface="+mn-ea"/>
          <a:cs typeface="+mn-cs"/>
        </a:defRPr>
      </a:lvl6pPr>
      <a:lvl7pPr marL="1663399">
        <a:defRPr>
          <a:latin typeface="+mn-lt"/>
          <a:ea typeface="+mn-ea"/>
          <a:cs typeface="+mn-cs"/>
        </a:defRPr>
      </a:lvl7pPr>
      <a:lvl8pPr marL="1940633">
        <a:defRPr>
          <a:latin typeface="+mn-lt"/>
          <a:ea typeface="+mn-ea"/>
          <a:cs typeface="+mn-cs"/>
        </a:defRPr>
      </a:lvl8pPr>
      <a:lvl9pPr marL="2217866">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777136"/>
          </a:xfrm>
          <a:prstGeom prst="rect">
            <a:avLst/>
          </a:prstGeom>
        </p:spPr>
        <p:txBody>
          <a:bodyPr wrap="square" lIns="0" tIns="0" rIns="0" bIns="0">
            <a:spAutoFit/>
          </a:bodyPr>
          <a:lstStyle>
            <a:lvl1pPr>
              <a:defRPr sz="5050" b="0" i="0">
                <a:solidFill>
                  <a:srgbClr val="20589B"/>
                </a:solidFill>
                <a:latin typeface="Open Sans Light"/>
                <a:cs typeface="Open Sans Light"/>
              </a:defRPr>
            </a:lvl1pPr>
          </a:lstStyle>
          <a:p>
            <a:endParaRPr/>
          </a:p>
        </p:txBody>
      </p:sp>
      <p:sp>
        <p:nvSpPr>
          <p:cNvPr id="3" name="Holder 3"/>
          <p:cNvSpPr>
            <a:spLocks noGrp="1"/>
          </p:cNvSpPr>
          <p:nvPr>
            <p:ph type="body" idx="1"/>
          </p:nvPr>
        </p:nvSpPr>
        <p:spPr>
          <a:xfrm>
            <a:off x="1019532" y="2111139"/>
            <a:ext cx="10152937" cy="315471"/>
          </a:xfrm>
          <a:prstGeom prst="rect">
            <a:avLst/>
          </a:prstGeom>
        </p:spPr>
        <p:txBody>
          <a:bodyPr wrap="square" lIns="0" tIns="0" rIns="0" bIns="0">
            <a:spAutoFit/>
          </a:bodyPr>
          <a:lstStyle>
            <a:lvl1pPr>
              <a:defRPr sz="2050" b="0" i="0">
                <a:solidFill>
                  <a:srgbClr val="57575A"/>
                </a:solidFill>
                <a:latin typeface="Open Sans"/>
                <a:cs typeface="Open Sans"/>
              </a:defRPr>
            </a:lvl1pPr>
          </a:lstStyle>
          <a:p>
            <a:endParaRPr/>
          </a:p>
        </p:txBody>
      </p:sp>
      <p:sp>
        <p:nvSpPr>
          <p:cNvPr id="22" name="object 19"/>
          <p:cNvSpPr/>
          <p:nvPr userDrawn="1"/>
        </p:nvSpPr>
        <p:spPr>
          <a:xfrm>
            <a:off x="690820" y="317470"/>
            <a:ext cx="4197325" cy="417417"/>
          </a:xfrm>
          <a:prstGeom prst="rect">
            <a:avLst/>
          </a:prstGeom>
          <a:blipFill>
            <a:blip r:embed="rId9" cstate="print"/>
            <a:stretch>
              <a:fillRect/>
            </a:stretch>
          </a:blipFill>
        </p:spPr>
        <p:txBody>
          <a:bodyPr wrap="square" lIns="0" tIns="0" rIns="0" bIns="0" rtlCol="0"/>
          <a:lstStyle/>
          <a:p>
            <a:endParaRPr sz="1092"/>
          </a:p>
        </p:txBody>
      </p:sp>
      <p:grpSp>
        <p:nvGrpSpPr>
          <p:cNvPr id="28" name="Gruppo 27"/>
          <p:cNvGrpSpPr/>
          <p:nvPr userDrawn="1"/>
        </p:nvGrpSpPr>
        <p:grpSpPr>
          <a:xfrm>
            <a:off x="550681" y="6265846"/>
            <a:ext cx="2125706" cy="400110"/>
            <a:chOff x="6050309" y="10322966"/>
            <a:chExt cx="3505200" cy="659810"/>
          </a:xfrm>
        </p:grpSpPr>
        <p:sp>
          <p:nvSpPr>
            <p:cNvPr id="29" name="CasellaDiTesto 28"/>
            <p:cNvSpPr txBox="1"/>
            <p:nvPr/>
          </p:nvSpPr>
          <p:spPr>
            <a:xfrm>
              <a:off x="6050309" y="10322966"/>
              <a:ext cx="3505200" cy="659810"/>
            </a:xfrm>
            <a:prstGeom prst="rect">
              <a:avLst/>
            </a:prstGeom>
            <a:noFill/>
          </p:spPr>
          <p:txBody>
            <a:bodyPr wrap="square" rtlCol="0">
              <a:spAutoFit/>
            </a:bodyPr>
            <a:lstStyle/>
            <a:p>
              <a:pPr algn="l">
                <a:lnSpc>
                  <a:spcPts val="1152"/>
                </a:lnSpc>
              </a:pPr>
              <a:r>
                <a:rPr lang="it-IT" sz="970">
                  <a:latin typeface="Open Sans" pitchFamily="34" charset="0"/>
                  <a:ea typeface="Open Sans" pitchFamily="34" charset="0"/>
                  <a:cs typeface="Open Sans" pitchFamily="34" charset="0"/>
                </a:rPr>
                <a:t>PATTO</a:t>
              </a:r>
              <a:r>
                <a:rPr lang="it-IT" sz="970" baseline="0">
                  <a:latin typeface="Open Sans" pitchFamily="34" charset="0"/>
                  <a:ea typeface="Open Sans" pitchFamily="34" charset="0"/>
                  <a:cs typeface="Open Sans" pitchFamily="34" charset="0"/>
                </a:rPr>
                <a:t> PER</a:t>
              </a:r>
              <a:endParaRPr lang="it-IT" sz="970">
                <a:latin typeface="Open Sans" pitchFamily="34" charset="0"/>
                <a:ea typeface="Open Sans" pitchFamily="34" charset="0"/>
                <a:cs typeface="Open Sans" pitchFamily="34" charset="0"/>
              </a:endParaRPr>
            </a:p>
            <a:p>
              <a:pPr algn="l">
                <a:lnSpc>
                  <a:spcPts val="1152"/>
                </a:lnSpc>
              </a:pPr>
              <a:r>
                <a:rPr lang="it-IT" sz="1092" b="1">
                  <a:solidFill>
                    <a:srgbClr val="3399FF"/>
                  </a:solidFill>
                  <a:latin typeface="Open Sans Extrabold" pitchFamily="34" charset="0"/>
                  <a:ea typeface="Open Sans Extrabold" pitchFamily="34" charset="0"/>
                  <a:cs typeface="Open Sans Extrabold" pitchFamily="34" charset="0"/>
                </a:rPr>
                <a:t>L’INCLUSIONE SOCIALE</a:t>
              </a:r>
            </a:p>
          </p:txBody>
        </p:sp>
        <p:grpSp>
          <p:nvGrpSpPr>
            <p:cNvPr id="30" name="Group 38"/>
            <p:cNvGrpSpPr/>
            <p:nvPr/>
          </p:nvGrpSpPr>
          <p:grpSpPr>
            <a:xfrm>
              <a:off x="8350659" y="10423838"/>
              <a:ext cx="439837" cy="122558"/>
              <a:chOff x="5022551" y="10501634"/>
              <a:chExt cx="439837" cy="122558"/>
            </a:xfrm>
          </p:grpSpPr>
          <p:sp>
            <p:nvSpPr>
              <p:cNvPr id="31" name="object 35"/>
              <p:cNvSpPr/>
              <p:nvPr/>
            </p:nvSpPr>
            <p:spPr>
              <a:xfrm>
                <a:off x="5022551" y="10501634"/>
                <a:ext cx="123189" cy="122555"/>
              </a:xfrm>
              <a:custGeom>
                <a:avLst/>
                <a:gdLst/>
                <a:ahLst/>
                <a:cxnLst/>
                <a:rect l="l" t="t" r="r" b="b"/>
                <a:pathLst>
                  <a:path w="123189" h="122554">
                    <a:moveTo>
                      <a:pt x="54661" y="0"/>
                    </a:moveTo>
                    <a:lnTo>
                      <a:pt x="19857" y="16511"/>
                    </a:lnTo>
                    <a:lnTo>
                      <a:pt x="1177" y="54475"/>
                    </a:lnTo>
                    <a:lnTo>
                      <a:pt x="0" y="71110"/>
                    </a:lnTo>
                    <a:lnTo>
                      <a:pt x="3336" y="83363"/>
                    </a:lnTo>
                    <a:lnTo>
                      <a:pt x="28527" y="111980"/>
                    </a:lnTo>
                    <a:lnTo>
                      <a:pt x="74250" y="122217"/>
                    </a:lnTo>
                    <a:lnTo>
                      <a:pt x="87588" y="117720"/>
                    </a:lnTo>
                    <a:lnTo>
                      <a:pt x="116726" y="89234"/>
                    </a:lnTo>
                    <a:lnTo>
                      <a:pt x="123201" y="61619"/>
                    </a:lnTo>
                    <a:lnTo>
                      <a:pt x="123066" y="57517"/>
                    </a:lnTo>
                    <a:lnTo>
                      <a:pt x="107579" y="21211"/>
                    </a:lnTo>
                    <a:lnTo>
                      <a:pt x="70666" y="1385"/>
                    </a:lnTo>
                    <a:lnTo>
                      <a:pt x="54661" y="0"/>
                    </a:lnTo>
                    <a:close/>
                  </a:path>
                </a:pathLst>
              </a:custGeom>
              <a:solidFill>
                <a:srgbClr val="0E8AC6"/>
              </a:solidFill>
            </p:spPr>
            <p:txBody>
              <a:bodyPr wrap="square" lIns="0" tIns="0" rIns="0" bIns="0" rtlCol="0"/>
              <a:lstStyle/>
              <a:p>
                <a:endParaRPr sz="1092"/>
              </a:p>
            </p:txBody>
          </p:sp>
          <p:sp>
            <p:nvSpPr>
              <p:cNvPr id="32" name="object 36"/>
              <p:cNvSpPr/>
              <p:nvPr/>
            </p:nvSpPr>
            <p:spPr>
              <a:xfrm>
                <a:off x="5180556" y="10501635"/>
                <a:ext cx="123189" cy="122555"/>
              </a:xfrm>
              <a:custGeom>
                <a:avLst/>
                <a:gdLst/>
                <a:ahLst/>
                <a:cxnLst/>
                <a:rect l="l" t="t" r="r" b="b"/>
                <a:pathLst>
                  <a:path w="123189" h="122554">
                    <a:moveTo>
                      <a:pt x="54665" y="0"/>
                    </a:moveTo>
                    <a:lnTo>
                      <a:pt x="19861" y="16515"/>
                    </a:lnTo>
                    <a:lnTo>
                      <a:pt x="1178" y="54477"/>
                    </a:lnTo>
                    <a:lnTo>
                      <a:pt x="0" y="71110"/>
                    </a:lnTo>
                    <a:lnTo>
                      <a:pt x="3339" y="83363"/>
                    </a:lnTo>
                    <a:lnTo>
                      <a:pt x="28538" y="111979"/>
                    </a:lnTo>
                    <a:lnTo>
                      <a:pt x="74255" y="122218"/>
                    </a:lnTo>
                    <a:lnTo>
                      <a:pt x="87594" y="117724"/>
                    </a:lnTo>
                    <a:lnTo>
                      <a:pt x="116727" y="89236"/>
                    </a:lnTo>
                    <a:lnTo>
                      <a:pt x="123200" y="61618"/>
                    </a:lnTo>
                    <a:lnTo>
                      <a:pt x="123066" y="57518"/>
                    </a:lnTo>
                    <a:lnTo>
                      <a:pt x="107586" y="21210"/>
                    </a:lnTo>
                    <a:lnTo>
                      <a:pt x="70675" y="1385"/>
                    </a:lnTo>
                    <a:lnTo>
                      <a:pt x="54665" y="0"/>
                    </a:lnTo>
                    <a:close/>
                  </a:path>
                </a:pathLst>
              </a:custGeom>
              <a:solidFill>
                <a:srgbClr val="EE9203"/>
              </a:solidFill>
            </p:spPr>
            <p:txBody>
              <a:bodyPr wrap="square" lIns="0" tIns="0" rIns="0" bIns="0" rtlCol="0"/>
              <a:lstStyle/>
              <a:p>
                <a:endParaRPr sz="1092"/>
              </a:p>
            </p:txBody>
          </p:sp>
          <p:sp>
            <p:nvSpPr>
              <p:cNvPr id="33" name="object 37"/>
              <p:cNvSpPr/>
              <p:nvPr/>
            </p:nvSpPr>
            <p:spPr>
              <a:xfrm>
                <a:off x="5338563" y="10501637"/>
                <a:ext cx="123825" cy="122555"/>
              </a:xfrm>
              <a:custGeom>
                <a:avLst/>
                <a:gdLst/>
                <a:ahLst/>
                <a:cxnLst/>
                <a:rect l="l" t="t" r="r" b="b"/>
                <a:pathLst>
                  <a:path w="123825" h="122554">
                    <a:moveTo>
                      <a:pt x="54651" y="0"/>
                    </a:moveTo>
                    <a:lnTo>
                      <a:pt x="19861" y="16521"/>
                    </a:lnTo>
                    <a:lnTo>
                      <a:pt x="1177" y="54489"/>
                    </a:lnTo>
                    <a:lnTo>
                      <a:pt x="0" y="71125"/>
                    </a:lnTo>
                    <a:lnTo>
                      <a:pt x="3343" y="83375"/>
                    </a:lnTo>
                    <a:lnTo>
                      <a:pt x="28555" y="111981"/>
                    </a:lnTo>
                    <a:lnTo>
                      <a:pt x="74274" y="122214"/>
                    </a:lnTo>
                    <a:lnTo>
                      <a:pt x="87614" y="117717"/>
                    </a:lnTo>
                    <a:lnTo>
                      <a:pt x="116746" y="89231"/>
                    </a:lnTo>
                    <a:lnTo>
                      <a:pt x="123218" y="61616"/>
                    </a:lnTo>
                    <a:lnTo>
                      <a:pt x="123082" y="57491"/>
                    </a:lnTo>
                    <a:lnTo>
                      <a:pt x="107591" y="21199"/>
                    </a:lnTo>
                    <a:lnTo>
                      <a:pt x="70668" y="1384"/>
                    </a:lnTo>
                    <a:lnTo>
                      <a:pt x="54651" y="0"/>
                    </a:lnTo>
                    <a:close/>
                  </a:path>
                </a:pathLst>
              </a:custGeom>
              <a:solidFill>
                <a:srgbClr val="95BC0D"/>
              </a:solidFill>
            </p:spPr>
            <p:txBody>
              <a:bodyPr wrap="square" lIns="0" tIns="0" rIns="0" bIns="0" rtlCol="0"/>
              <a:lstStyle/>
              <a:p>
                <a:endParaRPr sz="1092"/>
              </a:p>
            </p:txBody>
          </p:sp>
        </p:grpSp>
      </p:grpSp>
      <p:pic>
        <p:nvPicPr>
          <p:cNvPr id="4" name="Immagine 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70888" y="6047759"/>
            <a:ext cx="1016642" cy="632816"/>
          </a:xfrm>
          <a:prstGeom prst="rect">
            <a:avLst/>
          </a:prstGeom>
        </p:spPr>
      </p:pic>
      <p:sp>
        <p:nvSpPr>
          <p:cNvPr id="12" name="object 23"/>
          <p:cNvSpPr/>
          <p:nvPr userDrawn="1"/>
        </p:nvSpPr>
        <p:spPr>
          <a:xfrm>
            <a:off x="7677150" y="426507"/>
            <a:ext cx="3964902" cy="294959"/>
          </a:xfrm>
          <a:custGeom>
            <a:avLst/>
            <a:gdLst/>
            <a:ahLst/>
            <a:cxnLst/>
            <a:rect l="l" t="t" r="r" b="b"/>
            <a:pathLst>
              <a:path w="6537959" h="486409">
                <a:moveTo>
                  <a:pt x="0" y="485932"/>
                </a:moveTo>
                <a:lnTo>
                  <a:pt x="6537539" y="485932"/>
                </a:lnTo>
                <a:lnTo>
                  <a:pt x="6537539" y="0"/>
                </a:lnTo>
                <a:lnTo>
                  <a:pt x="0" y="0"/>
                </a:lnTo>
                <a:lnTo>
                  <a:pt x="0" y="485932"/>
                </a:lnTo>
                <a:close/>
              </a:path>
            </a:pathLst>
          </a:custGeom>
          <a:solidFill>
            <a:srgbClr val="E5EAED"/>
          </a:solidFill>
        </p:spPr>
        <p:txBody>
          <a:bodyPr wrap="square" lIns="0" tIns="0" rIns="0" bIns="0" rtlCol="0"/>
          <a:lstStyle/>
          <a:p>
            <a:endParaRPr sz="1092"/>
          </a:p>
        </p:txBody>
      </p:sp>
      <p:sp>
        <p:nvSpPr>
          <p:cNvPr id="13" name="object 25"/>
          <p:cNvSpPr/>
          <p:nvPr userDrawn="1"/>
        </p:nvSpPr>
        <p:spPr>
          <a:xfrm>
            <a:off x="11146321" y="545288"/>
            <a:ext cx="91652" cy="92030"/>
          </a:xfrm>
          <a:custGeom>
            <a:avLst/>
            <a:gdLst/>
            <a:ahLst/>
            <a:cxnLst/>
            <a:rect l="l" t="t" r="r" b="b"/>
            <a:pathLst>
              <a:path w="151130" h="151765">
                <a:moveTo>
                  <a:pt x="72591" y="0"/>
                </a:moveTo>
                <a:lnTo>
                  <a:pt x="35439" y="11577"/>
                </a:lnTo>
                <a:lnTo>
                  <a:pt x="9357" y="41778"/>
                </a:lnTo>
                <a:lnTo>
                  <a:pt x="0" y="87595"/>
                </a:lnTo>
                <a:lnTo>
                  <a:pt x="3340" y="100784"/>
                </a:lnTo>
                <a:lnTo>
                  <a:pt x="26471" y="133250"/>
                </a:lnTo>
                <a:lnTo>
                  <a:pt x="65725" y="150274"/>
                </a:lnTo>
                <a:lnTo>
                  <a:pt x="81606" y="151453"/>
                </a:lnTo>
                <a:lnTo>
                  <a:pt x="95725" y="148868"/>
                </a:lnTo>
                <a:lnTo>
                  <a:pt x="130790" y="127279"/>
                </a:lnTo>
                <a:lnTo>
                  <a:pt x="149483" y="90362"/>
                </a:lnTo>
                <a:lnTo>
                  <a:pt x="150867" y="75856"/>
                </a:lnTo>
                <a:lnTo>
                  <a:pt x="150399" y="67383"/>
                </a:lnTo>
                <a:lnTo>
                  <a:pt x="134805" y="29390"/>
                </a:lnTo>
                <a:lnTo>
                  <a:pt x="101565" y="5181"/>
                </a:lnTo>
                <a:lnTo>
                  <a:pt x="72591" y="0"/>
                </a:lnTo>
                <a:close/>
              </a:path>
            </a:pathLst>
          </a:custGeom>
          <a:solidFill>
            <a:srgbClr val="148BC7"/>
          </a:solidFill>
        </p:spPr>
        <p:txBody>
          <a:bodyPr wrap="square" lIns="0" tIns="0" rIns="0" bIns="0" rtlCol="0"/>
          <a:lstStyle/>
          <a:p>
            <a:endParaRPr sz="1092"/>
          </a:p>
        </p:txBody>
      </p:sp>
      <p:sp>
        <p:nvSpPr>
          <p:cNvPr id="14" name="object 26"/>
          <p:cNvSpPr/>
          <p:nvPr userDrawn="1"/>
        </p:nvSpPr>
        <p:spPr>
          <a:xfrm>
            <a:off x="11263671" y="545288"/>
            <a:ext cx="91652" cy="92030"/>
          </a:xfrm>
          <a:custGeom>
            <a:avLst/>
            <a:gdLst/>
            <a:ahLst/>
            <a:cxnLst/>
            <a:rect l="l" t="t" r="r" b="b"/>
            <a:pathLst>
              <a:path w="151130" h="151765">
                <a:moveTo>
                  <a:pt x="72595" y="0"/>
                </a:moveTo>
                <a:lnTo>
                  <a:pt x="35436" y="11582"/>
                </a:lnTo>
                <a:lnTo>
                  <a:pt x="9355" y="41783"/>
                </a:lnTo>
                <a:lnTo>
                  <a:pt x="0" y="87596"/>
                </a:lnTo>
                <a:lnTo>
                  <a:pt x="3341" y="100785"/>
                </a:lnTo>
                <a:lnTo>
                  <a:pt x="26472" y="133250"/>
                </a:lnTo>
                <a:lnTo>
                  <a:pt x="65727" y="150274"/>
                </a:lnTo>
                <a:lnTo>
                  <a:pt x="81609" y="151453"/>
                </a:lnTo>
                <a:lnTo>
                  <a:pt x="95727" y="148871"/>
                </a:lnTo>
                <a:lnTo>
                  <a:pt x="130791" y="127284"/>
                </a:lnTo>
                <a:lnTo>
                  <a:pt x="149483" y="90363"/>
                </a:lnTo>
                <a:lnTo>
                  <a:pt x="150867" y="75855"/>
                </a:lnTo>
                <a:lnTo>
                  <a:pt x="150399" y="67386"/>
                </a:lnTo>
                <a:lnTo>
                  <a:pt x="134810" y="29391"/>
                </a:lnTo>
                <a:lnTo>
                  <a:pt x="101572" y="5181"/>
                </a:lnTo>
                <a:lnTo>
                  <a:pt x="72595" y="0"/>
                </a:lnTo>
                <a:close/>
              </a:path>
            </a:pathLst>
          </a:custGeom>
          <a:solidFill>
            <a:srgbClr val="EF9204"/>
          </a:solidFill>
        </p:spPr>
        <p:txBody>
          <a:bodyPr wrap="square" lIns="0" tIns="0" rIns="0" bIns="0" rtlCol="0"/>
          <a:lstStyle/>
          <a:p>
            <a:endParaRPr sz="1092"/>
          </a:p>
        </p:txBody>
      </p:sp>
      <p:sp>
        <p:nvSpPr>
          <p:cNvPr id="15" name="object 27"/>
          <p:cNvSpPr/>
          <p:nvPr userDrawn="1"/>
        </p:nvSpPr>
        <p:spPr>
          <a:xfrm>
            <a:off x="11381017" y="545288"/>
            <a:ext cx="91652" cy="92030"/>
          </a:xfrm>
          <a:custGeom>
            <a:avLst/>
            <a:gdLst/>
            <a:ahLst/>
            <a:cxnLst/>
            <a:rect l="l" t="t" r="r" b="b"/>
            <a:pathLst>
              <a:path w="151130" h="151765">
                <a:moveTo>
                  <a:pt x="72589" y="0"/>
                </a:moveTo>
                <a:lnTo>
                  <a:pt x="35435" y="11587"/>
                </a:lnTo>
                <a:lnTo>
                  <a:pt x="9354" y="41789"/>
                </a:lnTo>
                <a:lnTo>
                  <a:pt x="0" y="87603"/>
                </a:lnTo>
                <a:lnTo>
                  <a:pt x="3343" y="100791"/>
                </a:lnTo>
                <a:lnTo>
                  <a:pt x="26480" y="133252"/>
                </a:lnTo>
                <a:lnTo>
                  <a:pt x="65737" y="150274"/>
                </a:lnTo>
                <a:lnTo>
                  <a:pt x="81618" y="151453"/>
                </a:lnTo>
                <a:lnTo>
                  <a:pt x="95736" y="148871"/>
                </a:lnTo>
                <a:lnTo>
                  <a:pt x="130800" y="127284"/>
                </a:lnTo>
                <a:lnTo>
                  <a:pt x="149492" y="90363"/>
                </a:lnTo>
                <a:lnTo>
                  <a:pt x="150876" y="75855"/>
                </a:lnTo>
                <a:lnTo>
                  <a:pt x="150407" y="67374"/>
                </a:lnTo>
                <a:lnTo>
                  <a:pt x="134814" y="29385"/>
                </a:lnTo>
                <a:lnTo>
                  <a:pt x="101572" y="5180"/>
                </a:lnTo>
                <a:lnTo>
                  <a:pt x="72589" y="0"/>
                </a:lnTo>
                <a:close/>
              </a:path>
            </a:pathLst>
          </a:custGeom>
          <a:solidFill>
            <a:srgbClr val="95BD0E"/>
          </a:solidFill>
        </p:spPr>
        <p:txBody>
          <a:bodyPr wrap="square" lIns="0" tIns="0" rIns="0" bIns="0" rtlCol="0"/>
          <a:lstStyle/>
          <a:p>
            <a:endParaRPr sz="1092"/>
          </a:p>
        </p:txBody>
      </p:sp>
    </p:spTree>
    <p:extLst>
      <p:ext uri="{BB962C8B-B14F-4D97-AF65-F5344CB8AC3E}">
        <p14:creationId xmlns:p14="http://schemas.microsoft.com/office/powerpoint/2010/main" val="326948915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Lst>
  <p:hf sldNum="0" hdr="0" ftr="0" dt="0"/>
  <p:txStyles>
    <p:titleStyle>
      <a:lvl1pPr>
        <a:defRPr>
          <a:latin typeface="+mj-lt"/>
          <a:ea typeface="+mj-ea"/>
          <a:cs typeface="+mj-cs"/>
        </a:defRPr>
      </a:lvl1pPr>
    </p:titleStyle>
    <p:bodyStyle>
      <a:lvl1pPr marL="0">
        <a:defRPr>
          <a:latin typeface="+mn-lt"/>
          <a:ea typeface="+mn-ea"/>
          <a:cs typeface="+mn-cs"/>
        </a:defRPr>
      </a:lvl1pPr>
      <a:lvl2pPr marL="277233">
        <a:defRPr>
          <a:latin typeface="+mn-lt"/>
          <a:ea typeface="+mn-ea"/>
          <a:cs typeface="+mn-cs"/>
        </a:defRPr>
      </a:lvl2pPr>
      <a:lvl3pPr marL="554466">
        <a:defRPr>
          <a:latin typeface="+mn-lt"/>
          <a:ea typeface="+mn-ea"/>
          <a:cs typeface="+mn-cs"/>
        </a:defRPr>
      </a:lvl3pPr>
      <a:lvl4pPr marL="831699">
        <a:defRPr>
          <a:latin typeface="+mn-lt"/>
          <a:ea typeface="+mn-ea"/>
          <a:cs typeface="+mn-cs"/>
        </a:defRPr>
      </a:lvl4pPr>
      <a:lvl5pPr marL="1108933">
        <a:defRPr>
          <a:latin typeface="+mn-lt"/>
          <a:ea typeface="+mn-ea"/>
          <a:cs typeface="+mn-cs"/>
        </a:defRPr>
      </a:lvl5pPr>
      <a:lvl6pPr marL="1386166">
        <a:defRPr>
          <a:latin typeface="+mn-lt"/>
          <a:ea typeface="+mn-ea"/>
          <a:cs typeface="+mn-cs"/>
        </a:defRPr>
      </a:lvl6pPr>
      <a:lvl7pPr marL="1663399">
        <a:defRPr>
          <a:latin typeface="+mn-lt"/>
          <a:ea typeface="+mn-ea"/>
          <a:cs typeface="+mn-cs"/>
        </a:defRPr>
      </a:lvl7pPr>
      <a:lvl8pPr marL="1940633">
        <a:defRPr>
          <a:latin typeface="+mn-lt"/>
          <a:ea typeface="+mn-ea"/>
          <a:cs typeface="+mn-cs"/>
        </a:defRPr>
      </a:lvl8pPr>
      <a:lvl9pPr marL="2217866">
        <a:defRPr>
          <a:latin typeface="+mn-lt"/>
          <a:ea typeface="+mn-ea"/>
          <a:cs typeface="+mn-cs"/>
        </a:defRPr>
      </a:lvl9pPr>
    </p:bodyStyle>
    <p:otherStyle>
      <a:lvl1pPr marL="0">
        <a:defRPr>
          <a:latin typeface="+mn-lt"/>
          <a:ea typeface="+mn-ea"/>
          <a:cs typeface="+mn-cs"/>
        </a:defRPr>
      </a:lvl1pPr>
      <a:lvl2pPr marL="277233">
        <a:defRPr>
          <a:latin typeface="+mn-lt"/>
          <a:ea typeface="+mn-ea"/>
          <a:cs typeface="+mn-cs"/>
        </a:defRPr>
      </a:lvl2pPr>
      <a:lvl3pPr marL="554466">
        <a:defRPr>
          <a:latin typeface="+mn-lt"/>
          <a:ea typeface="+mn-ea"/>
          <a:cs typeface="+mn-cs"/>
        </a:defRPr>
      </a:lvl3pPr>
      <a:lvl4pPr marL="831699">
        <a:defRPr>
          <a:latin typeface="+mn-lt"/>
          <a:ea typeface="+mn-ea"/>
          <a:cs typeface="+mn-cs"/>
        </a:defRPr>
      </a:lvl4pPr>
      <a:lvl5pPr marL="1108933">
        <a:defRPr>
          <a:latin typeface="+mn-lt"/>
          <a:ea typeface="+mn-ea"/>
          <a:cs typeface="+mn-cs"/>
        </a:defRPr>
      </a:lvl5pPr>
      <a:lvl6pPr marL="1386166">
        <a:defRPr>
          <a:latin typeface="+mn-lt"/>
          <a:ea typeface="+mn-ea"/>
          <a:cs typeface="+mn-cs"/>
        </a:defRPr>
      </a:lvl6pPr>
      <a:lvl7pPr marL="1663399">
        <a:defRPr>
          <a:latin typeface="+mn-lt"/>
          <a:ea typeface="+mn-ea"/>
          <a:cs typeface="+mn-cs"/>
        </a:defRPr>
      </a:lvl7pPr>
      <a:lvl8pPr marL="1940633">
        <a:defRPr>
          <a:latin typeface="+mn-lt"/>
          <a:ea typeface="+mn-ea"/>
          <a:cs typeface="+mn-cs"/>
        </a:defRPr>
      </a:lvl8pPr>
      <a:lvl9pPr marL="2217866">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777136"/>
          </a:xfrm>
          <a:prstGeom prst="rect">
            <a:avLst/>
          </a:prstGeom>
        </p:spPr>
        <p:txBody>
          <a:bodyPr wrap="square" lIns="0" tIns="0" rIns="0" bIns="0">
            <a:spAutoFit/>
          </a:bodyPr>
          <a:lstStyle>
            <a:lvl1pPr>
              <a:defRPr sz="5050" b="0" i="0">
                <a:solidFill>
                  <a:srgbClr val="20589B"/>
                </a:solidFill>
                <a:latin typeface="Open Sans Light"/>
                <a:cs typeface="Open Sans Light"/>
              </a:defRPr>
            </a:lvl1pPr>
          </a:lstStyle>
          <a:p>
            <a:endParaRPr/>
          </a:p>
        </p:txBody>
      </p:sp>
      <p:sp>
        <p:nvSpPr>
          <p:cNvPr id="3" name="Holder 3"/>
          <p:cNvSpPr>
            <a:spLocks noGrp="1"/>
          </p:cNvSpPr>
          <p:nvPr>
            <p:ph type="body" idx="1"/>
          </p:nvPr>
        </p:nvSpPr>
        <p:spPr>
          <a:xfrm>
            <a:off x="1019532" y="2111139"/>
            <a:ext cx="10152937" cy="315471"/>
          </a:xfrm>
          <a:prstGeom prst="rect">
            <a:avLst/>
          </a:prstGeom>
        </p:spPr>
        <p:txBody>
          <a:bodyPr wrap="square" lIns="0" tIns="0" rIns="0" bIns="0">
            <a:spAutoFit/>
          </a:bodyPr>
          <a:lstStyle>
            <a:lvl1pPr>
              <a:defRPr sz="2050" b="0" i="0">
                <a:solidFill>
                  <a:srgbClr val="57575A"/>
                </a:solidFill>
                <a:latin typeface="Open Sans"/>
                <a:cs typeface="Open Sans"/>
              </a:defRPr>
            </a:lvl1pPr>
          </a:lstStyle>
          <a:p>
            <a:endParaRPr/>
          </a:p>
        </p:txBody>
      </p:sp>
      <p:sp>
        <p:nvSpPr>
          <p:cNvPr id="22" name="object 19"/>
          <p:cNvSpPr/>
          <p:nvPr userDrawn="1"/>
        </p:nvSpPr>
        <p:spPr>
          <a:xfrm>
            <a:off x="690820" y="317470"/>
            <a:ext cx="4197325" cy="417417"/>
          </a:xfrm>
          <a:prstGeom prst="rect">
            <a:avLst/>
          </a:prstGeom>
          <a:blipFill>
            <a:blip r:embed="rId9" cstate="print"/>
            <a:stretch>
              <a:fillRect/>
            </a:stretch>
          </a:blipFill>
        </p:spPr>
        <p:txBody>
          <a:bodyPr wrap="square" lIns="0" tIns="0" rIns="0" bIns="0" rtlCol="0"/>
          <a:lstStyle/>
          <a:p>
            <a:endParaRPr sz="1092"/>
          </a:p>
        </p:txBody>
      </p:sp>
      <p:pic>
        <p:nvPicPr>
          <p:cNvPr id="5" name="Immagine 4">
            <a:extLst>
              <a:ext uri="{FF2B5EF4-FFF2-40B4-BE49-F238E27FC236}">
                <a16:creationId xmlns:a16="http://schemas.microsoft.com/office/drawing/2014/main" id="{1BB12B5A-828C-D958-DAD2-18CFE016D35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0670888" y="209770"/>
            <a:ext cx="1016642" cy="632816"/>
          </a:xfrm>
          <a:prstGeom prst="rect">
            <a:avLst/>
          </a:prstGeom>
        </p:spPr>
      </p:pic>
    </p:spTree>
    <p:extLst>
      <p:ext uri="{BB962C8B-B14F-4D97-AF65-F5344CB8AC3E}">
        <p14:creationId xmlns:p14="http://schemas.microsoft.com/office/powerpoint/2010/main" val="3269489153"/>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Lst>
  <p:hf sldNum="0" hdr="0" ftr="0" dt="0"/>
  <p:txStyles>
    <p:titleStyle>
      <a:lvl1pPr>
        <a:defRPr>
          <a:latin typeface="+mj-lt"/>
          <a:ea typeface="+mj-ea"/>
          <a:cs typeface="+mj-cs"/>
        </a:defRPr>
      </a:lvl1pPr>
    </p:titleStyle>
    <p:bodyStyle>
      <a:lvl1pPr marL="0">
        <a:defRPr>
          <a:latin typeface="+mn-lt"/>
          <a:ea typeface="+mn-ea"/>
          <a:cs typeface="+mn-cs"/>
        </a:defRPr>
      </a:lvl1pPr>
      <a:lvl2pPr marL="277233">
        <a:defRPr>
          <a:latin typeface="+mn-lt"/>
          <a:ea typeface="+mn-ea"/>
          <a:cs typeface="+mn-cs"/>
        </a:defRPr>
      </a:lvl2pPr>
      <a:lvl3pPr marL="554466">
        <a:defRPr>
          <a:latin typeface="+mn-lt"/>
          <a:ea typeface="+mn-ea"/>
          <a:cs typeface="+mn-cs"/>
        </a:defRPr>
      </a:lvl3pPr>
      <a:lvl4pPr marL="831699">
        <a:defRPr>
          <a:latin typeface="+mn-lt"/>
          <a:ea typeface="+mn-ea"/>
          <a:cs typeface="+mn-cs"/>
        </a:defRPr>
      </a:lvl4pPr>
      <a:lvl5pPr marL="1108933">
        <a:defRPr>
          <a:latin typeface="+mn-lt"/>
          <a:ea typeface="+mn-ea"/>
          <a:cs typeface="+mn-cs"/>
        </a:defRPr>
      </a:lvl5pPr>
      <a:lvl6pPr marL="1386166">
        <a:defRPr>
          <a:latin typeface="+mn-lt"/>
          <a:ea typeface="+mn-ea"/>
          <a:cs typeface="+mn-cs"/>
        </a:defRPr>
      </a:lvl6pPr>
      <a:lvl7pPr marL="1663399">
        <a:defRPr>
          <a:latin typeface="+mn-lt"/>
          <a:ea typeface="+mn-ea"/>
          <a:cs typeface="+mn-cs"/>
        </a:defRPr>
      </a:lvl7pPr>
      <a:lvl8pPr marL="1940633">
        <a:defRPr>
          <a:latin typeface="+mn-lt"/>
          <a:ea typeface="+mn-ea"/>
          <a:cs typeface="+mn-cs"/>
        </a:defRPr>
      </a:lvl8pPr>
      <a:lvl9pPr marL="2217866">
        <a:defRPr>
          <a:latin typeface="+mn-lt"/>
          <a:ea typeface="+mn-ea"/>
          <a:cs typeface="+mn-cs"/>
        </a:defRPr>
      </a:lvl9pPr>
    </p:bodyStyle>
    <p:otherStyle>
      <a:lvl1pPr marL="0">
        <a:defRPr>
          <a:latin typeface="+mn-lt"/>
          <a:ea typeface="+mn-ea"/>
          <a:cs typeface="+mn-cs"/>
        </a:defRPr>
      </a:lvl1pPr>
      <a:lvl2pPr marL="277233">
        <a:defRPr>
          <a:latin typeface="+mn-lt"/>
          <a:ea typeface="+mn-ea"/>
          <a:cs typeface="+mn-cs"/>
        </a:defRPr>
      </a:lvl2pPr>
      <a:lvl3pPr marL="554466">
        <a:defRPr>
          <a:latin typeface="+mn-lt"/>
          <a:ea typeface="+mn-ea"/>
          <a:cs typeface="+mn-cs"/>
        </a:defRPr>
      </a:lvl3pPr>
      <a:lvl4pPr marL="831699">
        <a:defRPr>
          <a:latin typeface="+mn-lt"/>
          <a:ea typeface="+mn-ea"/>
          <a:cs typeface="+mn-cs"/>
        </a:defRPr>
      </a:lvl4pPr>
      <a:lvl5pPr marL="1108933">
        <a:defRPr>
          <a:latin typeface="+mn-lt"/>
          <a:ea typeface="+mn-ea"/>
          <a:cs typeface="+mn-cs"/>
        </a:defRPr>
      </a:lvl5pPr>
      <a:lvl6pPr marL="1386166">
        <a:defRPr>
          <a:latin typeface="+mn-lt"/>
          <a:ea typeface="+mn-ea"/>
          <a:cs typeface="+mn-cs"/>
        </a:defRPr>
      </a:lvl6pPr>
      <a:lvl7pPr marL="1663399">
        <a:defRPr>
          <a:latin typeface="+mn-lt"/>
          <a:ea typeface="+mn-ea"/>
          <a:cs typeface="+mn-cs"/>
        </a:defRPr>
      </a:lvl7pPr>
      <a:lvl8pPr marL="1940633">
        <a:defRPr>
          <a:latin typeface="+mn-lt"/>
          <a:ea typeface="+mn-ea"/>
          <a:cs typeface="+mn-cs"/>
        </a:defRPr>
      </a:lvl8pPr>
      <a:lvl9pPr marL="22178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777136"/>
          </a:xfrm>
          <a:prstGeom prst="rect">
            <a:avLst/>
          </a:prstGeom>
        </p:spPr>
        <p:txBody>
          <a:bodyPr wrap="square" lIns="0" tIns="0" rIns="0" bIns="0">
            <a:spAutoFit/>
          </a:bodyPr>
          <a:lstStyle>
            <a:lvl1pPr>
              <a:defRPr sz="5050" b="0" i="0">
                <a:solidFill>
                  <a:srgbClr val="20589B"/>
                </a:solidFill>
                <a:latin typeface="Open Sans Light"/>
                <a:cs typeface="Open Sans Light"/>
              </a:defRPr>
            </a:lvl1pPr>
          </a:lstStyle>
          <a:p>
            <a:endParaRPr/>
          </a:p>
        </p:txBody>
      </p:sp>
      <p:sp>
        <p:nvSpPr>
          <p:cNvPr id="3" name="Holder 3"/>
          <p:cNvSpPr>
            <a:spLocks noGrp="1"/>
          </p:cNvSpPr>
          <p:nvPr>
            <p:ph type="body" idx="1"/>
          </p:nvPr>
        </p:nvSpPr>
        <p:spPr>
          <a:xfrm>
            <a:off x="1019532" y="2111139"/>
            <a:ext cx="10152937" cy="315471"/>
          </a:xfrm>
          <a:prstGeom prst="rect">
            <a:avLst/>
          </a:prstGeom>
        </p:spPr>
        <p:txBody>
          <a:bodyPr wrap="square" lIns="0" tIns="0" rIns="0" bIns="0">
            <a:spAutoFit/>
          </a:bodyPr>
          <a:lstStyle>
            <a:lvl1pPr>
              <a:defRPr sz="2050" b="0" i="0">
                <a:solidFill>
                  <a:srgbClr val="57575A"/>
                </a:solidFill>
                <a:latin typeface="Open Sans"/>
                <a:cs typeface="Open Sans"/>
              </a:defRPr>
            </a:lvl1pPr>
          </a:lstStyle>
          <a:p>
            <a:endParaRPr dirty="0"/>
          </a:p>
        </p:txBody>
      </p:sp>
      <p:sp>
        <p:nvSpPr>
          <p:cNvPr id="22" name="object 19"/>
          <p:cNvSpPr/>
          <p:nvPr userDrawn="1"/>
        </p:nvSpPr>
        <p:spPr>
          <a:xfrm>
            <a:off x="690820" y="317470"/>
            <a:ext cx="4197325" cy="417417"/>
          </a:xfrm>
          <a:prstGeom prst="rect">
            <a:avLst/>
          </a:prstGeom>
          <a:blipFill>
            <a:blip r:embed="rId9" cstate="print"/>
            <a:stretch>
              <a:fillRect/>
            </a:stretch>
          </a:blipFill>
        </p:spPr>
        <p:txBody>
          <a:bodyPr wrap="square" lIns="0" tIns="0" rIns="0" bIns="0" rtlCol="0"/>
          <a:lstStyle/>
          <a:p>
            <a:endParaRPr sz="1092" dirty="0"/>
          </a:p>
        </p:txBody>
      </p:sp>
      <p:pic>
        <p:nvPicPr>
          <p:cNvPr id="4" name="Immagine 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70888" y="6047759"/>
            <a:ext cx="1016642" cy="632816"/>
          </a:xfrm>
          <a:prstGeom prst="rect">
            <a:avLst/>
          </a:prstGeom>
        </p:spPr>
      </p:pic>
      <p:sp>
        <p:nvSpPr>
          <p:cNvPr id="12" name="object 23"/>
          <p:cNvSpPr/>
          <p:nvPr userDrawn="1"/>
        </p:nvSpPr>
        <p:spPr>
          <a:xfrm>
            <a:off x="7677150" y="426507"/>
            <a:ext cx="3964902" cy="294959"/>
          </a:xfrm>
          <a:custGeom>
            <a:avLst/>
            <a:gdLst/>
            <a:ahLst/>
            <a:cxnLst/>
            <a:rect l="l" t="t" r="r" b="b"/>
            <a:pathLst>
              <a:path w="6537959" h="486409">
                <a:moveTo>
                  <a:pt x="0" y="485932"/>
                </a:moveTo>
                <a:lnTo>
                  <a:pt x="6537539" y="485932"/>
                </a:lnTo>
                <a:lnTo>
                  <a:pt x="6537539" y="0"/>
                </a:lnTo>
                <a:lnTo>
                  <a:pt x="0" y="0"/>
                </a:lnTo>
                <a:lnTo>
                  <a:pt x="0" y="485932"/>
                </a:lnTo>
                <a:close/>
              </a:path>
            </a:pathLst>
          </a:custGeom>
          <a:solidFill>
            <a:srgbClr val="E5EAED"/>
          </a:solidFill>
        </p:spPr>
        <p:txBody>
          <a:bodyPr wrap="square" lIns="0" tIns="0" rIns="0" bIns="0" rtlCol="0"/>
          <a:lstStyle/>
          <a:p>
            <a:endParaRPr sz="1092" dirty="0"/>
          </a:p>
        </p:txBody>
      </p:sp>
      <p:sp>
        <p:nvSpPr>
          <p:cNvPr id="13" name="object 25"/>
          <p:cNvSpPr/>
          <p:nvPr userDrawn="1"/>
        </p:nvSpPr>
        <p:spPr>
          <a:xfrm>
            <a:off x="11146321" y="545288"/>
            <a:ext cx="91652" cy="92030"/>
          </a:xfrm>
          <a:custGeom>
            <a:avLst/>
            <a:gdLst/>
            <a:ahLst/>
            <a:cxnLst/>
            <a:rect l="l" t="t" r="r" b="b"/>
            <a:pathLst>
              <a:path w="151130" h="151765">
                <a:moveTo>
                  <a:pt x="72591" y="0"/>
                </a:moveTo>
                <a:lnTo>
                  <a:pt x="35439" y="11577"/>
                </a:lnTo>
                <a:lnTo>
                  <a:pt x="9357" y="41778"/>
                </a:lnTo>
                <a:lnTo>
                  <a:pt x="0" y="87595"/>
                </a:lnTo>
                <a:lnTo>
                  <a:pt x="3340" y="100784"/>
                </a:lnTo>
                <a:lnTo>
                  <a:pt x="26471" y="133250"/>
                </a:lnTo>
                <a:lnTo>
                  <a:pt x="65725" y="150274"/>
                </a:lnTo>
                <a:lnTo>
                  <a:pt x="81606" y="151453"/>
                </a:lnTo>
                <a:lnTo>
                  <a:pt x="95725" y="148868"/>
                </a:lnTo>
                <a:lnTo>
                  <a:pt x="130790" y="127279"/>
                </a:lnTo>
                <a:lnTo>
                  <a:pt x="149483" y="90362"/>
                </a:lnTo>
                <a:lnTo>
                  <a:pt x="150867" y="75856"/>
                </a:lnTo>
                <a:lnTo>
                  <a:pt x="150399" y="67383"/>
                </a:lnTo>
                <a:lnTo>
                  <a:pt x="134805" y="29390"/>
                </a:lnTo>
                <a:lnTo>
                  <a:pt x="101565" y="5181"/>
                </a:lnTo>
                <a:lnTo>
                  <a:pt x="72591" y="0"/>
                </a:lnTo>
                <a:close/>
              </a:path>
            </a:pathLst>
          </a:custGeom>
          <a:solidFill>
            <a:srgbClr val="148BC7"/>
          </a:solidFill>
        </p:spPr>
        <p:txBody>
          <a:bodyPr wrap="square" lIns="0" tIns="0" rIns="0" bIns="0" rtlCol="0"/>
          <a:lstStyle/>
          <a:p>
            <a:endParaRPr sz="1092" dirty="0"/>
          </a:p>
        </p:txBody>
      </p:sp>
      <p:sp>
        <p:nvSpPr>
          <p:cNvPr id="14" name="object 26"/>
          <p:cNvSpPr/>
          <p:nvPr userDrawn="1"/>
        </p:nvSpPr>
        <p:spPr>
          <a:xfrm>
            <a:off x="11263671" y="545288"/>
            <a:ext cx="91652" cy="92030"/>
          </a:xfrm>
          <a:custGeom>
            <a:avLst/>
            <a:gdLst/>
            <a:ahLst/>
            <a:cxnLst/>
            <a:rect l="l" t="t" r="r" b="b"/>
            <a:pathLst>
              <a:path w="151130" h="151765">
                <a:moveTo>
                  <a:pt x="72595" y="0"/>
                </a:moveTo>
                <a:lnTo>
                  <a:pt x="35436" y="11582"/>
                </a:lnTo>
                <a:lnTo>
                  <a:pt x="9355" y="41783"/>
                </a:lnTo>
                <a:lnTo>
                  <a:pt x="0" y="87596"/>
                </a:lnTo>
                <a:lnTo>
                  <a:pt x="3341" y="100785"/>
                </a:lnTo>
                <a:lnTo>
                  <a:pt x="26472" y="133250"/>
                </a:lnTo>
                <a:lnTo>
                  <a:pt x="65727" y="150274"/>
                </a:lnTo>
                <a:lnTo>
                  <a:pt x="81609" y="151453"/>
                </a:lnTo>
                <a:lnTo>
                  <a:pt x="95727" y="148871"/>
                </a:lnTo>
                <a:lnTo>
                  <a:pt x="130791" y="127284"/>
                </a:lnTo>
                <a:lnTo>
                  <a:pt x="149483" y="90363"/>
                </a:lnTo>
                <a:lnTo>
                  <a:pt x="150867" y="75855"/>
                </a:lnTo>
                <a:lnTo>
                  <a:pt x="150399" y="67386"/>
                </a:lnTo>
                <a:lnTo>
                  <a:pt x="134810" y="29391"/>
                </a:lnTo>
                <a:lnTo>
                  <a:pt x="101572" y="5181"/>
                </a:lnTo>
                <a:lnTo>
                  <a:pt x="72595" y="0"/>
                </a:lnTo>
                <a:close/>
              </a:path>
            </a:pathLst>
          </a:custGeom>
          <a:solidFill>
            <a:srgbClr val="EF9204"/>
          </a:solidFill>
        </p:spPr>
        <p:txBody>
          <a:bodyPr wrap="square" lIns="0" tIns="0" rIns="0" bIns="0" rtlCol="0"/>
          <a:lstStyle/>
          <a:p>
            <a:endParaRPr sz="1092" dirty="0"/>
          </a:p>
        </p:txBody>
      </p:sp>
      <p:sp>
        <p:nvSpPr>
          <p:cNvPr id="15" name="object 27"/>
          <p:cNvSpPr/>
          <p:nvPr userDrawn="1"/>
        </p:nvSpPr>
        <p:spPr>
          <a:xfrm>
            <a:off x="11381017" y="545288"/>
            <a:ext cx="91652" cy="92030"/>
          </a:xfrm>
          <a:custGeom>
            <a:avLst/>
            <a:gdLst/>
            <a:ahLst/>
            <a:cxnLst/>
            <a:rect l="l" t="t" r="r" b="b"/>
            <a:pathLst>
              <a:path w="151130" h="151765">
                <a:moveTo>
                  <a:pt x="72589" y="0"/>
                </a:moveTo>
                <a:lnTo>
                  <a:pt x="35435" y="11587"/>
                </a:lnTo>
                <a:lnTo>
                  <a:pt x="9354" y="41789"/>
                </a:lnTo>
                <a:lnTo>
                  <a:pt x="0" y="87603"/>
                </a:lnTo>
                <a:lnTo>
                  <a:pt x="3343" y="100791"/>
                </a:lnTo>
                <a:lnTo>
                  <a:pt x="26480" y="133252"/>
                </a:lnTo>
                <a:lnTo>
                  <a:pt x="65737" y="150274"/>
                </a:lnTo>
                <a:lnTo>
                  <a:pt x="81618" y="151453"/>
                </a:lnTo>
                <a:lnTo>
                  <a:pt x="95736" y="148871"/>
                </a:lnTo>
                <a:lnTo>
                  <a:pt x="130800" y="127284"/>
                </a:lnTo>
                <a:lnTo>
                  <a:pt x="149492" y="90363"/>
                </a:lnTo>
                <a:lnTo>
                  <a:pt x="150876" y="75855"/>
                </a:lnTo>
                <a:lnTo>
                  <a:pt x="150407" y="67374"/>
                </a:lnTo>
                <a:lnTo>
                  <a:pt x="134814" y="29385"/>
                </a:lnTo>
                <a:lnTo>
                  <a:pt x="101572" y="5180"/>
                </a:lnTo>
                <a:lnTo>
                  <a:pt x="72589" y="0"/>
                </a:lnTo>
                <a:close/>
              </a:path>
            </a:pathLst>
          </a:custGeom>
          <a:solidFill>
            <a:srgbClr val="95BD0E"/>
          </a:solidFill>
        </p:spPr>
        <p:txBody>
          <a:bodyPr wrap="square" lIns="0" tIns="0" rIns="0" bIns="0" rtlCol="0"/>
          <a:lstStyle/>
          <a:p>
            <a:endParaRPr sz="1092" dirty="0"/>
          </a:p>
        </p:txBody>
      </p:sp>
    </p:spTree>
    <p:extLst>
      <p:ext uri="{BB962C8B-B14F-4D97-AF65-F5344CB8AC3E}">
        <p14:creationId xmlns:p14="http://schemas.microsoft.com/office/powerpoint/2010/main" val="326948915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Lst>
  <p:hf sldNum="0" hdr="0" ftr="0" dt="0"/>
  <p:txStyles>
    <p:titleStyle>
      <a:lvl1pPr>
        <a:defRPr>
          <a:latin typeface="+mj-lt"/>
          <a:ea typeface="+mj-ea"/>
          <a:cs typeface="+mj-cs"/>
        </a:defRPr>
      </a:lvl1pPr>
    </p:titleStyle>
    <p:bodyStyle>
      <a:lvl1pPr marL="0">
        <a:defRPr>
          <a:latin typeface="+mn-lt"/>
          <a:ea typeface="+mn-ea"/>
          <a:cs typeface="+mn-cs"/>
        </a:defRPr>
      </a:lvl1pPr>
      <a:lvl2pPr marL="277233">
        <a:defRPr>
          <a:latin typeface="+mn-lt"/>
          <a:ea typeface="+mn-ea"/>
          <a:cs typeface="+mn-cs"/>
        </a:defRPr>
      </a:lvl2pPr>
      <a:lvl3pPr marL="554466">
        <a:defRPr>
          <a:latin typeface="+mn-lt"/>
          <a:ea typeface="+mn-ea"/>
          <a:cs typeface="+mn-cs"/>
        </a:defRPr>
      </a:lvl3pPr>
      <a:lvl4pPr marL="831699">
        <a:defRPr>
          <a:latin typeface="+mn-lt"/>
          <a:ea typeface="+mn-ea"/>
          <a:cs typeface="+mn-cs"/>
        </a:defRPr>
      </a:lvl4pPr>
      <a:lvl5pPr marL="1108933">
        <a:defRPr>
          <a:latin typeface="+mn-lt"/>
          <a:ea typeface="+mn-ea"/>
          <a:cs typeface="+mn-cs"/>
        </a:defRPr>
      </a:lvl5pPr>
      <a:lvl6pPr marL="1386166">
        <a:defRPr>
          <a:latin typeface="+mn-lt"/>
          <a:ea typeface="+mn-ea"/>
          <a:cs typeface="+mn-cs"/>
        </a:defRPr>
      </a:lvl6pPr>
      <a:lvl7pPr marL="1663399">
        <a:defRPr>
          <a:latin typeface="+mn-lt"/>
          <a:ea typeface="+mn-ea"/>
          <a:cs typeface="+mn-cs"/>
        </a:defRPr>
      </a:lvl7pPr>
      <a:lvl8pPr marL="1940633">
        <a:defRPr>
          <a:latin typeface="+mn-lt"/>
          <a:ea typeface="+mn-ea"/>
          <a:cs typeface="+mn-cs"/>
        </a:defRPr>
      </a:lvl8pPr>
      <a:lvl9pPr marL="2217866">
        <a:defRPr>
          <a:latin typeface="+mn-lt"/>
          <a:ea typeface="+mn-ea"/>
          <a:cs typeface="+mn-cs"/>
        </a:defRPr>
      </a:lvl9pPr>
    </p:bodyStyle>
    <p:otherStyle>
      <a:lvl1pPr marL="0">
        <a:defRPr>
          <a:latin typeface="+mn-lt"/>
          <a:ea typeface="+mn-ea"/>
          <a:cs typeface="+mn-cs"/>
        </a:defRPr>
      </a:lvl1pPr>
      <a:lvl2pPr marL="277233">
        <a:defRPr>
          <a:latin typeface="+mn-lt"/>
          <a:ea typeface="+mn-ea"/>
          <a:cs typeface="+mn-cs"/>
        </a:defRPr>
      </a:lvl2pPr>
      <a:lvl3pPr marL="554466">
        <a:defRPr>
          <a:latin typeface="+mn-lt"/>
          <a:ea typeface="+mn-ea"/>
          <a:cs typeface="+mn-cs"/>
        </a:defRPr>
      </a:lvl3pPr>
      <a:lvl4pPr marL="831699">
        <a:defRPr>
          <a:latin typeface="+mn-lt"/>
          <a:ea typeface="+mn-ea"/>
          <a:cs typeface="+mn-cs"/>
        </a:defRPr>
      </a:lvl4pPr>
      <a:lvl5pPr marL="1108933">
        <a:defRPr>
          <a:latin typeface="+mn-lt"/>
          <a:ea typeface="+mn-ea"/>
          <a:cs typeface="+mn-cs"/>
        </a:defRPr>
      </a:lvl5pPr>
      <a:lvl6pPr marL="1386166">
        <a:defRPr>
          <a:latin typeface="+mn-lt"/>
          <a:ea typeface="+mn-ea"/>
          <a:cs typeface="+mn-cs"/>
        </a:defRPr>
      </a:lvl6pPr>
      <a:lvl7pPr marL="1663399">
        <a:defRPr>
          <a:latin typeface="+mn-lt"/>
          <a:ea typeface="+mn-ea"/>
          <a:cs typeface="+mn-cs"/>
        </a:defRPr>
      </a:lvl7pPr>
      <a:lvl8pPr marL="1940633">
        <a:defRPr>
          <a:latin typeface="+mn-lt"/>
          <a:ea typeface="+mn-ea"/>
          <a:cs typeface="+mn-cs"/>
        </a:defRPr>
      </a:lvl8pPr>
      <a:lvl9pPr marL="2217866">
        <a:defRPr>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55536" y="1347441"/>
            <a:ext cx="11080926" cy="777136"/>
          </a:xfrm>
          <a:prstGeom prst="rect">
            <a:avLst/>
          </a:prstGeom>
        </p:spPr>
        <p:txBody>
          <a:bodyPr wrap="square" lIns="0" tIns="0" rIns="0" bIns="0">
            <a:spAutoFit/>
          </a:bodyPr>
          <a:lstStyle>
            <a:lvl1pPr>
              <a:defRPr sz="5050" b="0" i="0">
                <a:solidFill>
                  <a:srgbClr val="20589B"/>
                </a:solidFill>
                <a:latin typeface="Open Sans Light"/>
                <a:cs typeface="Open Sans Light"/>
              </a:defRPr>
            </a:lvl1pPr>
          </a:lstStyle>
          <a:p>
            <a:endParaRPr/>
          </a:p>
        </p:txBody>
      </p:sp>
      <p:sp>
        <p:nvSpPr>
          <p:cNvPr id="3" name="Holder 3"/>
          <p:cNvSpPr>
            <a:spLocks noGrp="1"/>
          </p:cNvSpPr>
          <p:nvPr>
            <p:ph type="body" idx="1"/>
          </p:nvPr>
        </p:nvSpPr>
        <p:spPr>
          <a:xfrm>
            <a:off x="1019532" y="2111139"/>
            <a:ext cx="10152937" cy="315471"/>
          </a:xfrm>
          <a:prstGeom prst="rect">
            <a:avLst/>
          </a:prstGeom>
        </p:spPr>
        <p:txBody>
          <a:bodyPr wrap="square" lIns="0" tIns="0" rIns="0" bIns="0">
            <a:spAutoFit/>
          </a:bodyPr>
          <a:lstStyle>
            <a:lvl1pPr>
              <a:defRPr sz="2050" b="0" i="0">
                <a:solidFill>
                  <a:srgbClr val="57575A"/>
                </a:solidFill>
                <a:latin typeface="Open Sans"/>
                <a:cs typeface="Open Sans"/>
              </a:defRPr>
            </a:lvl1pPr>
          </a:lstStyle>
          <a:p>
            <a:endParaRPr dirty="0"/>
          </a:p>
        </p:txBody>
      </p:sp>
      <p:sp>
        <p:nvSpPr>
          <p:cNvPr id="22" name="object 19"/>
          <p:cNvSpPr/>
          <p:nvPr userDrawn="1"/>
        </p:nvSpPr>
        <p:spPr>
          <a:xfrm>
            <a:off x="690820" y="317470"/>
            <a:ext cx="4197325" cy="417417"/>
          </a:xfrm>
          <a:prstGeom prst="rect">
            <a:avLst/>
          </a:prstGeom>
          <a:blipFill>
            <a:blip r:embed="rId9" cstate="print"/>
            <a:stretch>
              <a:fillRect/>
            </a:stretch>
          </a:blipFill>
        </p:spPr>
        <p:txBody>
          <a:bodyPr wrap="square" lIns="0" tIns="0" rIns="0" bIns="0" rtlCol="0"/>
          <a:lstStyle/>
          <a:p>
            <a:endParaRPr sz="1092" dirty="0"/>
          </a:p>
        </p:txBody>
      </p:sp>
      <p:pic>
        <p:nvPicPr>
          <p:cNvPr id="4" name="Immagine 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70888" y="6047759"/>
            <a:ext cx="1016642" cy="632816"/>
          </a:xfrm>
          <a:prstGeom prst="rect">
            <a:avLst/>
          </a:prstGeom>
        </p:spPr>
      </p:pic>
      <p:sp>
        <p:nvSpPr>
          <p:cNvPr id="12" name="object 23"/>
          <p:cNvSpPr/>
          <p:nvPr userDrawn="1"/>
        </p:nvSpPr>
        <p:spPr>
          <a:xfrm>
            <a:off x="7677150" y="426507"/>
            <a:ext cx="3964902" cy="294959"/>
          </a:xfrm>
          <a:custGeom>
            <a:avLst/>
            <a:gdLst/>
            <a:ahLst/>
            <a:cxnLst/>
            <a:rect l="l" t="t" r="r" b="b"/>
            <a:pathLst>
              <a:path w="6537959" h="486409">
                <a:moveTo>
                  <a:pt x="0" y="485932"/>
                </a:moveTo>
                <a:lnTo>
                  <a:pt x="6537539" y="485932"/>
                </a:lnTo>
                <a:lnTo>
                  <a:pt x="6537539" y="0"/>
                </a:lnTo>
                <a:lnTo>
                  <a:pt x="0" y="0"/>
                </a:lnTo>
                <a:lnTo>
                  <a:pt x="0" y="485932"/>
                </a:lnTo>
                <a:close/>
              </a:path>
            </a:pathLst>
          </a:custGeom>
          <a:solidFill>
            <a:srgbClr val="E5EAED"/>
          </a:solidFill>
        </p:spPr>
        <p:txBody>
          <a:bodyPr wrap="square" lIns="0" tIns="0" rIns="0" bIns="0" rtlCol="0"/>
          <a:lstStyle/>
          <a:p>
            <a:endParaRPr sz="1092" dirty="0"/>
          </a:p>
        </p:txBody>
      </p:sp>
      <p:sp>
        <p:nvSpPr>
          <p:cNvPr id="13" name="object 25"/>
          <p:cNvSpPr/>
          <p:nvPr userDrawn="1"/>
        </p:nvSpPr>
        <p:spPr>
          <a:xfrm>
            <a:off x="11146321" y="545288"/>
            <a:ext cx="91652" cy="92030"/>
          </a:xfrm>
          <a:custGeom>
            <a:avLst/>
            <a:gdLst/>
            <a:ahLst/>
            <a:cxnLst/>
            <a:rect l="l" t="t" r="r" b="b"/>
            <a:pathLst>
              <a:path w="151130" h="151765">
                <a:moveTo>
                  <a:pt x="72591" y="0"/>
                </a:moveTo>
                <a:lnTo>
                  <a:pt x="35439" y="11577"/>
                </a:lnTo>
                <a:lnTo>
                  <a:pt x="9357" y="41778"/>
                </a:lnTo>
                <a:lnTo>
                  <a:pt x="0" y="87595"/>
                </a:lnTo>
                <a:lnTo>
                  <a:pt x="3340" y="100784"/>
                </a:lnTo>
                <a:lnTo>
                  <a:pt x="26471" y="133250"/>
                </a:lnTo>
                <a:lnTo>
                  <a:pt x="65725" y="150274"/>
                </a:lnTo>
                <a:lnTo>
                  <a:pt x="81606" y="151453"/>
                </a:lnTo>
                <a:lnTo>
                  <a:pt x="95725" y="148868"/>
                </a:lnTo>
                <a:lnTo>
                  <a:pt x="130790" y="127279"/>
                </a:lnTo>
                <a:lnTo>
                  <a:pt x="149483" y="90362"/>
                </a:lnTo>
                <a:lnTo>
                  <a:pt x="150867" y="75856"/>
                </a:lnTo>
                <a:lnTo>
                  <a:pt x="150399" y="67383"/>
                </a:lnTo>
                <a:lnTo>
                  <a:pt x="134805" y="29390"/>
                </a:lnTo>
                <a:lnTo>
                  <a:pt x="101565" y="5181"/>
                </a:lnTo>
                <a:lnTo>
                  <a:pt x="72591" y="0"/>
                </a:lnTo>
                <a:close/>
              </a:path>
            </a:pathLst>
          </a:custGeom>
          <a:solidFill>
            <a:srgbClr val="148BC7"/>
          </a:solidFill>
        </p:spPr>
        <p:txBody>
          <a:bodyPr wrap="square" lIns="0" tIns="0" rIns="0" bIns="0" rtlCol="0"/>
          <a:lstStyle/>
          <a:p>
            <a:endParaRPr sz="1092" dirty="0"/>
          </a:p>
        </p:txBody>
      </p:sp>
      <p:sp>
        <p:nvSpPr>
          <p:cNvPr id="14" name="object 26"/>
          <p:cNvSpPr/>
          <p:nvPr userDrawn="1"/>
        </p:nvSpPr>
        <p:spPr>
          <a:xfrm>
            <a:off x="11263671" y="545288"/>
            <a:ext cx="91652" cy="92030"/>
          </a:xfrm>
          <a:custGeom>
            <a:avLst/>
            <a:gdLst/>
            <a:ahLst/>
            <a:cxnLst/>
            <a:rect l="l" t="t" r="r" b="b"/>
            <a:pathLst>
              <a:path w="151130" h="151765">
                <a:moveTo>
                  <a:pt x="72595" y="0"/>
                </a:moveTo>
                <a:lnTo>
                  <a:pt x="35436" y="11582"/>
                </a:lnTo>
                <a:lnTo>
                  <a:pt x="9355" y="41783"/>
                </a:lnTo>
                <a:lnTo>
                  <a:pt x="0" y="87596"/>
                </a:lnTo>
                <a:lnTo>
                  <a:pt x="3341" y="100785"/>
                </a:lnTo>
                <a:lnTo>
                  <a:pt x="26472" y="133250"/>
                </a:lnTo>
                <a:lnTo>
                  <a:pt x="65727" y="150274"/>
                </a:lnTo>
                <a:lnTo>
                  <a:pt x="81609" y="151453"/>
                </a:lnTo>
                <a:lnTo>
                  <a:pt x="95727" y="148871"/>
                </a:lnTo>
                <a:lnTo>
                  <a:pt x="130791" y="127284"/>
                </a:lnTo>
                <a:lnTo>
                  <a:pt x="149483" y="90363"/>
                </a:lnTo>
                <a:lnTo>
                  <a:pt x="150867" y="75855"/>
                </a:lnTo>
                <a:lnTo>
                  <a:pt x="150399" y="67386"/>
                </a:lnTo>
                <a:lnTo>
                  <a:pt x="134810" y="29391"/>
                </a:lnTo>
                <a:lnTo>
                  <a:pt x="101572" y="5181"/>
                </a:lnTo>
                <a:lnTo>
                  <a:pt x="72595" y="0"/>
                </a:lnTo>
                <a:close/>
              </a:path>
            </a:pathLst>
          </a:custGeom>
          <a:solidFill>
            <a:srgbClr val="EF9204"/>
          </a:solidFill>
        </p:spPr>
        <p:txBody>
          <a:bodyPr wrap="square" lIns="0" tIns="0" rIns="0" bIns="0" rtlCol="0"/>
          <a:lstStyle/>
          <a:p>
            <a:endParaRPr sz="1092" dirty="0"/>
          </a:p>
        </p:txBody>
      </p:sp>
      <p:sp>
        <p:nvSpPr>
          <p:cNvPr id="15" name="object 27"/>
          <p:cNvSpPr/>
          <p:nvPr userDrawn="1"/>
        </p:nvSpPr>
        <p:spPr>
          <a:xfrm>
            <a:off x="11381017" y="545288"/>
            <a:ext cx="91652" cy="92030"/>
          </a:xfrm>
          <a:custGeom>
            <a:avLst/>
            <a:gdLst/>
            <a:ahLst/>
            <a:cxnLst/>
            <a:rect l="l" t="t" r="r" b="b"/>
            <a:pathLst>
              <a:path w="151130" h="151765">
                <a:moveTo>
                  <a:pt x="72589" y="0"/>
                </a:moveTo>
                <a:lnTo>
                  <a:pt x="35435" y="11587"/>
                </a:lnTo>
                <a:lnTo>
                  <a:pt x="9354" y="41789"/>
                </a:lnTo>
                <a:lnTo>
                  <a:pt x="0" y="87603"/>
                </a:lnTo>
                <a:lnTo>
                  <a:pt x="3343" y="100791"/>
                </a:lnTo>
                <a:lnTo>
                  <a:pt x="26480" y="133252"/>
                </a:lnTo>
                <a:lnTo>
                  <a:pt x="65737" y="150274"/>
                </a:lnTo>
                <a:lnTo>
                  <a:pt x="81618" y="151453"/>
                </a:lnTo>
                <a:lnTo>
                  <a:pt x="95736" y="148871"/>
                </a:lnTo>
                <a:lnTo>
                  <a:pt x="130800" y="127284"/>
                </a:lnTo>
                <a:lnTo>
                  <a:pt x="149492" y="90363"/>
                </a:lnTo>
                <a:lnTo>
                  <a:pt x="150876" y="75855"/>
                </a:lnTo>
                <a:lnTo>
                  <a:pt x="150407" y="67374"/>
                </a:lnTo>
                <a:lnTo>
                  <a:pt x="134814" y="29385"/>
                </a:lnTo>
                <a:lnTo>
                  <a:pt x="101572" y="5180"/>
                </a:lnTo>
                <a:lnTo>
                  <a:pt x="72589" y="0"/>
                </a:lnTo>
                <a:close/>
              </a:path>
            </a:pathLst>
          </a:custGeom>
          <a:solidFill>
            <a:srgbClr val="95BD0E"/>
          </a:solidFill>
        </p:spPr>
        <p:txBody>
          <a:bodyPr wrap="square" lIns="0" tIns="0" rIns="0" bIns="0" rtlCol="0"/>
          <a:lstStyle/>
          <a:p>
            <a:endParaRPr sz="1092" dirty="0"/>
          </a:p>
        </p:txBody>
      </p:sp>
    </p:spTree>
    <p:extLst>
      <p:ext uri="{BB962C8B-B14F-4D97-AF65-F5344CB8AC3E}">
        <p14:creationId xmlns:p14="http://schemas.microsoft.com/office/powerpoint/2010/main" val="3269489153"/>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Lst>
  <p:hf sldNum="0" hdr="0" ftr="0" dt="0"/>
  <p:txStyles>
    <p:titleStyle>
      <a:lvl1pPr>
        <a:defRPr>
          <a:latin typeface="+mj-lt"/>
          <a:ea typeface="+mj-ea"/>
          <a:cs typeface="+mj-cs"/>
        </a:defRPr>
      </a:lvl1pPr>
    </p:titleStyle>
    <p:bodyStyle>
      <a:lvl1pPr marL="0">
        <a:defRPr>
          <a:latin typeface="+mn-lt"/>
          <a:ea typeface="+mn-ea"/>
          <a:cs typeface="+mn-cs"/>
        </a:defRPr>
      </a:lvl1pPr>
      <a:lvl2pPr marL="277233">
        <a:defRPr>
          <a:latin typeface="+mn-lt"/>
          <a:ea typeface="+mn-ea"/>
          <a:cs typeface="+mn-cs"/>
        </a:defRPr>
      </a:lvl2pPr>
      <a:lvl3pPr marL="554466">
        <a:defRPr>
          <a:latin typeface="+mn-lt"/>
          <a:ea typeface="+mn-ea"/>
          <a:cs typeface="+mn-cs"/>
        </a:defRPr>
      </a:lvl3pPr>
      <a:lvl4pPr marL="831699">
        <a:defRPr>
          <a:latin typeface="+mn-lt"/>
          <a:ea typeface="+mn-ea"/>
          <a:cs typeface="+mn-cs"/>
        </a:defRPr>
      </a:lvl4pPr>
      <a:lvl5pPr marL="1108933">
        <a:defRPr>
          <a:latin typeface="+mn-lt"/>
          <a:ea typeface="+mn-ea"/>
          <a:cs typeface="+mn-cs"/>
        </a:defRPr>
      </a:lvl5pPr>
      <a:lvl6pPr marL="1386166">
        <a:defRPr>
          <a:latin typeface="+mn-lt"/>
          <a:ea typeface="+mn-ea"/>
          <a:cs typeface="+mn-cs"/>
        </a:defRPr>
      </a:lvl6pPr>
      <a:lvl7pPr marL="1663399">
        <a:defRPr>
          <a:latin typeface="+mn-lt"/>
          <a:ea typeface="+mn-ea"/>
          <a:cs typeface="+mn-cs"/>
        </a:defRPr>
      </a:lvl7pPr>
      <a:lvl8pPr marL="1940633">
        <a:defRPr>
          <a:latin typeface="+mn-lt"/>
          <a:ea typeface="+mn-ea"/>
          <a:cs typeface="+mn-cs"/>
        </a:defRPr>
      </a:lvl8pPr>
      <a:lvl9pPr marL="2217866">
        <a:defRPr>
          <a:latin typeface="+mn-lt"/>
          <a:ea typeface="+mn-ea"/>
          <a:cs typeface="+mn-cs"/>
        </a:defRPr>
      </a:lvl9pPr>
    </p:bodyStyle>
    <p:otherStyle>
      <a:lvl1pPr marL="0">
        <a:defRPr>
          <a:latin typeface="+mn-lt"/>
          <a:ea typeface="+mn-ea"/>
          <a:cs typeface="+mn-cs"/>
        </a:defRPr>
      </a:lvl1pPr>
      <a:lvl2pPr marL="277233">
        <a:defRPr>
          <a:latin typeface="+mn-lt"/>
          <a:ea typeface="+mn-ea"/>
          <a:cs typeface="+mn-cs"/>
        </a:defRPr>
      </a:lvl2pPr>
      <a:lvl3pPr marL="554466">
        <a:defRPr>
          <a:latin typeface="+mn-lt"/>
          <a:ea typeface="+mn-ea"/>
          <a:cs typeface="+mn-cs"/>
        </a:defRPr>
      </a:lvl3pPr>
      <a:lvl4pPr marL="831699">
        <a:defRPr>
          <a:latin typeface="+mn-lt"/>
          <a:ea typeface="+mn-ea"/>
          <a:cs typeface="+mn-cs"/>
        </a:defRPr>
      </a:lvl4pPr>
      <a:lvl5pPr marL="1108933">
        <a:defRPr>
          <a:latin typeface="+mn-lt"/>
          <a:ea typeface="+mn-ea"/>
          <a:cs typeface="+mn-cs"/>
        </a:defRPr>
      </a:lvl5pPr>
      <a:lvl6pPr marL="1386166">
        <a:defRPr>
          <a:latin typeface="+mn-lt"/>
          <a:ea typeface="+mn-ea"/>
          <a:cs typeface="+mn-cs"/>
        </a:defRPr>
      </a:lvl6pPr>
      <a:lvl7pPr marL="1663399">
        <a:defRPr>
          <a:latin typeface="+mn-lt"/>
          <a:ea typeface="+mn-ea"/>
          <a:cs typeface="+mn-cs"/>
        </a:defRPr>
      </a:lvl7pPr>
      <a:lvl8pPr marL="1940633">
        <a:defRPr>
          <a:latin typeface="+mn-lt"/>
          <a:ea typeface="+mn-ea"/>
          <a:cs typeface="+mn-cs"/>
        </a:defRPr>
      </a:lvl8pPr>
      <a:lvl9pPr marL="22178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8.png"/><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9.png"/><Relationship Id="rId1" Type="http://schemas.openxmlformats.org/officeDocument/2006/relationships/slideLayout" Target="../slideLayouts/slideLayout48.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1.png"/><Relationship Id="rId1" Type="http://schemas.openxmlformats.org/officeDocument/2006/relationships/slideLayout" Target="../slideLayouts/slideLayout48.xm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40.svg"/><Relationship Id="rId3" Type="http://schemas.openxmlformats.org/officeDocument/2006/relationships/image" Target="../media/image32.png"/><Relationship Id="rId7" Type="http://schemas.openxmlformats.org/officeDocument/2006/relationships/image" Target="../media/image36.svg"/><Relationship Id="rId12" Type="http://schemas.openxmlformats.org/officeDocument/2006/relationships/image" Target="../media/image39.png"/><Relationship Id="rId2" Type="http://schemas.openxmlformats.org/officeDocument/2006/relationships/image" Target="../media/image29.png"/><Relationship Id="rId1" Type="http://schemas.openxmlformats.org/officeDocument/2006/relationships/slideLayout" Target="../slideLayouts/slideLayout48.xml"/><Relationship Id="rId6" Type="http://schemas.openxmlformats.org/officeDocument/2006/relationships/image" Target="../media/image35.png"/><Relationship Id="rId11" Type="http://schemas.openxmlformats.org/officeDocument/2006/relationships/image" Target="../media/image38.svg"/><Relationship Id="rId5" Type="http://schemas.openxmlformats.org/officeDocument/2006/relationships/image" Target="../media/image34.svg"/><Relationship Id="rId15" Type="http://schemas.openxmlformats.org/officeDocument/2006/relationships/image" Target="../media/image42.svg"/><Relationship Id="rId10" Type="http://schemas.openxmlformats.org/officeDocument/2006/relationships/image" Target="../media/image37.png"/><Relationship Id="rId4" Type="http://schemas.openxmlformats.org/officeDocument/2006/relationships/image" Target="../media/image33.png"/><Relationship Id="rId9" Type="http://schemas.openxmlformats.org/officeDocument/2006/relationships/image" Target="../media/image25.svg"/><Relationship Id="rId14" Type="http://schemas.openxmlformats.org/officeDocument/2006/relationships/image" Target="../media/image41.pn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7.svg"/><Relationship Id="rId3" Type="http://schemas.openxmlformats.org/officeDocument/2006/relationships/image" Target="../media/image25.svg"/><Relationship Id="rId7" Type="http://schemas.openxmlformats.org/officeDocument/2006/relationships/image" Target="../media/image43.svg"/><Relationship Id="rId12" Type="http://schemas.openxmlformats.org/officeDocument/2006/relationships/image" Target="../media/image46.png"/><Relationship Id="rId2" Type="http://schemas.openxmlformats.org/officeDocument/2006/relationships/image" Target="../media/image24.png"/><Relationship Id="rId1" Type="http://schemas.openxmlformats.org/officeDocument/2006/relationships/slideLayout" Target="../slideLayouts/slideLayout48.xml"/><Relationship Id="rId6" Type="http://schemas.openxmlformats.org/officeDocument/2006/relationships/image" Target="../media/image26.png"/><Relationship Id="rId11" Type="http://schemas.openxmlformats.org/officeDocument/2006/relationships/image" Target="../media/image45.svg"/><Relationship Id="rId5" Type="http://schemas.openxmlformats.org/officeDocument/2006/relationships/image" Target="../media/image38.svg"/><Relationship Id="rId15" Type="http://schemas.openxmlformats.org/officeDocument/2006/relationships/image" Target="../media/image49.svg"/><Relationship Id="rId10" Type="http://schemas.openxmlformats.org/officeDocument/2006/relationships/image" Target="../media/image44.png"/><Relationship Id="rId4" Type="http://schemas.openxmlformats.org/officeDocument/2006/relationships/image" Target="../media/image37.png"/><Relationship Id="rId9" Type="http://schemas.openxmlformats.org/officeDocument/2006/relationships/image" Target="../media/image42.svg"/><Relationship Id="rId14" Type="http://schemas.openxmlformats.org/officeDocument/2006/relationships/image" Target="../media/image4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8.xml"/><Relationship Id="rId4" Type="http://schemas.openxmlformats.org/officeDocument/2006/relationships/image" Target="../media/image53.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13" Type="http://schemas.openxmlformats.org/officeDocument/2006/relationships/slide" Target="slide25.xml"/><Relationship Id="rId18" Type="http://schemas.openxmlformats.org/officeDocument/2006/relationships/slide" Target="slide31.xml"/><Relationship Id="rId26" Type="http://schemas.openxmlformats.org/officeDocument/2006/relationships/slide" Target="slide49.xml"/><Relationship Id="rId39" Type="http://schemas.openxmlformats.org/officeDocument/2006/relationships/slide" Target="slide65.xml"/><Relationship Id="rId3" Type="http://schemas.openxmlformats.org/officeDocument/2006/relationships/slide" Target="slide4.xml"/><Relationship Id="rId21" Type="http://schemas.openxmlformats.org/officeDocument/2006/relationships/slide" Target="slide37.xml"/><Relationship Id="rId34" Type="http://schemas.openxmlformats.org/officeDocument/2006/relationships/slide" Target="slide60.xml"/><Relationship Id="rId42" Type="http://schemas.openxmlformats.org/officeDocument/2006/relationships/slide" Target="slide68.xml"/><Relationship Id="rId47" Type="http://schemas.openxmlformats.org/officeDocument/2006/relationships/slide" Target="slide74.xml"/><Relationship Id="rId7" Type="http://schemas.openxmlformats.org/officeDocument/2006/relationships/slide" Target="slide15.xml"/><Relationship Id="rId12" Type="http://schemas.openxmlformats.org/officeDocument/2006/relationships/slide" Target="slide22.xml"/><Relationship Id="rId17" Type="http://schemas.openxmlformats.org/officeDocument/2006/relationships/slide" Target="slide30.xml"/><Relationship Id="rId25" Type="http://schemas.openxmlformats.org/officeDocument/2006/relationships/slide" Target="slide47.xml"/><Relationship Id="rId33" Type="http://schemas.openxmlformats.org/officeDocument/2006/relationships/slide" Target="slide57.xml"/><Relationship Id="rId38" Type="http://schemas.openxmlformats.org/officeDocument/2006/relationships/slide" Target="slide64.xml"/><Relationship Id="rId46" Type="http://schemas.openxmlformats.org/officeDocument/2006/relationships/slide" Target="slide73.xml"/><Relationship Id="rId2" Type="http://schemas.openxmlformats.org/officeDocument/2006/relationships/notesSlide" Target="../notesSlides/notesSlide2.xml"/><Relationship Id="rId16" Type="http://schemas.openxmlformats.org/officeDocument/2006/relationships/slide" Target="slide29.xml"/><Relationship Id="rId20" Type="http://schemas.openxmlformats.org/officeDocument/2006/relationships/slide" Target="slide35.xml"/><Relationship Id="rId29" Type="http://schemas.openxmlformats.org/officeDocument/2006/relationships/slide" Target="slide53.xml"/><Relationship Id="rId41" Type="http://schemas.openxmlformats.org/officeDocument/2006/relationships/slide" Target="slide67.xml"/><Relationship Id="rId1" Type="http://schemas.openxmlformats.org/officeDocument/2006/relationships/slideLayout" Target="../slideLayouts/slideLayout48.xml"/><Relationship Id="rId6" Type="http://schemas.openxmlformats.org/officeDocument/2006/relationships/slide" Target="slide14.xml"/><Relationship Id="rId11" Type="http://schemas.openxmlformats.org/officeDocument/2006/relationships/slide" Target="slide20.xml"/><Relationship Id="rId24" Type="http://schemas.openxmlformats.org/officeDocument/2006/relationships/slide" Target="slide46.xml"/><Relationship Id="rId32" Type="http://schemas.openxmlformats.org/officeDocument/2006/relationships/slide" Target="slide56.xml"/><Relationship Id="rId37" Type="http://schemas.openxmlformats.org/officeDocument/2006/relationships/slide" Target="slide63.xml"/><Relationship Id="rId40" Type="http://schemas.openxmlformats.org/officeDocument/2006/relationships/slide" Target="slide66.xml"/><Relationship Id="rId45" Type="http://schemas.openxmlformats.org/officeDocument/2006/relationships/slide" Target="slide72.xml"/><Relationship Id="rId5" Type="http://schemas.openxmlformats.org/officeDocument/2006/relationships/slide" Target="slide13.xml"/><Relationship Id="rId15" Type="http://schemas.openxmlformats.org/officeDocument/2006/relationships/slide" Target="slide28.xml"/><Relationship Id="rId23" Type="http://schemas.openxmlformats.org/officeDocument/2006/relationships/slide" Target="slide45.xml"/><Relationship Id="rId28" Type="http://schemas.openxmlformats.org/officeDocument/2006/relationships/slide" Target="slide52.xml"/><Relationship Id="rId36" Type="http://schemas.openxmlformats.org/officeDocument/2006/relationships/slide" Target="slide62.xml"/><Relationship Id="rId49" Type="http://schemas.openxmlformats.org/officeDocument/2006/relationships/slide" Target="slide80.xml"/><Relationship Id="rId10" Type="http://schemas.openxmlformats.org/officeDocument/2006/relationships/slide" Target="slide19.xml"/><Relationship Id="rId19" Type="http://schemas.openxmlformats.org/officeDocument/2006/relationships/slide" Target="slide34.xml"/><Relationship Id="rId31" Type="http://schemas.openxmlformats.org/officeDocument/2006/relationships/slide" Target="slide55.xml"/><Relationship Id="rId44" Type="http://schemas.openxmlformats.org/officeDocument/2006/relationships/slide" Target="slide71.xml"/><Relationship Id="rId4" Type="http://schemas.openxmlformats.org/officeDocument/2006/relationships/slide" Target="slide5.xml"/><Relationship Id="rId9" Type="http://schemas.openxmlformats.org/officeDocument/2006/relationships/slide" Target="slide18.xml"/><Relationship Id="rId14" Type="http://schemas.openxmlformats.org/officeDocument/2006/relationships/slide" Target="slide27.xml"/><Relationship Id="rId22" Type="http://schemas.openxmlformats.org/officeDocument/2006/relationships/slide" Target="slide44.xml"/><Relationship Id="rId27" Type="http://schemas.openxmlformats.org/officeDocument/2006/relationships/slide" Target="slide51.xml"/><Relationship Id="rId30" Type="http://schemas.openxmlformats.org/officeDocument/2006/relationships/slide" Target="slide54.xml"/><Relationship Id="rId35" Type="http://schemas.openxmlformats.org/officeDocument/2006/relationships/slide" Target="slide61.xml"/><Relationship Id="rId43" Type="http://schemas.openxmlformats.org/officeDocument/2006/relationships/slide" Target="slide69.xml"/><Relationship Id="rId48" Type="http://schemas.openxmlformats.org/officeDocument/2006/relationships/slide" Target="slide75.xml"/><Relationship Id="rId8" Type="http://schemas.openxmlformats.org/officeDocument/2006/relationships/slide" Target="slide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3" Type="http://schemas.openxmlformats.org/officeDocument/2006/relationships/hyperlink" Target="https://www.lavoro.gov.it/redditodicittadinanza/Documenti-norme/Documents/Nota-UL-14-aprile-2020-RDC-Requisito-Residenza.pdf" TargetMode="External"/><Relationship Id="rId2" Type="http://schemas.openxmlformats.org/officeDocument/2006/relationships/hyperlink" Target="https://www.lavoro.gov.it/redditodicittadinanza/Documenti-norme/Documents/Nota-1319-del-19-02-2020.pdf" TargetMode="External"/><Relationship Id="rId1" Type="http://schemas.openxmlformats.org/officeDocument/2006/relationships/slideLayout" Target="../slideLayouts/slideLayout48.xml"/><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48.xml"/><Relationship Id="rId5" Type="http://schemas.openxmlformats.org/officeDocument/2006/relationships/image" Target="../media/image58.svg"/><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60.pn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48.xml"/><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65.svg"/><Relationship Id="rId4" Type="http://schemas.openxmlformats.org/officeDocument/2006/relationships/image" Target="../media/image61.svg"/><Relationship Id="rId9" Type="http://schemas.openxmlformats.org/officeDocument/2006/relationships/image" Target="../media/image64.png"/></Relationships>
</file>

<file path=ppt/slides/_rels/slide26.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48.xml"/><Relationship Id="rId5" Type="http://schemas.openxmlformats.org/officeDocument/2006/relationships/image" Target="../media/image40.sv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Layout" Target="../slideLayouts/slideLayout48.xml"/><Relationship Id="rId5" Type="http://schemas.openxmlformats.org/officeDocument/2006/relationships/image" Target="../media/image72.svg"/><Relationship Id="rId4" Type="http://schemas.openxmlformats.org/officeDocument/2006/relationships/image" Target="../media/image71.png"/></Relationships>
</file>

<file path=ppt/slides/_rels/slide29.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48.xml"/><Relationship Id="rId5" Type="http://schemas.openxmlformats.org/officeDocument/2006/relationships/image" Target="../media/image53.sv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svg"/><Relationship Id="rId3" Type="http://schemas.openxmlformats.org/officeDocument/2006/relationships/image" Target="../media/image74.svg"/><Relationship Id="rId7" Type="http://schemas.openxmlformats.org/officeDocument/2006/relationships/image" Target="../media/image78.svg"/><Relationship Id="rId12" Type="http://schemas.openxmlformats.org/officeDocument/2006/relationships/image" Target="../media/image83.png"/><Relationship Id="rId17" Type="http://schemas.openxmlformats.org/officeDocument/2006/relationships/image" Target="../media/image88.svg"/><Relationship Id="rId2" Type="http://schemas.openxmlformats.org/officeDocument/2006/relationships/image" Target="../media/image73.png"/><Relationship Id="rId16" Type="http://schemas.openxmlformats.org/officeDocument/2006/relationships/image" Target="../media/image87.png"/><Relationship Id="rId1" Type="http://schemas.openxmlformats.org/officeDocument/2006/relationships/slideLayout" Target="../slideLayouts/slideLayout48.xml"/><Relationship Id="rId6" Type="http://schemas.openxmlformats.org/officeDocument/2006/relationships/image" Target="../media/image77.png"/><Relationship Id="rId11" Type="http://schemas.openxmlformats.org/officeDocument/2006/relationships/image" Target="../media/image82.svg"/><Relationship Id="rId5" Type="http://schemas.openxmlformats.org/officeDocument/2006/relationships/image" Target="../media/image76.svg"/><Relationship Id="rId15" Type="http://schemas.openxmlformats.org/officeDocument/2006/relationships/image" Target="../media/image86.sv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svg"/><Relationship Id="rId14" Type="http://schemas.openxmlformats.org/officeDocument/2006/relationships/image" Target="../media/image85.png"/></Relationships>
</file>

<file path=ppt/slides/_rels/slide3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8.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8.xml"/></Relationships>
</file>

<file path=ppt/slides/_rels/slide3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8.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91.png"/><Relationship Id="rId1" Type="http://schemas.openxmlformats.org/officeDocument/2006/relationships/slideLayout" Target="../slideLayouts/slideLayout48.xml"/><Relationship Id="rId4" Type="http://schemas.openxmlformats.org/officeDocument/2006/relationships/image" Target="../media/image36.sv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8.xml"/><Relationship Id="rId5" Type="http://schemas.openxmlformats.org/officeDocument/2006/relationships/image" Target="../media/image13.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8.xml"/></Relationships>
</file>

<file path=ppt/slides/_rels/slide4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8.xml"/></Relationships>
</file>

<file path=ppt/slides/_rels/slide42.xml.rels><?xml version="1.0" encoding="UTF-8" standalone="yes"?>
<Relationships xmlns="http://schemas.openxmlformats.org/package/2006/relationships"><Relationship Id="rId3" Type="http://schemas.openxmlformats.org/officeDocument/2006/relationships/image" Target="../media/image93.svg"/><Relationship Id="rId2" Type="http://schemas.openxmlformats.org/officeDocument/2006/relationships/image" Target="../media/image92.png"/><Relationship Id="rId1" Type="http://schemas.openxmlformats.org/officeDocument/2006/relationships/slideLayout" Target="../slideLayouts/slideLayout48.xml"/></Relationships>
</file>

<file path=ppt/slides/_rels/slide43.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slideLayout" Target="../slideLayouts/slideLayout48.xml"/><Relationship Id="rId5" Type="http://schemas.openxmlformats.org/officeDocument/2006/relationships/image" Target="../media/image95.svg"/><Relationship Id="rId4" Type="http://schemas.openxmlformats.org/officeDocument/2006/relationships/image" Target="../media/image94.png"/></Relationships>
</file>

<file path=ppt/slides/_rels/slide44.xml.rels><?xml version="1.0" encoding="UTF-8" standalone="yes"?>
<Relationships xmlns="http://schemas.openxmlformats.org/package/2006/relationships"><Relationship Id="rId2" Type="http://schemas.openxmlformats.org/officeDocument/2006/relationships/hyperlink" Target="http://www.inps.it/" TargetMode="External"/><Relationship Id="rId1" Type="http://schemas.openxmlformats.org/officeDocument/2006/relationships/slideLayout" Target="../slideLayouts/slideLayout48.xml"/></Relationships>
</file>

<file path=ppt/slides/_rels/slide4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4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7.xml.rels><?xml version="1.0" encoding="UTF-8" standalone="yes"?>
<Relationships xmlns="http://schemas.openxmlformats.org/package/2006/relationships"><Relationship Id="rId3" Type="http://schemas.openxmlformats.org/officeDocument/2006/relationships/image" Target="../media/image61.svg"/><Relationship Id="rId7" Type="http://schemas.openxmlformats.org/officeDocument/2006/relationships/image" Target="../media/image63.svg"/><Relationship Id="rId2" Type="http://schemas.openxmlformats.org/officeDocument/2006/relationships/image" Target="../media/image60.png"/><Relationship Id="rId1" Type="http://schemas.openxmlformats.org/officeDocument/2006/relationships/slideLayout" Target="../slideLayouts/slideLayout48.xml"/><Relationship Id="rId6" Type="http://schemas.openxmlformats.org/officeDocument/2006/relationships/image" Target="../media/image62.png"/><Relationship Id="rId5" Type="http://schemas.openxmlformats.org/officeDocument/2006/relationships/image" Target="../media/image25.svg"/><Relationship Id="rId4" Type="http://schemas.openxmlformats.org/officeDocument/2006/relationships/image" Target="../media/image2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9.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99.svg"/><Relationship Id="rId2" Type="http://schemas.openxmlformats.org/officeDocument/2006/relationships/image" Target="../media/image17.emf"/><Relationship Id="rId1" Type="http://schemas.openxmlformats.org/officeDocument/2006/relationships/slideLayout" Target="../slideLayouts/slideLayout48.xml"/><Relationship Id="rId6" Type="http://schemas.openxmlformats.org/officeDocument/2006/relationships/image" Target="../media/image98.png"/><Relationship Id="rId5" Type="http://schemas.openxmlformats.org/officeDocument/2006/relationships/image" Target="../media/image89.png"/><Relationship Id="rId4" Type="http://schemas.openxmlformats.org/officeDocument/2006/relationships/image" Target="../media/image25.svg"/></Relationships>
</file>

<file path=ppt/slides/_rels/slide51.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4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3.xml.rels><?xml version="1.0" encoding="UTF-8" standalone="yes"?>
<Relationships xmlns="http://schemas.openxmlformats.org/package/2006/relationships"><Relationship Id="rId3" Type="http://schemas.openxmlformats.org/officeDocument/2006/relationships/image" Target="../media/image93.svg"/><Relationship Id="rId2" Type="http://schemas.openxmlformats.org/officeDocument/2006/relationships/image" Target="../media/image92.png"/><Relationship Id="rId1" Type="http://schemas.openxmlformats.org/officeDocument/2006/relationships/slideLayout" Target="../slideLayouts/slideLayout48.xml"/><Relationship Id="rId5" Type="http://schemas.openxmlformats.org/officeDocument/2006/relationships/image" Target="../media/image102.svg"/><Relationship Id="rId4" Type="http://schemas.openxmlformats.org/officeDocument/2006/relationships/image" Target="../media/image10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8.xml"/></Relationships>
</file>

<file path=ppt/slides/_rels/slide57.xml.rels><?xml version="1.0" encoding="UTF-8" standalone="yes"?>
<Relationships xmlns="http://schemas.openxmlformats.org/package/2006/relationships"><Relationship Id="rId3" Type="http://schemas.openxmlformats.org/officeDocument/2006/relationships/image" Target="../media/image104.svg"/><Relationship Id="rId2" Type="http://schemas.openxmlformats.org/officeDocument/2006/relationships/image" Target="../media/image103.png"/><Relationship Id="rId1" Type="http://schemas.openxmlformats.org/officeDocument/2006/relationships/slideLayout" Target="../slideLayouts/slideLayout4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9.xml.rels><?xml version="1.0" encoding="UTF-8" standalone="yes"?>
<Relationships xmlns="http://schemas.openxmlformats.org/package/2006/relationships"><Relationship Id="rId3" Type="http://schemas.openxmlformats.org/officeDocument/2006/relationships/image" Target="../media/image104.svg"/><Relationship Id="rId2" Type="http://schemas.openxmlformats.org/officeDocument/2006/relationships/image" Target="../media/image103.png"/><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8.xml"/><Relationship Id="rId6" Type="http://schemas.openxmlformats.org/officeDocument/2006/relationships/image" Target="../media/image18.png"/><Relationship Id="rId5" Type="http://schemas.openxmlformats.org/officeDocument/2006/relationships/image" Target="../media/image17.emf"/><Relationship Id="rId4" Type="http://schemas.openxmlformats.org/officeDocument/2006/relationships/image" Target="../media/image16.em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1.xml.rels><?xml version="1.0" encoding="UTF-8" standalone="yes"?>
<Relationships xmlns="http://schemas.openxmlformats.org/package/2006/relationships"><Relationship Id="rId3" Type="http://schemas.openxmlformats.org/officeDocument/2006/relationships/image" Target="../media/image99.svg"/><Relationship Id="rId2" Type="http://schemas.openxmlformats.org/officeDocument/2006/relationships/image" Target="../media/image98.png"/><Relationship Id="rId1" Type="http://schemas.openxmlformats.org/officeDocument/2006/relationships/slideLayout" Target="../slideLayouts/slideLayout4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8.xml"/><Relationship Id="rId4" Type="http://schemas.openxmlformats.org/officeDocument/2006/relationships/image" Target="../media/image2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1.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48.xml"/></Relationships>
</file>

<file path=ppt/slides/_rels/slide72.xml.rels><?xml version="1.0" encoding="UTF-8" standalone="yes"?>
<Relationships xmlns="http://schemas.openxmlformats.org/package/2006/relationships"><Relationship Id="rId3" Type="http://schemas.openxmlformats.org/officeDocument/2006/relationships/image" Target="../media/image107.svg"/><Relationship Id="rId2" Type="http://schemas.openxmlformats.org/officeDocument/2006/relationships/image" Target="../media/image106.png"/><Relationship Id="rId1" Type="http://schemas.openxmlformats.org/officeDocument/2006/relationships/slideLayout" Target="../slideLayouts/slideLayout4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4.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4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9.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8.xml"/></Relationships>
</file>

<file path=ppt/slides/_rels/slide80.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48.xml"/></Relationships>
</file>

<file path=ppt/slides/_rels/slide8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3.xml"/><Relationship Id="rId5" Type="http://schemas.openxmlformats.org/officeDocument/2006/relationships/image" Target="../media/image2.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8.xml"/><Relationship Id="rId5" Type="http://schemas.openxmlformats.org/officeDocument/2006/relationships/image" Target="../media/image27.sv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7">
            <a:extLst>
              <a:ext uri="{FF2B5EF4-FFF2-40B4-BE49-F238E27FC236}">
                <a16:creationId xmlns:a16="http://schemas.microsoft.com/office/drawing/2014/main" id="{D7397E21-F4E5-8AA6-EC93-23B5908CDCBB}"/>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1</a:t>
            </a:fld>
            <a:endParaRPr lang="it-IT" dirty="0"/>
          </a:p>
        </p:txBody>
      </p:sp>
      <p:sp>
        <p:nvSpPr>
          <p:cNvPr id="2" name="object 2"/>
          <p:cNvSpPr/>
          <p:nvPr/>
        </p:nvSpPr>
        <p:spPr>
          <a:xfrm>
            <a:off x="1713" y="962"/>
            <a:ext cx="12190287" cy="685703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554440"/>
            <a:endParaRPr sz="1092">
              <a:solidFill>
                <a:prstClr val="black"/>
              </a:solidFill>
              <a:latin typeface="Calibri"/>
            </a:endParaRPr>
          </a:p>
        </p:txBody>
      </p:sp>
      <p:sp>
        <p:nvSpPr>
          <p:cNvPr id="12" name="object 12"/>
          <p:cNvSpPr/>
          <p:nvPr/>
        </p:nvSpPr>
        <p:spPr>
          <a:xfrm>
            <a:off x="1976283" y="287094"/>
            <a:ext cx="8239431" cy="819456"/>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pPr defTabSz="554440"/>
            <a:endParaRPr sz="1092">
              <a:solidFill>
                <a:prstClr val="black"/>
              </a:solidFill>
              <a:latin typeface="Calibri"/>
            </a:endParaRPr>
          </a:p>
        </p:txBody>
      </p:sp>
      <p:pic>
        <p:nvPicPr>
          <p:cNvPr id="14" name="Immagine 1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21754" y="5707113"/>
            <a:ext cx="1016499" cy="632771"/>
          </a:xfrm>
          <a:prstGeom prst="rect">
            <a:avLst/>
          </a:prstGeom>
        </p:spPr>
      </p:pic>
      <p:sp>
        <p:nvSpPr>
          <p:cNvPr id="3" name="Rettangolo 2"/>
          <p:cNvSpPr/>
          <p:nvPr/>
        </p:nvSpPr>
        <p:spPr>
          <a:xfrm>
            <a:off x="969815" y="2028730"/>
            <a:ext cx="10252365" cy="3630362"/>
          </a:xfrm>
          <a:prstGeom prst="rect">
            <a:avLst/>
          </a:prstGeom>
        </p:spPr>
        <p:txBody>
          <a:bodyPr wrap="square" lIns="55442" tIns="27722" rIns="55442" bIns="27722">
            <a:spAutoFit/>
          </a:bodyPr>
          <a:lstStyle/>
          <a:p>
            <a:pPr algn="ctr" defTabSz="554440"/>
            <a:r>
              <a:rPr lang="it-IT" sz="3200" b="1" dirty="0">
                <a:solidFill>
                  <a:srgbClr val="1F497D"/>
                </a:solidFill>
                <a:latin typeface="Titillium Web" pitchFamily="2" charset="77"/>
              </a:rPr>
              <a:t>Assegno di Inclusione </a:t>
            </a:r>
          </a:p>
          <a:p>
            <a:pPr algn="ctr" defTabSz="554440"/>
            <a:r>
              <a:rPr lang="it-IT" sz="3200" dirty="0">
                <a:solidFill>
                  <a:srgbClr val="1F497D"/>
                </a:solidFill>
                <a:latin typeface="Titillium Web" pitchFamily="2" charset="77"/>
              </a:rPr>
              <a:t>e </a:t>
            </a:r>
          </a:p>
          <a:p>
            <a:pPr algn="ctr" defTabSz="554440"/>
            <a:r>
              <a:rPr lang="it-IT" sz="3200" b="1" dirty="0">
                <a:solidFill>
                  <a:srgbClr val="1F497D"/>
                </a:solidFill>
                <a:latin typeface="Titillium Web" pitchFamily="2" charset="77"/>
              </a:rPr>
              <a:t>Supporto per la Formazione e il Lavoro</a:t>
            </a:r>
          </a:p>
          <a:p>
            <a:pPr algn="ctr" defTabSz="554440"/>
            <a:endParaRPr lang="it-IT" sz="3200" dirty="0">
              <a:solidFill>
                <a:srgbClr val="1F497D"/>
              </a:solidFill>
              <a:latin typeface="Titillium Web" pitchFamily="2" charset="77"/>
            </a:endParaRPr>
          </a:p>
          <a:p>
            <a:pPr algn="ctr" defTabSz="554440"/>
            <a:r>
              <a:rPr lang="it-IT" sz="3200" i="1" dirty="0">
                <a:solidFill>
                  <a:srgbClr val="1F497D"/>
                </a:solidFill>
                <a:latin typeface="Titillium Web" pitchFamily="2" charset="77"/>
              </a:rPr>
              <a:t>Decreto-legge 4 maggio 2023 n. 48</a:t>
            </a:r>
          </a:p>
          <a:p>
            <a:pPr algn="ctr" defTabSz="554440"/>
            <a:r>
              <a:rPr lang="it-IT" sz="2800" dirty="0">
                <a:solidFill>
                  <a:srgbClr val="1F497D"/>
                </a:solidFill>
                <a:latin typeface="Titillium Web" pitchFamily="2" charset="77"/>
              </a:rPr>
              <a:t>convertito, con modificazioni, dalla legge 3 luglio 2023, n. 85</a:t>
            </a:r>
          </a:p>
          <a:p>
            <a:pPr defTabSz="554440"/>
            <a:endParaRPr lang="it-IT" sz="4427" dirty="0">
              <a:solidFill>
                <a:srgbClr val="1F497D"/>
              </a:solidFill>
              <a:latin typeface="Titillium Web" pitchFamily="2" charset="77"/>
            </a:endParaRPr>
          </a:p>
        </p:txBody>
      </p:sp>
    </p:spTree>
    <p:extLst>
      <p:ext uri="{BB962C8B-B14F-4D97-AF65-F5344CB8AC3E}">
        <p14:creationId xmlns:p14="http://schemas.microsoft.com/office/powerpoint/2010/main" val="4041967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7175FAB-3D1A-9D95-C143-F665F03A8D55}"/>
              </a:ext>
            </a:extLst>
          </p:cNvPr>
          <p:cNvSpPr txBox="1"/>
          <p:nvPr/>
        </p:nvSpPr>
        <p:spPr>
          <a:xfrm>
            <a:off x="1796717" y="1836610"/>
            <a:ext cx="9937756" cy="1074910"/>
          </a:xfrm>
          <a:prstGeom prst="rect">
            <a:avLst/>
          </a:prstGeom>
          <a:noFill/>
        </p:spPr>
        <p:txBody>
          <a:bodyPr wrap="square">
            <a:spAutoFit/>
          </a:bodyPr>
          <a:lstStyle/>
          <a:p>
            <a:pPr>
              <a:lnSpc>
                <a:spcPct val="107000"/>
              </a:lnSpc>
              <a:spcAft>
                <a:spcPts val="800"/>
              </a:spcAft>
            </a:pPr>
            <a:r>
              <a:rPr lang="it-IT" sz="2000" dirty="0">
                <a:latin typeface="Titillium Web" pitchFamily="2" charset="77"/>
                <a:ea typeface="Calibri" panose="020F0502020204030204" pitchFamily="34" charset="0"/>
                <a:cs typeface="Times New Roman" panose="02020603050405020304" pitchFamily="18" charset="0"/>
              </a:rPr>
              <a:t>Coloro che </a:t>
            </a:r>
            <a:r>
              <a:rPr lang="it-IT" sz="2000" b="1" dirty="0">
                <a:latin typeface="Titillium Web" pitchFamily="2" charset="77"/>
                <a:ea typeface="Calibri" panose="020F0502020204030204" pitchFamily="34" charset="0"/>
                <a:cs typeface="Times New Roman" panose="02020603050405020304" pitchFamily="18" charset="0"/>
              </a:rPr>
              <a:t>non sono stati presi in carico </a:t>
            </a:r>
            <a:r>
              <a:rPr lang="it-IT" sz="2000" dirty="0">
                <a:latin typeface="Titillium Web" pitchFamily="2" charset="77"/>
                <a:ea typeface="Calibri" panose="020F0502020204030204" pitchFamily="34" charset="0"/>
                <a:cs typeface="Times New Roman" panose="02020603050405020304" pitchFamily="18" charset="0"/>
              </a:rPr>
              <a:t>dai servizi sociali entro il settimo mese di fruizione del beneficio, con comunicazione entro il 31 ottobre 2023 e che hanno un ISEE e un reddito familiare </a:t>
            </a:r>
            <a:r>
              <a:rPr lang="it-IT" sz="2000" b="1" dirty="0">
                <a:latin typeface="Titillium Web" pitchFamily="2" charset="77"/>
                <a:ea typeface="Calibri" panose="020F0502020204030204" pitchFamily="34" charset="0"/>
                <a:cs typeface="Times New Roman" panose="02020603050405020304" pitchFamily="18" charset="0"/>
              </a:rPr>
              <a:t>non superiori a 6.000 euro</a:t>
            </a:r>
            <a:r>
              <a:rPr lang="it-IT" sz="2000" dirty="0">
                <a:latin typeface="Titillium Web" pitchFamily="2" charset="77"/>
                <a:ea typeface="Calibri" panose="020F0502020204030204" pitchFamily="34" charset="0"/>
                <a:cs typeface="Times New Roman" panose="02020603050405020304" pitchFamily="18" charset="0"/>
              </a:rPr>
              <a:t>, moltiplicato per la scala di equivalenza ai fini ISEE:</a:t>
            </a:r>
          </a:p>
        </p:txBody>
      </p:sp>
      <p:sp>
        <p:nvSpPr>
          <p:cNvPr id="8" name="Titolo 8">
            <a:extLst>
              <a:ext uri="{FF2B5EF4-FFF2-40B4-BE49-F238E27FC236}">
                <a16:creationId xmlns:a16="http://schemas.microsoft.com/office/drawing/2014/main" id="{BF0C0289-0925-A62C-43B4-9B56426DCF4F}"/>
              </a:ext>
            </a:extLst>
          </p:cNvPr>
          <p:cNvSpPr txBox="1">
            <a:spLocks/>
          </p:cNvSpPr>
          <p:nvPr/>
        </p:nvSpPr>
        <p:spPr>
          <a:xfrm>
            <a:off x="711426" y="1151995"/>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a:latin typeface="Titillium Web" pitchFamily="2" charset="77"/>
              </a:rPr>
              <a:t>FASE TRANSITORIA (5)</a:t>
            </a:r>
          </a:p>
        </p:txBody>
      </p:sp>
      <p:grpSp>
        <p:nvGrpSpPr>
          <p:cNvPr id="2" name="Gruppo 1">
            <a:extLst>
              <a:ext uri="{FF2B5EF4-FFF2-40B4-BE49-F238E27FC236}">
                <a16:creationId xmlns:a16="http://schemas.microsoft.com/office/drawing/2014/main" id="{4984FCC6-B823-8D45-F9DF-ABE963C27811}"/>
              </a:ext>
            </a:extLst>
          </p:cNvPr>
          <p:cNvGrpSpPr/>
          <p:nvPr/>
        </p:nvGrpSpPr>
        <p:grpSpPr>
          <a:xfrm>
            <a:off x="0" y="6374893"/>
            <a:ext cx="1295999" cy="276999"/>
            <a:chOff x="284479" y="6384391"/>
            <a:chExt cx="1295999" cy="276999"/>
          </a:xfrm>
        </p:grpSpPr>
        <p:sp>
          <p:nvSpPr>
            <p:cNvPr id="3" name="Rettangolo con angoli arrotondati sullo stesso lato 2">
              <a:extLst>
                <a:ext uri="{FF2B5EF4-FFF2-40B4-BE49-F238E27FC236}">
                  <a16:creationId xmlns:a16="http://schemas.microsoft.com/office/drawing/2014/main" id="{9BEFB1CD-623D-4AB2-5FC6-FDD73C8B1503}"/>
                </a:ext>
              </a:extLst>
            </p:cNvPr>
            <p:cNvSpPr/>
            <p:nvPr/>
          </p:nvSpPr>
          <p:spPr>
            <a:xfrm rot="5400000">
              <a:off x="820380" y="5874892"/>
              <a:ext cx="224198" cy="1295999"/>
            </a:xfrm>
            <a:prstGeom prst="round2SameRect">
              <a:avLst>
                <a:gd name="adj1" fmla="val 50000"/>
                <a:gd name="adj2" fmla="val 0"/>
              </a:avLst>
            </a:prstGeom>
            <a:solidFill>
              <a:srgbClr val="F36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AE683272-44F0-B7F1-B28F-1414C2383BBB}"/>
                </a:ext>
              </a:extLst>
            </p:cNvPr>
            <p:cNvSpPr txBox="1"/>
            <p:nvPr/>
          </p:nvSpPr>
          <p:spPr>
            <a:xfrm>
              <a:off x="284479" y="6384391"/>
              <a:ext cx="1198881" cy="276999"/>
            </a:xfrm>
            <a:prstGeom prst="rect">
              <a:avLst/>
            </a:prstGeom>
            <a:noFill/>
          </p:spPr>
          <p:txBody>
            <a:bodyPr wrap="square" rtlCol="0">
              <a:spAutoFit/>
            </a:bodyPr>
            <a:lstStyle/>
            <a:p>
              <a:r>
                <a:rPr lang="it-IT" sz="1200">
                  <a:solidFill>
                    <a:schemeClr val="bg1"/>
                  </a:solidFill>
                  <a:latin typeface="Titillium Web" pitchFamily="2" charset="77"/>
                </a:rPr>
                <a:t>Fase transitoria</a:t>
              </a:r>
            </a:p>
          </p:txBody>
        </p:sp>
      </p:grpSp>
      <p:pic>
        <p:nvPicPr>
          <p:cNvPr id="7" name="Immagine 6">
            <a:extLst>
              <a:ext uri="{FF2B5EF4-FFF2-40B4-BE49-F238E27FC236}">
                <a16:creationId xmlns:a16="http://schemas.microsoft.com/office/drawing/2014/main" id="{90891138-621F-D468-F5C3-D0C8FD79306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711426" y="1888093"/>
            <a:ext cx="1004974" cy="1004974"/>
          </a:xfrm>
          <a:prstGeom prst="rect">
            <a:avLst/>
          </a:prstGeom>
        </p:spPr>
      </p:pic>
      <p:grpSp>
        <p:nvGrpSpPr>
          <p:cNvPr id="27" name="Gruppo 26">
            <a:extLst>
              <a:ext uri="{FF2B5EF4-FFF2-40B4-BE49-F238E27FC236}">
                <a16:creationId xmlns:a16="http://schemas.microsoft.com/office/drawing/2014/main" id="{4AA661F4-76FD-877F-172A-BF3D989F292E}"/>
              </a:ext>
            </a:extLst>
          </p:cNvPr>
          <p:cNvGrpSpPr/>
          <p:nvPr/>
        </p:nvGrpSpPr>
        <p:grpSpPr>
          <a:xfrm>
            <a:off x="1782788" y="5036903"/>
            <a:ext cx="1171922" cy="1004975"/>
            <a:chOff x="4746885" y="2320015"/>
            <a:chExt cx="2939561" cy="2520804"/>
          </a:xfrm>
        </p:grpSpPr>
        <p:pic>
          <p:nvPicPr>
            <p:cNvPr id="28" name="Immagine 27" descr="Immagine che contiene Elementi grafici, schermata, cerchio, clipart&#10;&#10;Descrizione generata automaticamente">
              <a:extLst>
                <a:ext uri="{FF2B5EF4-FFF2-40B4-BE49-F238E27FC236}">
                  <a16:creationId xmlns:a16="http://schemas.microsoft.com/office/drawing/2014/main" id="{A87AB4EE-3D6B-1EE4-E132-0342018C12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6885" y="2320015"/>
              <a:ext cx="2520804" cy="2520804"/>
            </a:xfrm>
            <a:prstGeom prst="rect">
              <a:avLst/>
            </a:prstGeom>
          </p:spPr>
        </p:pic>
        <p:sp>
          <p:nvSpPr>
            <p:cNvPr id="29" name="Rettangolo 28">
              <a:extLst>
                <a:ext uri="{FF2B5EF4-FFF2-40B4-BE49-F238E27FC236}">
                  <a16:creationId xmlns:a16="http://schemas.microsoft.com/office/drawing/2014/main" id="{DA879960-7AB9-B5C9-9179-8017007CF7E4}"/>
                </a:ext>
              </a:extLst>
            </p:cNvPr>
            <p:cNvSpPr/>
            <p:nvPr/>
          </p:nvSpPr>
          <p:spPr>
            <a:xfrm>
              <a:off x="5457825" y="3151732"/>
              <a:ext cx="1057275" cy="10958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CasellaDiTesto 29">
              <a:extLst>
                <a:ext uri="{FF2B5EF4-FFF2-40B4-BE49-F238E27FC236}">
                  <a16:creationId xmlns:a16="http://schemas.microsoft.com/office/drawing/2014/main" id="{130D4EA4-9689-6208-4F6E-56A8EB6C5869}"/>
                </a:ext>
              </a:extLst>
            </p:cNvPr>
            <p:cNvSpPr txBox="1"/>
            <p:nvPr/>
          </p:nvSpPr>
          <p:spPr>
            <a:xfrm>
              <a:off x="5108400" y="3267552"/>
              <a:ext cx="2578046" cy="887804"/>
            </a:xfrm>
            <a:prstGeom prst="rect">
              <a:avLst/>
            </a:prstGeom>
            <a:noFill/>
          </p:spPr>
          <p:txBody>
            <a:bodyPr wrap="square" rtlCol="0">
              <a:spAutoFit/>
            </a:bodyPr>
            <a:lstStyle/>
            <a:p>
              <a:pPr>
                <a:lnSpc>
                  <a:spcPts val="2000"/>
                </a:lnSpc>
              </a:pPr>
              <a:r>
                <a:rPr lang="it-IT" b="1">
                  <a:latin typeface="Titillium Web" pitchFamily="2" charset="77"/>
                </a:rPr>
                <a:t>2024</a:t>
              </a:r>
            </a:p>
          </p:txBody>
        </p:sp>
      </p:grpSp>
      <p:grpSp>
        <p:nvGrpSpPr>
          <p:cNvPr id="31" name="Gruppo 30">
            <a:extLst>
              <a:ext uri="{FF2B5EF4-FFF2-40B4-BE49-F238E27FC236}">
                <a16:creationId xmlns:a16="http://schemas.microsoft.com/office/drawing/2014/main" id="{27FC9436-8DF0-FC34-0EC9-C0DCA0B79627}"/>
              </a:ext>
            </a:extLst>
          </p:cNvPr>
          <p:cNvGrpSpPr/>
          <p:nvPr/>
        </p:nvGrpSpPr>
        <p:grpSpPr>
          <a:xfrm>
            <a:off x="1782788" y="3225235"/>
            <a:ext cx="1171922" cy="1004975"/>
            <a:chOff x="4746885" y="2320015"/>
            <a:chExt cx="2939561" cy="2520804"/>
          </a:xfrm>
        </p:grpSpPr>
        <p:pic>
          <p:nvPicPr>
            <p:cNvPr id="32" name="Immagine 31" descr="Immagine che contiene Elementi grafici, schermata, cerchio, clipart&#10;&#10;Descrizione generata automaticamente">
              <a:extLst>
                <a:ext uri="{FF2B5EF4-FFF2-40B4-BE49-F238E27FC236}">
                  <a16:creationId xmlns:a16="http://schemas.microsoft.com/office/drawing/2014/main" id="{3BD92196-6F63-ABFB-C194-B230614DFF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6885" y="2320015"/>
              <a:ext cx="2520804" cy="2520804"/>
            </a:xfrm>
            <a:prstGeom prst="rect">
              <a:avLst/>
            </a:prstGeom>
          </p:spPr>
        </p:pic>
        <p:sp>
          <p:nvSpPr>
            <p:cNvPr id="33" name="Rettangolo 32">
              <a:extLst>
                <a:ext uri="{FF2B5EF4-FFF2-40B4-BE49-F238E27FC236}">
                  <a16:creationId xmlns:a16="http://schemas.microsoft.com/office/drawing/2014/main" id="{7B6C7DD2-22E7-1935-8843-35C2130D3B01}"/>
                </a:ext>
              </a:extLst>
            </p:cNvPr>
            <p:cNvSpPr/>
            <p:nvPr/>
          </p:nvSpPr>
          <p:spPr>
            <a:xfrm>
              <a:off x="5457825" y="3151732"/>
              <a:ext cx="1057275" cy="10958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CasellaDiTesto 33">
              <a:extLst>
                <a:ext uri="{FF2B5EF4-FFF2-40B4-BE49-F238E27FC236}">
                  <a16:creationId xmlns:a16="http://schemas.microsoft.com/office/drawing/2014/main" id="{AD0D3BF4-D37C-84E4-5A36-602D713F7348}"/>
                </a:ext>
              </a:extLst>
            </p:cNvPr>
            <p:cNvSpPr txBox="1"/>
            <p:nvPr/>
          </p:nvSpPr>
          <p:spPr>
            <a:xfrm>
              <a:off x="5108400" y="3267552"/>
              <a:ext cx="2578046" cy="887804"/>
            </a:xfrm>
            <a:prstGeom prst="rect">
              <a:avLst/>
            </a:prstGeom>
            <a:noFill/>
          </p:spPr>
          <p:txBody>
            <a:bodyPr wrap="square" rtlCol="0">
              <a:spAutoFit/>
            </a:bodyPr>
            <a:lstStyle/>
            <a:p>
              <a:pPr>
                <a:lnSpc>
                  <a:spcPts val="2000"/>
                </a:lnSpc>
              </a:pPr>
              <a:r>
                <a:rPr lang="it-IT" b="1">
                  <a:latin typeface="Titillium Web" pitchFamily="2" charset="77"/>
                </a:rPr>
                <a:t>2023</a:t>
              </a:r>
            </a:p>
          </p:txBody>
        </p:sp>
      </p:grpSp>
      <p:sp>
        <p:nvSpPr>
          <p:cNvPr id="35" name="CasellaDiTesto 34">
            <a:extLst>
              <a:ext uri="{FF2B5EF4-FFF2-40B4-BE49-F238E27FC236}">
                <a16:creationId xmlns:a16="http://schemas.microsoft.com/office/drawing/2014/main" id="{BC3FBB22-01F7-2C37-6777-56BD9DEF5747}"/>
              </a:ext>
            </a:extLst>
          </p:cNvPr>
          <p:cNvSpPr txBox="1"/>
          <p:nvPr/>
        </p:nvSpPr>
        <p:spPr>
          <a:xfrm>
            <a:off x="2954711" y="3225235"/>
            <a:ext cx="8455412" cy="1938992"/>
          </a:xfrm>
          <a:prstGeom prst="rect">
            <a:avLst/>
          </a:prstGeom>
          <a:noFill/>
        </p:spPr>
        <p:txBody>
          <a:bodyPr wrap="square" rtlCol="0">
            <a:spAutoFit/>
          </a:bodyPr>
          <a:lstStyle/>
          <a:p>
            <a:r>
              <a:rPr lang="it-IT" sz="2000" dirty="0">
                <a:latin typeface="Titillium Web" pitchFamily="2" charset="77"/>
                <a:ea typeface="Calibri" panose="020F0502020204030204" pitchFamily="34" charset="0"/>
                <a:cs typeface="Times New Roman" panose="02020603050405020304" pitchFamily="18" charset="0"/>
              </a:rPr>
              <a:t>nel 2023: possono richiedere il </a:t>
            </a:r>
            <a:r>
              <a:rPr lang="it-IT" sz="2000" b="1" dirty="0">
                <a:latin typeface="Titillium Web" pitchFamily="2" charset="77"/>
                <a:ea typeface="Calibri" panose="020F0502020204030204" pitchFamily="34" charset="0"/>
                <a:cs typeface="Times New Roman" panose="02020603050405020304" pitchFamily="18" charset="0"/>
              </a:rPr>
              <a:t>Supporto per la formazione e il lavoro (SFL) a partire dal 1° settembre</a:t>
            </a:r>
            <a:r>
              <a:rPr lang="it-IT" sz="2000" dirty="0">
                <a:latin typeface="Titillium Web" pitchFamily="2" charset="77"/>
                <a:ea typeface="Calibri" panose="020F0502020204030204" pitchFamily="34" charset="0"/>
                <a:cs typeface="Times New Roman" panose="02020603050405020304" pitchFamily="18" charset="0"/>
              </a:rPr>
              <a:t> e ricevono una indennità nel caso di partecipazione a progetti di formazione, di qualificazione e riqualificazione professionale, di orientamento, di accompagnamento al lavoro e di politiche attive del lavoro comunque denominate. </a:t>
            </a:r>
            <a:r>
              <a:rPr lang="it-IT" sz="2000" b="1" dirty="0">
                <a:latin typeface="Titillium Web" pitchFamily="2" charset="77"/>
                <a:ea typeface="Calibri" panose="020F0502020204030204" pitchFamily="34" charset="0"/>
                <a:cs typeface="Times New Roman" panose="02020603050405020304" pitchFamily="18" charset="0"/>
              </a:rPr>
              <a:t>Nelle misure del Supporto per la formazione e il lavoro rientrano il servizio civile universale e i progetti utili alla collettività.</a:t>
            </a:r>
            <a:endParaRPr lang="it-IT" sz="2000" dirty="0">
              <a:latin typeface="Titillium Web" pitchFamily="2" charset="77"/>
              <a:ea typeface="Calibri" panose="020F0502020204030204" pitchFamily="34" charset="0"/>
              <a:cs typeface="Times New Roman" panose="02020603050405020304" pitchFamily="18" charset="0"/>
            </a:endParaRPr>
          </a:p>
        </p:txBody>
      </p:sp>
      <p:sp>
        <p:nvSpPr>
          <p:cNvPr id="37" name="CasellaDiTesto 36">
            <a:extLst>
              <a:ext uri="{FF2B5EF4-FFF2-40B4-BE49-F238E27FC236}">
                <a16:creationId xmlns:a16="http://schemas.microsoft.com/office/drawing/2014/main" id="{F2194D12-B289-B1CE-6DB5-FDEE405DADC7}"/>
              </a:ext>
            </a:extLst>
          </p:cNvPr>
          <p:cNvSpPr txBox="1"/>
          <p:nvPr/>
        </p:nvSpPr>
        <p:spPr>
          <a:xfrm>
            <a:off x="2954711" y="5185447"/>
            <a:ext cx="8455412" cy="707886"/>
          </a:xfrm>
          <a:prstGeom prst="rect">
            <a:avLst/>
          </a:prstGeom>
          <a:noFill/>
        </p:spPr>
        <p:txBody>
          <a:bodyPr wrap="square" rtlCol="0">
            <a:spAutoFit/>
          </a:bodyPr>
          <a:lstStyle/>
          <a:p>
            <a:r>
              <a:rPr lang="it-IT" sz="2000" dirty="0">
                <a:latin typeface="Titillium Web" pitchFamily="2" charset="77"/>
                <a:ea typeface="Calibri" panose="020F0502020204030204" pitchFamily="34" charset="0"/>
                <a:cs typeface="Times New Roman" panose="02020603050405020304" pitchFamily="18" charset="0"/>
              </a:rPr>
              <a:t>nel 2024: ricevono il Supporto per la formazione e il lavoro (SFL) </a:t>
            </a:r>
            <a:r>
              <a:rPr lang="it-IT" sz="2000" b="1" dirty="0">
                <a:latin typeface="Titillium Web" pitchFamily="2" charset="77"/>
                <a:ea typeface="Calibri" panose="020F0502020204030204" pitchFamily="34" charset="0"/>
                <a:cs typeface="Times New Roman" panose="02020603050405020304" pitchFamily="18" charset="0"/>
              </a:rPr>
              <a:t>per massimo 12 mesi non rinnovabili.</a:t>
            </a:r>
          </a:p>
        </p:txBody>
      </p:sp>
      <p:sp>
        <p:nvSpPr>
          <p:cNvPr id="4" name="Segnaposto numero diapositiva 7">
            <a:extLst>
              <a:ext uri="{FF2B5EF4-FFF2-40B4-BE49-F238E27FC236}">
                <a16:creationId xmlns:a16="http://schemas.microsoft.com/office/drawing/2014/main" id="{B82CDBC0-7FB9-C987-2643-D7C4EE1DE5B9}"/>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10</a:t>
            </a:fld>
            <a:endParaRPr lang="it-IT" dirty="0"/>
          </a:p>
        </p:txBody>
      </p:sp>
    </p:spTree>
    <p:extLst>
      <p:ext uri="{BB962C8B-B14F-4D97-AF65-F5344CB8AC3E}">
        <p14:creationId xmlns:p14="http://schemas.microsoft.com/office/powerpoint/2010/main" val="1502193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19681" y="-360035"/>
            <a:ext cx="187583" cy="7221886"/>
          </a:xfrm>
          <a:prstGeom prst="rect">
            <a:avLst/>
          </a:prstGeom>
          <a:blipFill>
            <a:blip r:embed="rId2" cstate="print"/>
            <a:stretch>
              <a:fillRect/>
            </a:stretch>
          </a:blipFill>
        </p:spPr>
        <p:txBody>
          <a:bodyPr wrap="square" lIns="0" tIns="0" rIns="0" bIns="0" rtlCol="0"/>
          <a:lstStyle/>
          <a:p>
            <a:pPr defTabSz="554466"/>
            <a:endParaRPr sz="1092">
              <a:solidFill>
                <a:prstClr val="black"/>
              </a:solidFill>
              <a:latin typeface="Calibri"/>
            </a:endParaRPr>
          </a:p>
        </p:txBody>
      </p:sp>
      <p:sp>
        <p:nvSpPr>
          <p:cNvPr id="8" name="CasellaDiTesto 7">
            <a:extLst>
              <a:ext uri="{FF2B5EF4-FFF2-40B4-BE49-F238E27FC236}">
                <a16:creationId xmlns:a16="http://schemas.microsoft.com/office/drawing/2014/main" id="{4358B86D-A268-39BB-9C10-CD07D203DC12}"/>
              </a:ext>
            </a:extLst>
          </p:cNvPr>
          <p:cNvSpPr txBox="1"/>
          <p:nvPr/>
        </p:nvSpPr>
        <p:spPr>
          <a:xfrm>
            <a:off x="1796717" y="1836610"/>
            <a:ext cx="9937756" cy="1074910"/>
          </a:xfrm>
          <a:prstGeom prst="rect">
            <a:avLst/>
          </a:prstGeom>
          <a:noFill/>
        </p:spPr>
        <p:txBody>
          <a:bodyPr wrap="square">
            <a:spAutoFit/>
          </a:bodyPr>
          <a:lstStyle/>
          <a:p>
            <a:pPr>
              <a:lnSpc>
                <a:spcPct val="107000"/>
              </a:lnSpc>
              <a:spcAft>
                <a:spcPts val="800"/>
              </a:spcAft>
            </a:pPr>
            <a:r>
              <a:rPr lang="it-IT" sz="2000" dirty="0">
                <a:latin typeface="Titillium Web" pitchFamily="2" charset="77"/>
                <a:ea typeface="Calibri" panose="020F0502020204030204" pitchFamily="34" charset="0"/>
                <a:cs typeface="Times New Roman" panose="02020603050405020304" pitchFamily="18" charset="0"/>
              </a:rPr>
              <a:t>Coloro che </a:t>
            </a:r>
            <a:r>
              <a:rPr lang="it-IT" sz="2000" b="1" dirty="0">
                <a:latin typeface="Titillium Web" pitchFamily="2" charset="77"/>
                <a:ea typeface="Calibri" panose="020F0502020204030204" pitchFamily="34" charset="0"/>
                <a:cs typeface="Times New Roman" panose="02020603050405020304" pitchFamily="18" charset="0"/>
              </a:rPr>
              <a:t>non sono stati presi in carico </a:t>
            </a:r>
            <a:r>
              <a:rPr lang="it-IT" sz="2000" dirty="0">
                <a:latin typeface="Titillium Web" pitchFamily="2" charset="77"/>
                <a:ea typeface="Calibri" panose="020F0502020204030204" pitchFamily="34" charset="0"/>
                <a:cs typeface="Times New Roman" panose="02020603050405020304" pitchFamily="18" charset="0"/>
              </a:rPr>
              <a:t>dai servizi sociali entro il settimo mese di fruizione del beneficio, con comunicazione entro il 31 ottobre 2023 e che hanno un ISEE e un Reddito familiare</a:t>
            </a:r>
            <a:r>
              <a:rPr lang="it-IT" sz="2000" b="1" dirty="0">
                <a:latin typeface="Titillium Web" pitchFamily="2" charset="77"/>
                <a:ea typeface="Calibri" panose="020F0502020204030204" pitchFamily="34" charset="0"/>
                <a:cs typeface="Times New Roman" panose="02020603050405020304" pitchFamily="18" charset="0"/>
              </a:rPr>
              <a:t> superiori a 6.000 euro</a:t>
            </a:r>
            <a:r>
              <a:rPr lang="it-IT" sz="2000" dirty="0">
                <a:latin typeface="Titillium Web" pitchFamily="2" charset="77"/>
                <a:ea typeface="Calibri" panose="020F0502020204030204" pitchFamily="34" charset="0"/>
                <a:cs typeface="Times New Roman" panose="02020603050405020304" pitchFamily="18" charset="0"/>
              </a:rPr>
              <a:t>, moltiplicato per la scala di equivalenza ai fini ISEE:</a:t>
            </a:r>
          </a:p>
        </p:txBody>
      </p:sp>
      <p:sp>
        <p:nvSpPr>
          <p:cNvPr id="10" name="Titolo 8">
            <a:extLst>
              <a:ext uri="{FF2B5EF4-FFF2-40B4-BE49-F238E27FC236}">
                <a16:creationId xmlns:a16="http://schemas.microsoft.com/office/drawing/2014/main" id="{E05CACF2-06EC-7B25-D7E1-6356748439F0}"/>
              </a:ext>
            </a:extLst>
          </p:cNvPr>
          <p:cNvSpPr txBox="1">
            <a:spLocks/>
          </p:cNvSpPr>
          <p:nvPr/>
        </p:nvSpPr>
        <p:spPr>
          <a:xfrm>
            <a:off x="711426" y="1151995"/>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a:latin typeface="Titillium Web" pitchFamily="2" charset="77"/>
              </a:rPr>
              <a:t>FASE TRANSITORIA (6)</a:t>
            </a:r>
          </a:p>
        </p:txBody>
      </p:sp>
      <p:grpSp>
        <p:nvGrpSpPr>
          <p:cNvPr id="11" name="Gruppo 10">
            <a:extLst>
              <a:ext uri="{FF2B5EF4-FFF2-40B4-BE49-F238E27FC236}">
                <a16:creationId xmlns:a16="http://schemas.microsoft.com/office/drawing/2014/main" id="{10574C3D-3780-AF69-682C-4AF279D6FB52}"/>
              </a:ext>
            </a:extLst>
          </p:cNvPr>
          <p:cNvGrpSpPr/>
          <p:nvPr/>
        </p:nvGrpSpPr>
        <p:grpSpPr>
          <a:xfrm>
            <a:off x="0" y="6374893"/>
            <a:ext cx="1295999" cy="276999"/>
            <a:chOff x="284479" y="6384391"/>
            <a:chExt cx="1295999" cy="276999"/>
          </a:xfrm>
        </p:grpSpPr>
        <p:sp>
          <p:nvSpPr>
            <p:cNvPr id="12" name="Rettangolo con angoli arrotondati sullo stesso lato 11">
              <a:extLst>
                <a:ext uri="{FF2B5EF4-FFF2-40B4-BE49-F238E27FC236}">
                  <a16:creationId xmlns:a16="http://schemas.microsoft.com/office/drawing/2014/main" id="{FE431A00-2528-31BF-E055-52233A9A55CE}"/>
                </a:ext>
              </a:extLst>
            </p:cNvPr>
            <p:cNvSpPr/>
            <p:nvPr/>
          </p:nvSpPr>
          <p:spPr>
            <a:xfrm rot="5400000">
              <a:off x="820380" y="5874892"/>
              <a:ext cx="224198" cy="1295999"/>
            </a:xfrm>
            <a:prstGeom prst="round2SameRect">
              <a:avLst>
                <a:gd name="adj1" fmla="val 50000"/>
                <a:gd name="adj2" fmla="val 0"/>
              </a:avLst>
            </a:prstGeom>
            <a:solidFill>
              <a:srgbClr val="F36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12">
              <a:extLst>
                <a:ext uri="{FF2B5EF4-FFF2-40B4-BE49-F238E27FC236}">
                  <a16:creationId xmlns:a16="http://schemas.microsoft.com/office/drawing/2014/main" id="{C7A8675F-8827-72D2-7196-C5E0D5E85BB6}"/>
                </a:ext>
              </a:extLst>
            </p:cNvPr>
            <p:cNvSpPr txBox="1"/>
            <p:nvPr/>
          </p:nvSpPr>
          <p:spPr>
            <a:xfrm>
              <a:off x="284479" y="6384391"/>
              <a:ext cx="1198881" cy="276999"/>
            </a:xfrm>
            <a:prstGeom prst="rect">
              <a:avLst/>
            </a:prstGeom>
            <a:noFill/>
          </p:spPr>
          <p:txBody>
            <a:bodyPr wrap="square" rtlCol="0">
              <a:spAutoFit/>
            </a:bodyPr>
            <a:lstStyle/>
            <a:p>
              <a:r>
                <a:rPr lang="it-IT" sz="1200">
                  <a:solidFill>
                    <a:schemeClr val="bg1"/>
                  </a:solidFill>
                  <a:latin typeface="Titillium Web" pitchFamily="2" charset="77"/>
                </a:rPr>
                <a:t>Fase transitoria</a:t>
              </a:r>
            </a:p>
          </p:txBody>
        </p:sp>
      </p:grpSp>
      <p:pic>
        <p:nvPicPr>
          <p:cNvPr id="14" name="Immagine 13">
            <a:extLst>
              <a:ext uri="{FF2B5EF4-FFF2-40B4-BE49-F238E27FC236}">
                <a16:creationId xmlns:a16="http://schemas.microsoft.com/office/drawing/2014/main" id="{1DD5E5C7-4C16-C98C-86EB-37198E2D8CC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11426" y="1888093"/>
            <a:ext cx="1004974" cy="1004974"/>
          </a:xfrm>
          <a:prstGeom prst="rect">
            <a:avLst/>
          </a:prstGeom>
        </p:spPr>
      </p:pic>
      <p:grpSp>
        <p:nvGrpSpPr>
          <p:cNvPr id="15" name="Gruppo 14">
            <a:extLst>
              <a:ext uri="{FF2B5EF4-FFF2-40B4-BE49-F238E27FC236}">
                <a16:creationId xmlns:a16="http://schemas.microsoft.com/office/drawing/2014/main" id="{3B201780-34B1-45F3-D12D-AC2323EDB4CA}"/>
              </a:ext>
            </a:extLst>
          </p:cNvPr>
          <p:cNvGrpSpPr/>
          <p:nvPr/>
        </p:nvGrpSpPr>
        <p:grpSpPr>
          <a:xfrm>
            <a:off x="1782788" y="4607967"/>
            <a:ext cx="1171922" cy="1004975"/>
            <a:chOff x="4746885" y="2320015"/>
            <a:chExt cx="2939561" cy="2520804"/>
          </a:xfrm>
        </p:grpSpPr>
        <p:pic>
          <p:nvPicPr>
            <p:cNvPr id="16" name="Immagine 15" descr="Immagine che contiene Elementi grafici, schermata, cerchio, clipart&#10;&#10;Descrizione generata automaticamente">
              <a:extLst>
                <a:ext uri="{FF2B5EF4-FFF2-40B4-BE49-F238E27FC236}">
                  <a16:creationId xmlns:a16="http://schemas.microsoft.com/office/drawing/2014/main" id="{7DE8255D-7BAE-8CFA-1CDE-8E3E6D7167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6885" y="2320015"/>
              <a:ext cx="2520804" cy="2520804"/>
            </a:xfrm>
            <a:prstGeom prst="rect">
              <a:avLst/>
            </a:prstGeom>
          </p:spPr>
        </p:pic>
        <p:sp>
          <p:nvSpPr>
            <p:cNvPr id="17" name="Rettangolo 16">
              <a:extLst>
                <a:ext uri="{FF2B5EF4-FFF2-40B4-BE49-F238E27FC236}">
                  <a16:creationId xmlns:a16="http://schemas.microsoft.com/office/drawing/2014/main" id="{73783756-7E14-5AF0-CEA8-3A01E7A87DBB}"/>
                </a:ext>
              </a:extLst>
            </p:cNvPr>
            <p:cNvSpPr/>
            <p:nvPr/>
          </p:nvSpPr>
          <p:spPr>
            <a:xfrm>
              <a:off x="5457825" y="3151732"/>
              <a:ext cx="1057275" cy="10958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CasellaDiTesto 17">
              <a:extLst>
                <a:ext uri="{FF2B5EF4-FFF2-40B4-BE49-F238E27FC236}">
                  <a16:creationId xmlns:a16="http://schemas.microsoft.com/office/drawing/2014/main" id="{41B13F9F-4C3F-F18D-A258-44D55FB025E5}"/>
                </a:ext>
              </a:extLst>
            </p:cNvPr>
            <p:cNvSpPr txBox="1"/>
            <p:nvPr/>
          </p:nvSpPr>
          <p:spPr>
            <a:xfrm>
              <a:off x="5108400" y="3267552"/>
              <a:ext cx="2578046" cy="887804"/>
            </a:xfrm>
            <a:prstGeom prst="rect">
              <a:avLst/>
            </a:prstGeom>
            <a:noFill/>
          </p:spPr>
          <p:txBody>
            <a:bodyPr wrap="square" rtlCol="0">
              <a:spAutoFit/>
            </a:bodyPr>
            <a:lstStyle/>
            <a:p>
              <a:pPr>
                <a:lnSpc>
                  <a:spcPts val="2000"/>
                </a:lnSpc>
              </a:pPr>
              <a:r>
                <a:rPr lang="it-IT" b="1">
                  <a:latin typeface="Titillium Web" pitchFamily="2" charset="77"/>
                </a:rPr>
                <a:t>2024</a:t>
              </a:r>
            </a:p>
          </p:txBody>
        </p:sp>
      </p:grpSp>
      <p:grpSp>
        <p:nvGrpSpPr>
          <p:cNvPr id="19" name="Gruppo 18">
            <a:extLst>
              <a:ext uri="{FF2B5EF4-FFF2-40B4-BE49-F238E27FC236}">
                <a16:creationId xmlns:a16="http://schemas.microsoft.com/office/drawing/2014/main" id="{C3CC069F-93EC-21CD-3ECF-5D5B7CD980BA}"/>
              </a:ext>
            </a:extLst>
          </p:cNvPr>
          <p:cNvGrpSpPr/>
          <p:nvPr/>
        </p:nvGrpSpPr>
        <p:grpSpPr>
          <a:xfrm>
            <a:off x="1782788" y="3225235"/>
            <a:ext cx="1171922" cy="1004975"/>
            <a:chOff x="4746885" y="2320015"/>
            <a:chExt cx="2939561" cy="2520804"/>
          </a:xfrm>
        </p:grpSpPr>
        <p:pic>
          <p:nvPicPr>
            <p:cNvPr id="20" name="Immagine 19" descr="Immagine che contiene Elementi grafici, schermata, cerchio, clipart&#10;&#10;Descrizione generata automaticamente">
              <a:extLst>
                <a:ext uri="{FF2B5EF4-FFF2-40B4-BE49-F238E27FC236}">
                  <a16:creationId xmlns:a16="http://schemas.microsoft.com/office/drawing/2014/main" id="{EDF7EB3B-CA75-730A-A225-8C671C59BA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6885" y="2320015"/>
              <a:ext cx="2520804" cy="2520804"/>
            </a:xfrm>
            <a:prstGeom prst="rect">
              <a:avLst/>
            </a:prstGeom>
          </p:spPr>
        </p:pic>
        <p:sp>
          <p:nvSpPr>
            <p:cNvPr id="21" name="Rettangolo 20">
              <a:extLst>
                <a:ext uri="{FF2B5EF4-FFF2-40B4-BE49-F238E27FC236}">
                  <a16:creationId xmlns:a16="http://schemas.microsoft.com/office/drawing/2014/main" id="{90AF6775-9051-5C5C-38B4-BEC1D54CC2BD}"/>
                </a:ext>
              </a:extLst>
            </p:cNvPr>
            <p:cNvSpPr/>
            <p:nvPr/>
          </p:nvSpPr>
          <p:spPr>
            <a:xfrm>
              <a:off x="5457825" y="3151732"/>
              <a:ext cx="1057275" cy="10958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CasellaDiTesto 21">
              <a:extLst>
                <a:ext uri="{FF2B5EF4-FFF2-40B4-BE49-F238E27FC236}">
                  <a16:creationId xmlns:a16="http://schemas.microsoft.com/office/drawing/2014/main" id="{7CB60B18-B1F4-E73B-9160-A9559660C8C6}"/>
                </a:ext>
              </a:extLst>
            </p:cNvPr>
            <p:cNvSpPr txBox="1"/>
            <p:nvPr/>
          </p:nvSpPr>
          <p:spPr>
            <a:xfrm>
              <a:off x="5108400" y="3267552"/>
              <a:ext cx="2578046" cy="887804"/>
            </a:xfrm>
            <a:prstGeom prst="rect">
              <a:avLst/>
            </a:prstGeom>
            <a:noFill/>
          </p:spPr>
          <p:txBody>
            <a:bodyPr wrap="square" rtlCol="0">
              <a:spAutoFit/>
            </a:bodyPr>
            <a:lstStyle/>
            <a:p>
              <a:pPr>
                <a:lnSpc>
                  <a:spcPts val="2000"/>
                </a:lnSpc>
              </a:pPr>
              <a:r>
                <a:rPr lang="it-IT" b="1">
                  <a:latin typeface="Titillium Web" pitchFamily="2" charset="77"/>
                </a:rPr>
                <a:t>2023</a:t>
              </a:r>
            </a:p>
          </p:txBody>
        </p:sp>
      </p:grpSp>
      <p:sp>
        <p:nvSpPr>
          <p:cNvPr id="23" name="CasellaDiTesto 22">
            <a:extLst>
              <a:ext uri="{FF2B5EF4-FFF2-40B4-BE49-F238E27FC236}">
                <a16:creationId xmlns:a16="http://schemas.microsoft.com/office/drawing/2014/main" id="{FDAF39CD-7D6C-1832-8841-579DD23E9478}"/>
              </a:ext>
            </a:extLst>
          </p:cNvPr>
          <p:cNvSpPr txBox="1"/>
          <p:nvPr/>
        </p:nvSpPr>
        <p:spPr>
          <a:xfrm>
            <a:off x="2954711" y="3343442"/>
            <a:ext cx="8455412" cy="707886"/>
          </a:xfrm>
          <a:prstGeom prst="rect">
            <a:avLst/>
          </a:prstGeom>
          <a:noFill/>
        </p:spPr>
        <p:txBody>
          <a:bodyPr wrap="square" rtlCol="0">
            <a:spAutoFit/>
          </a:bodyPr>
          <a:lstStyle/>
          <a:p>
            <a:r>
              <a:rPr lang="it-IT" sz="2000">
                <a:latin typeface="Titillium Web" pitchFamily="2" charset="77"/>
                <a:ea typeface="Calibri" panose="020F0502020204030204" pitchFamily="34" charset="0"/>
                <a:cs typeface="Times New Roman" panose="02020603050405020304" pitchFamily="18" charset="0"/>
              </a:rPr>
              <a:t>nel 2023: non ricevono più il Reddito di Cittadinanza dopo il 7^ mese di fruizione e non accedono al Supporto per la formazione e il lavoro</a:t>
            </a:r>
          </a:p>
        </p:txBody>
      </p:sp>
      <p:sp>
        <p:nvSpPr>
          <p:cNvPr id="24" name="CasellaDiTesto 23">
            <a:extLst>
              <a:ext uri="{FF2B5EF4-FFF2-40B4-BE49-F238E27FC236}">
                <a16:creationId xmlns:a16="http://schemas.microsoft.com/office/drawing/2014/main" id="{9397A403-5226-E269-6CAE-F6B150A01CBE}"/>
              </a:ext>
            </a:extLst>
          </p:cNvPr>
          <p:cNvSpPr txBox="1"/>
          <p:nvPr/>
        </p:nvSpPr>
        <p:spPr>
          <a:xfrm>
            <a:off x="2954711" y="4932360"/>
            <a:ext cx="8455412" cy="416268"/>
          </a:xfrm>
          <a:prstGeom prst="rect">
            <a:avLst/>
          </a:prstGeom>
          <a:noFill/>
        </p:spPr>
        <p:txBody>
          <a:bodyPr wrap="square" rtlCol="0">
            <a:spAutoFit/>
          </a:bodyPr>
          <a:lstStyle/>
          <a:p>
            <a:pPr>
              <a:lnSpc>
                <a:spcPct val="107000"/>
              </a:lnSpc>
              <a:spcAft>
                <a:spcPts val="800"/>
              </a:spcAft>
            </a:pPr>
            <a:r>
              <a:rPr lang="it-IT" sz="2000">
                <a:latin typeface="Titillium Web" pitchFamily="2" charset="77"/>
                <a:ea typeface="Calibri" panose="020F0502020204030204" pitchFamily="34" charset="0"/>
                <a:cs typeface="Times New Roman" panose="02020603050405020304" pitchFamily="18" charset="0"/>
              </a:rPr>
              <a:t>nel 2024: non ricevono nulla</a:t>
            </a:r>
          </a:p>
        </p:txBody>
      </p:sp>
      <p:sp>
        <p:nvSpPr>
          <p:cNvPr id="2" name="Segnaposto numero diapositiva 7">
            <a:extLst>
              <a:ext uri="{FF2B5EF4-FFF2-40B4-BE49-F238E27FC236}">
                <a16:creationId xmlns:a16="http://schemas.microsoft.com/office/drawing/2014/main" id="{258158D5-7F4D-2035-1541-ABAECF0A261E}"/>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11</a:t>
            </a:fld>
            <a:endParaRPr lang="it-IT" dirty="0"/>
          </a:p>
        </p:txBody>
      </p:sp>
    </p:spTree>
    <p:extLst>
      <p:ext uri="{BB962C8B-B14F-4D97-AF65-F5344CB8AC3E}">
        <p14:creationId xmlns:p14="http://schemas.microsoft.com/office/powerpoint/2010/main" val="2729174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19681" y="-360035"/>
            <a:ext cx="187583" cy="7221886"/>
          </a:xfrm>
          <a:prstGeom prst="rect">
            <a:avLst/>
          </a:prstGeom>
          <a:blipFill>
            <a:blip r:embed="rId2" cstate="print"/>
            <a:stretch>
              <a:fillRect/>
            </a:stretch>
          </a:blipFill>
        </p:spPr>
        <p:txBody>
          <a:bodyPr wrap="square" lIns="0" tIns="0" rIns="0" bIns="0" rtlCol="0"/>
          <a:lstStyle/>
          <a:p>
            <a:pPr defTabSz="554466"/>
            <a:endParaRPr sz="1092">
              <a:solidFill>
                <a:prstClr val="black"/>
              </a:solidFill>
              <a:latin typeface="Calibri"/>
            </a:endParaRPr>
          </a:p>
        </p:txBody>
      </p:sp>
      <p:sp>
        <p:nvSpPr>
          <p:cNvPr id="3" name="Segnaposto contenuto 2"/>
          <p:cNvSpPr txBox="1">
            <a:spLocks/>
          </p:cNvSpPr>
          <p:nvPr/>
        </p:nvSpPr>
        <p:spPr>
          <a:xfrm>
            <a:off x="555926" y="2320015"/>
            <a:ext cx="10203118" cy="3855154"/>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19125" lvl="1" algn="just" defTabSz="554466">
              <a:tabLst>
                <a:tab pos="1081088" algn="l"/>
              </a:tabLst>
            </a:pPr>
            <a:endParaRPr lang="it-IT" sz="2400" b="1" kern="0">
              <a:solidFill>
                <a:srgbClr val="0070C0"/>
              </a:solidFill>
              <a:latin typeface="Times New Roman" panose="02020603050405020304" pitchFamily="18" charset="0"/>
              <a:cs typeface="Times New Roman" panose="02020603050405020304" pitchFamily="18" charset="0"/>
            </a:endParaRPr>
          </a:p>
          <a:p>
            <a:pPr marL="273050" defTabSz="554466"/>
            <a:endParaRPr lang="it-IT" sz="1880" kern="0">
              <a:solidFill>
                <a:sysClr val="windowText" lastClr="000000"/>
              </a:solidFill>
              <a:latin typeface="Times New Roman" panose="02020603050405020304" pitchFamily="18" charset="0"/>
              <a:cs typeface="Times New Roman" panose="02020603050405020304" pitchFamily="18" charset="0"/>
            </a:endParaRPr>
          </a:p>
        </p:txBody>
      </p:sp>
      <p:sp>
        <p:nvSpPr>
          <p:cNvPr id="5" name="CasellaDiTesto 4">
            <a:extLst>
              <a:ext uri="{FF2B5EF4-FFF2-40B4-BE49-F238E27FC236}">
                <a16:creationId xmlns:a16="http://schemas.microsoft.com/office/drawing/2014/main" id="{E7175FAB-3D1A-9D95-C143-F665F03A8D55}"/>
              </a:ext>
            </a:extLst>
          </p:cNvPr>
          <p:cNvSpPr txBox="1"/>
          <p:nvPr/>
        </p:nvSpPr>
        <p:spPr>
          <a:xfrm>
            <a:off x="2763754" y="2473894"/>
            <a:ext cx="8343952" cy="4037644"/>
          </a:xfrm>
          <a:prstGeom prst="rect">
            <a:avLst/>
          </a:prstGeom>
          <a:noFill/>
        </p:spPr>
        <p:txBody>
          <a:bodyPr wrap="square" lIns="91440" tIns="45720" rIns="91440" bIns="45720" anchor="t">
            <a:spAutoFit/>
          </a:bodyPr>
          <a:lstStyle/>
          <a:p>
            <a:pPr>
              <a:lnSpc>
                <a:spcPct val="107000"/>
              </a:lnSpc>
            </a:pPr>
            <a:r>
              <a:rPr lang="it-IT" sz="2400" dirty="0">
                <a:latin typeface="Titillium Web"/>
                <a:ea typeface="Calibri"/>
                <a:cs typeface="Times New Roman"/>
              </a:rPr>
              <a:t> Il decreto non pone divieto di presentazione di:</a:t>
            </a:r>
            <a:endParaRPr lang="it-IT" sz="2400" dirty="0">
              <a:latin typeface="Titillium Web" pitchFamily="2" charset="77"/>
              <a:ea typeface="Calibri" panose="020F0502020204030204" pitchFamily="34" charset="0"/>
              <a:cs typeface="Times New Roman" panose="02020603050405020304" pitchFamily="18" charset="0"/>
            </a:endParaRPr>
          </a:p>
          <a:p>
            <a:pPr lvl="0">
              <a:lnSpc>
                <a:spcPct val="107000"/>
              </a:lnSpc>
            </a:pPr>
            <a:endParaRPr lang="it-IT" sz="2400" dirty="0">
              <a:latin typeface="Titillium Web" pitchFamily="2" charset="77"/>
              <a:ea typeface="Calibri" panose="020F0502020204030204" pitchFamily="34" charset="0"/>
              <a:cs typeface="Times New Roman" panose="02020603050405020304" pitchFamily="18" charset="0"/>
            </a:endParaRPr>
          </a:p>
          <a:p>
            <a:pPr marL="342900" lvl="0" indent="-342900">
              <a:lnSpc>
                <a:spcPct val="107000"/>
              </a:lnSpc>
              <a:buClr>
                <a:srgbClr val="007DB3"/>
              </a:buClr>
              <a:buFont typeface="Arial" panose="020B0604020202020204" pitchFamily="34" charset="0"/>
              <a:buChar char="•"/>
            </a:pPr>
            <a:r>
              <a:rPr lang="it-IT" sz="2400" b="1" dirty="0">
                <a:latin typeface="Titillium Web"/>
                <a:ea typeface="Calibri"/>
                <a:cs typeface="Times New Roman"/>
              </a:rPr>
              <a:t>nuove domande di Reddito di cittadinanza</a:t>
            </a:r>
          </a:p>
          <a:p>
            <a:pPr marL="342900" lvl="0" indent="-342900">
              <a:lnSpc>
                <a:spcPct val="107000"/>
              </a:lnSpc>
              <a:buClr>
                <a:srgbClr val="007DB3"/>
              </a:buClr>
              <a:buFont typeface="Arial" panose="020B0604020202020204" pitchFamily="34" charset="0"/>
              <a:buChar char="•"/>
            </a:pPr>
            <a:endParaRPr lang="it-IT" sz="2400" dirty="0">
              <a:latin typeface="Titillium Web" pitchFamily="2" charset="77"/>
              <a:ea typeface="Calibri" panose="020F0502020204030204" pitchFamily="34" charset="0"/>
              <a:cs typeface="Times New Roman" panose="02020603050405020304" pitchFamily="18" charset="0"/>
            </a:endParaRPr>
          </a:p>
          <a:p>
            <a:pPr marL="342900" lvl="0" indent="-342900">
              <a:lnSpc>
                <a:spcPct val="107000"/>
              </a:lnSpc>
              <a:buClr>
                <a:srgbClr val="007DB3"/>
              </a:buClr>
              <a:buFont typeface="Arial" panose="020B0604020202020204" pitchFamily="34" charset="0"/>
              <a:buChar char="•"/>
            </a:pPr>
            <a:r>
              <a:rPr lang="it-IT" sz="2400" b="1" dirty="0">
                <a:latin typeface="Titillium Web"/>
                <a:ea typeface="Calibri"/>
                <a:cs typeface="Times New Roman"/>
              </a:rPr>
              <a:t>domande di rinnovo di Reddito di cittadinanza</a:t>
            </a:r>
            <a:r>
              <a:rPr lang="it-IT" sz="2400" dirty="0">
                <a:latin typeface="Titillium Web"/>
                <a:ea typeface="Calibri"/>
                <a:cs typeface="Times New Roman"/>
              </a:rPr>
              <a:t>, </a:t>
            </a:r>
            <a:r>
              <a:rPr lang="it-IT" sz="2400" b="1" dirty="0">
                <a:latin typeface="Titillium Web"/>
                <a:ea typeface="Calibri"/>
                <a:cs typeface="Times New Roman"/>
              </a:rPr>
              <a:t>fermo restando il limite di sette mesi complessivi di fruizione </a:t>
            </a:r>
            <a:r>
              <a:rPr lang="it-IT" sz="2400" dirty="0">
                <a:latin typeface="Titillium Web"/>
                <a:ea typeface="Calibri"/>
                <a:cs typeface="Times New Roman"/>
              </a:rPr>
              <a:t>in corso d’anno per i nuclei in cui non sono presenti minori, persone con disabilità e persone di età pari o superiore ai 60 anni, e che non sono stati presi in carico dai servizi sociali.</a:t>
            </a:r>
            <a:endParaRPr lang="it-IT" sz="2400" dirty="0">
              <a:highlight>
                <a:srgbClr val="FFFF00"/>
              </a:highlight>
              <a:latin typeface="Titillium Web"/>
              <a:ea typeface="Calibri"/>
              <a:cs typeface="Times New Roman"/>
            </a:endParaRPr>
          </a:p>
          <a:p>
            <a:pPr>
              <a:lnSpc>
                <a:spcPct val="107000"/>
              </a:lnSpc>
              <a:spcAft>
                <a:spcPts val="800"/>
              </a:spcAft>
            </a:pPr>
            <a:endParaRPr lang="it-IT" sz="2400" dirty="0">
              <a:latin typeface="Titillium Web" pitchFamily="2" charset="77"/>
              <a:ea typeface="Calibri" panose="020F0502020204030204" pitchFamily="34" charset="0"/>
              <a:cs typeface="Times New Roman" panose="02020603050405020304" pitchFamily="18" charset="0"/>
            </a:endParaRPr>
          </a:p>
        </p:txBody>
      </p:sp>
      <p:sp>
        <p:nvSpPr>
          <p:cNvPr id="2" name="Titolo 8">
            <a:extLst>
              <a:ext uri="{FF2B5EF4-FFF2-40B4-BE49-F238E27FC236}">
                <a16:creationId xmlns:a16="http://schemas.microsoft.com/office/drawing/2014/main" id="{BA04336E-BBB8-2EA4-7E39-0DFD0E5BE6A0}"/>
              </a:ext>
            </a:extLst>
          </p:cNvPr>
          <p:cNvSpPr txBox="1">
            <a:spLocks/>
          </p:cNvSpPr>
          <p:nvPr/>
        </p:nvSpPr>
        <p:spPr>
          <a:xfrm>
            <a:off x="648000" y="1108280"/>
            <a:ext cx="11080148" cy="1169551"/>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NUOVE DOMANDE O RINNOVI REDDITO DI CITTADINANZA</a:t>
            </a:r>
          </a:p>
        </p:txBody>
      </p:sp>
      <p:grpSp>
        <p:nvGrpSpPr>
          <p:cNvPr id="6" name="Gruppo 5">
            <a:extLst>
              <a:ext uri="{FF2B5EF4-FFF2-40B4-BE49-F238E27FC236}">
                <a16:creationId xmlns:a16="http://schemas.microsoft.com/office/drawing/2014/main" id="{1241ABBF-9AFF-C75A-83D4-61B0AE46CE90}"/>
              </a:ext>
            </a:extLst>
          </p:cNvPr>
          <p:cNvGrpSpPr/>
          <p:nvPr/>
        </p:nvGrpSpPr>
        <p:grpSpPr>
          <a:xfrm>
            <a:off x="0" y="6374893"/>
            <a:ext cx="1295999" cy="276999"/>
            <a:chOff x="284479" y="6384391"/>
            <a:chExt cx="1295999" cy="276999"/>
          </a:xfrm>
        </p:grpSpPr>
        <p:sp>
          <p:nvSpPr>
            <p:cNvPr id="8" name="Rettangolo con angoli arrotondati sullo stesso lato 7">
              <a:extLst>
                <a:ext uri="{FF2B5EF4-FFF2-40B4-BE49-F238E27FC236}">
                  <a16:creationId xmlns:a16="http://schemas.microsoft.com/office/drawing/2014/main" id="{A9DA4767-B4FA-C1EE-8A10-A9D31C33A872}"/>
                </a:ext>
              </a:extLst>
            </p:cNvPr>
            <p:cNvSpPr/>
            <p:nvPr/>
          </p:nvSpPr>
          <p:spPr>
            <a:xfrm rot="5400000">
              <a:off x="820380" y="5874892"/>
              <a:ext cx="224198" cy="1295999"/>
            </a:xfrm>
            <a:prstGeom prst="round2SameRect">
              <a:avLst>
                <a:gd name="adj1" fmla="val 50000"/>
                <a:gd name="adj2" fmla="val 0"/>
              </a:avLst>
            </a:prstGeom>
            <a:solidFill>
              <a:srgbClr val="F36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D20AE0AC-5468-17CD-2C38-8417A0FCA1B3}"/>
                </a:ext>
              </a:extLst>
            </p:cNvPr>
            <p:cNvSpPr txBox="1"/>
            <p:nvPr/>
          </p:nvSpPr>
          <p:spPr>
            <a:xfrm>
              <a:off x="284479" y="6384391"/>
              <a:ext cx="1198881" cy="276999"/>
            </a:xfrm>
            <a:prstGeom prst="rect">
              <a:avLst/>
            </a:prstGeom>
            <a:noFill/>
          </p:spPr>
          <p:txBody>
            <a:bodyPr wrap="square" rtlCol="0">
              <a:spAutoFit/>
            </a:bodyPr>
            <a:lstStyle/>
            <a:p>
              <a:r>
                <a:rPr lang="it-IT" sz="1200">
                  <a:solidFill>
                    <a:schemeClr val="bg1"/>
                  </a:solidFill>
                  <a:latin typeface="Titillium Web" pitchFamily="2" charset="77"/>
                </a:rPr>
                <a:t>Fase transitoria</a:t>
              </a:r>
            </a:p>
          </p:txBody>
        </p:sp>
      </p:grpSp>
      <p:pic>
        <p:nvPicPr>
          <p:cNvPr id="14" name="Immagine 13" descr="Immagine che contiene schermata, Elementi grafici, logo, cerchio&#10;&#10;Descrizione generata automaticamente">
            <a:extLst>
              <a:ext uri="{FF2B5EF4-FFF2-40B4-BE49-F238E27FC236}">
                <a16:creationId xmlns:a16="http://schemas.microsoft.com/office/drawing/2014/main" id="{07D45D1F-58E0-571F-C511-659B325646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492" y="3489566"/>
            <a:ext cx="1206034" cy="1206034"/>
          </a:xfrm>
          <a:prstGeom prst="rect">
            <a:avLst/>
          </a:prstGeom>
        </p:spPr>
      </p:pic>
      <p:sp>
        <p:nvSpPr>
          <p:cNvPr id="4" name="Segnaposto numero diapositiva 7">
            <a:extLst>
              <a:ext uri="{FF2B5EF4-FFF2-40B4-BE49-F238E27FC236}">
                <a16:creationId xmlns:a16="http://schemas.microsoft.com/office/drawing/2014/main" id="{61906892-BD5F-10C5-D33B-F65EB58F1478}"/>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12</a:t>
            </a:fld>
            <a:endParaRPr lang="it-IT" dirty="0"/>
          </a:p>
        </p:txBody>
      </p:sp>
    </p:spTree>
    <p:extLst>
      <p:ext uri="{BB962C8B-B14F-4D97-AF65-F5344CB8AC3E}">
        <p14:creationId xmlns:p14="http://schemas.microsoft.com/office/powerpoint/2010/main" val="2530368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43590-141D-7B7C-BBDD-B012D180447F}"/>
              </a:ext>
            </a:extLst>
          </p:cNvPr>
          <p:cNvSpPr>
            <a:spLocks noGrp="1"/>
          </p:cNvSpPr>
          <p:nvPr>
            <p:ph type="title"/>
          </p:nvPr>
        </p:nvSpPr>
        <p:spPr>
          <a:xfrm>
            <a:off x="2036769" y="2268261"/>
            <a:ext cx="8118457" cy="777136"/>
          </a:xfrm>
        </p:spPr>
        <p:txBody>
          <a:bodyPr wrap="square" lIns="0" tIns="0" rIns="0" bIns="0" anchor="t">
            <a:spAutoFit/>
          </a:bodyPr>
          <a:lstStyle/>
          <a:p>
            <a:pPr algn="ctr"/>
            <a:r>
              <a:rPr lang="en-US" dirty="0">
                <a:latin typeface="Titillium Web" pitchFamily="2" charset="77"/>
                <a:ea typeface="Open Sans Light"/>
              </a:rPr>
              <a:t>L'ASSEGNO DI INCLUSIONE</a:t>
            </a:r>
            <a:endParaRPr lang="en-US" dirty="0">
              <a:latin typeface="Titillium Web" pitchFamily="2" charset="77"/>
            </a:endParaRPr>
          </a:p>
        </p:txBody>
      </p:sp>
      <p:grpSp>
        <p:nvGrpSpPr>
          <p:cNvPr id="9" name="Gruppo 8">
            <a:extLst>
              <a:ext uri="{FF2B5EF4-FFF2-40B4-BE49-F238E27FC236}">
                <a16:creationId xmlns:a16="http://schemas.microsoft.com/office/drawing/2014/main" id="{77435BE3-5764-CA55-8C85-3252E0875391}"/>
              </a:ext>
            </a:extLst>
          </p:cNvPr>
          <p:cNvGrpSpPr/>
          <p:nvPr/>
        </p:nvGrpSpPr>
        <p:grpSpPr>
          <a:xfrm>
            <a:off x="4045917" y="3501287"/>
            <a:ext cx="4092387" cy="1149885"/>
            <a:chOff x="3972189" y="1849758"/>
            <a:chExt cx="4092387" cy="1149885"/>
          </a:xfrm>
        </p:grpSpPr>
        <p:pic>
          <p:nvPicPr>
            <p:cNvPr id="8" name="Immagine 7" descr="Immagine che contiene cartone animato, clipart, illustrazione, vestiti&#10;&#10;Descrizione generata automaticamente">
              <a:extLst>
                <a:ext uri="{FF2B5EF4-FFF2-40B4-BE49-F238E27FC236}">
                  <a16:creationId xmlns:a16="http://schemas.microsoft.com/office/drawing/2014/main" id="{26C9EA9A-F88C-115B-C295-1789D1CA46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14691" y="1849758"/>
              <a:ext cx="1149885" cy="1149885"/>
            </a:xfrm>
            <a:prstGeom prst="rect">
              <a:avLst/>
            </a:prstGeom>
          </p:spPr>
        </p:pic>
        <p:grpSp>
          <p:nvGrpSpPr>
            <p:cNvPr id="7" name="Gruppo 14">
              <a:extLst>
                <a:ext uri="{FF2B5EF4-FFF2-40B4-BE49-F238E27FC236}">
                  <a16:creationId xmlns:a16="http://schemas.microsoft.com/office/drawing/2014/main" id="{0611E634-5DEE-D0F8-6EDC-38545CB11FCF}"/>
                </a:ext>
              </a:extLst>
            </p:cNvPr>
            <p:cNvGrpSpPr/>
            <p:nvPr/>
          </p:nvGrpSpPr>
          <p:grpSpPr>
            <a:xfrm>
              <a:off x="3972189" y="1849758"/>
              <a:ext cx="3111553" cy="1149885"/>
              <a:chOff x="6374259" y="1611988"/>
              <a:chExt cx="2656945" cy="981883"/>
            </a:xfrm>
          </p:grpSpPr>
          <p:pic>
            <p:nvPicPr>
              <p:cNvPr id="4" name="Immagine 4" descr="Immagine che contiene cartone animato, Viso umano, clipart, illustrazione&#10;&#10;Descrizione generata automaticamente">
                <a:extLst>
                  <a:ext uri="{FF2B5EF4-FFF2-40B4-BE49-F238E27FC236}">
                    <a16:creationId xmlns:a16="http://schemas.microsoft.com/office/drawing/2014/main" id="{DF7D4D31-69C9-7032-217C-48EE818259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9321" y="1611988"/>
                <a:ext cx="981883" cy="981883"/>
              </a:xfrm>
              <a:prstGeom prst="rect">
                <a:avLst/>
              </a:prstGeom>
            </p:spPr>
          </p:pic>
          <p:pic>
            <p:nvPicPr>
              <p:cNvPr id="5" name="Immagine 6" descr="Immagine che contiene bicicletta, ruota, Ruota di bicicletta, vestiti&#10;&#10;Descrizione generata automaticamente">
                <a:extLst>
                  <a:ext uri="{FF2B5EF4-FFF2-40B4-BE49-F238E27FC236}">
                    <a16:creationId xmlns:a16="http://schemas.microsoft.com/office/drawing/2014/main" id="{6AE5EA90-0311-B198-DF7F-0C47100DE3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1790" y="1611988"/>
                <a:ext cx="981883" cy="981883"/>
              </a:xfrm>
              <a:prstGeom prst="rect">
                <a:avLst/>
              </a:prstGeom>
            </p:spPr>
          </p:pic>
          <p:pic>
            <p:nvPicPr>
              <p:cNvPr id="6" name="Immagine 10" descr="Immagine che contiene clipart, Viso umano, illustrazione, cartone animato&#10;&#10;Descrizione generata automaticamente">
                <a:extLst>
                  <a:ext uri="{FF2B5EF4-FFF2-40B4-BE49-F238E27FC236}">
                    <a16:creationId xmlns:a16="http://schemas.microsoft.com/office/drawing/2014/main" id="{2B568517-E551-644E-497F-AB3DB5B472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74259" y="1611988"/>
                <a:ext cx="981883" cy="981883"/>
              </a:xfrm>
              <a:prstGeom prst="rect">
                <a:avLst/>
              </a:prstGeom>
            </p:spPr>
          </p:pic>
        </p:grpSp>
      </p:grpSp>
      <p:sp>
        <p:nvSpPr>
          <p:cNvPr id="3" name="Segnaposto numero diapositiva 7">
            <a:extLst>
              <a:ext uri="{FF2B5EF4-FFF2-40B4-BE49-F238E27FC236}">
                <a16:creationId xmlns:a16="http://schemas.microsoft.com/office/drawing/2014/main" id="{A2792415-8FDC-58FC-439D-80444D1370B1}"/>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13</a:t>
            </a:fld>
            <a:endParaRPr lang="it-IT" dirty="0"/>
          </a:p>
        </p:txBody>
      </p:sp>
    </p:spTree>
    <p:extLst>
      <p:ext uri="{BB962C8B-B14F-4D97-AF65-F5344CB8AC3E}">
        <p14:creationId xmlns:p14="http://schemas.microsoft.com/office/powerpoint/2010/main" val="325501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19681" y="-360035"/>
            <a:ext cx="187583" cy="7221886"/>
          </a:xfrm>
          <a:prstGeom prst="rect">
            <a:avLst/>
          </a:prstGeom>
          <a:blipFill>
            <a:blip r:embed="rId2" cstate="print"/>
            <a:stretch>
              <a:fillRect/>
            </a:stretch>
          </a:blipFill>
        </p:spPr>
        <p:txBody>
          <a:bodyPr wrap="square" lIns="0" tIns="0" rIns="0" bIns="0" rtlCol="0"/>
          <a:lstStyle/>
          <a:p>
            <a:pPr defTabSz="554466"/>
            <a:endParaRPr sz="1092">
              <a:solidFill>
                <a:prstClr val="black"/>
              </a:solidFill>
              <a:latin typeface="Calibri"/>
            </a:endParaRPr>
          </a:p>
        </p:txBody>
      </p:sp>
      <p:sp>
        <p:nvSpPr>
          <p:cNvPr id="6" name="Segnaposto contenuto 2">
            <a:extLst>
              <a:ext uri="{FF2B5EF4-FFF2-40B4-BE49-F238E27FC236}">
                <a16:creationId xmlns:a16="http://schemas.microsoft.com/office/drawing/2014/main" id="{0728D527-E201-C146-5567-858EE7E1062C}"/>
              </a:ext>
            </a:extLst>
          </p:cNvPr>
          <p:cNvSpPr txBox="1">
            <a:spLocks/>
          </p:cNvSpPr>
          <p:nvPr/>
        </p:nvSpPr>
        <p:spPr>
          <a:xfrm>
            <a:off x="858393" y="3540380"/>
            <a:ext cx="10016871" cy="2165736"/>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19125" lvl="1" defTabSz="554466"/>
            <a:r>
              <a:rPr lang="it-IT" kern="0" dirty="0">
                <a:latin typeface="Titillium Web" pitchFamily="2" charset="77"/>
                <a:cs typeface="Times New Roman" panose="02020603050405020304" pitchFamily="18" charset="0"/>
              </a:rPr>
              <a:t>nuclei con minorenni</a:t>
            </a:r>
          </a:p>
          <a:p>
            <a:pPr marL="619125" lvl="1" defTabSz="554466">
              <a:tabLst>
                <a:tab pos="1081088" algn="l"/>
              </a:tabLst>
            </a:pPr>
            <a:endParaRPr lang="it-IT" kern="0" dirty="0">
              <a:latin typeface="Titillium Web" pitchFamily="2" charset="77"/>
              <a:cs typeface="Times New Roman" panose="02020603050405020304" pitchFamily="18" charset="0"/>
            </a:endParaRPr>
          </a:p>
          <a:p>
            <a:pPr marL="619125" lvl="1" defTabSz="554466">
              <a:tabLst>
                <a:tab pos="1081088" algn="l"/>
              </a:tabLst>
            </a:pPr>
            <a:r>
              <a:rPr lang="it-IT" kern="0" dirty="0">
                <a:latin typeface="Titillium Web" pitchFamily="2" charset="77"/>
                <a:cs typeface="Times New Roman" panose="02020603050405020304" pitchFamily="18" charset="0"/>
              </a:rPr>
              <a:t>nuclei con persone con disabilità (allegato 3 al DPCM 159/2013)</a:t>
            </a:r>
          </a:p>
          <a:p>
            <a:pPr marL="619125" lvl="1" defTabSz="554466">
              <a:tabLst>
                <a:tab pos="1081088" algn="l"/>
              </a:tabLst>
            </a:pPr>
            <a:endParaRPr lang="it-IT" kern="0" dirty="0">
              <a:latin typeface="Titillium Web" pitchFamily="2" charset="77"/>
              <a:cs typeface="Times New Roman" panose="02020603050405020304" pitchFamily="18" charset="0"/>
            </a:endParaRPr>
          </a:p>
          <a:p>
            <a:pPr marL="619125" lvl="1" defTabSz="554466">
              <a:tabLst>
                <a:tab pos="1081088" algn="l"/>
              </a:tabLst>
            </a:pPr>
            <a:r>
              <a:rPr lang="it-IT" kern="0" dirty="0">
                <a:latin typeface="Titillium Web" pitchFamily="2" charset="77"/>
                <a:cs typeface="Times New Roman" panose="02020603050405020304" pitchFamily="18" charset="0"/>
              </a:rPr>
              <a:t>nuclei con persone anziane con almeno 60 anni</a:t>
            </a:r>
          </a:p>
          <a:p>
            <a:pPr marL="628650" lvl="1" defTabSz="554466">
              <a:tabLst>
                <a:tab pos="1081088" algn="l"/>
              </a:tabLst>
            </a:pPr>
            <a:endParaRPr lang="it-IT" kern="0" dirty="0">
              <a:latin typeface="Titillium Web" pitchFamily="2" charset="77"/>
              <a:cs typeface="Times New Roman" panose="02020603050405020304" pitchFamily="18" charset="0"/>
            </a:endParaRPr>
          </a:p>
          <a:p>
            <a:pPr marL="628650" lvl="1" defTabSz="554466">
              <a:tabLst>
                <a:tab pos="1081088" algn="l"/>
              </a:tabLst>
            </a:pPr>
            <a:r>
              <a:rPr lang="it-IT" kern="0" dirty="0">
                <a:latin typeface="Titillium Web" pitchFamily="2" charset="77"/>
                <a:cs typeface="Times New Roman" panose="02020603050405020304" pitchFamily="18" charset="0"/>
              </a:rPr>
              <a:t>nuclei con componenti in condizioni di svantaggio e inseriti in programmi di cura e assistenza dei servizi socio sanitari territoriali certificati dalla pubblica amministrazione</a:t>
            </a:r>
          </a:p>
        </p:txBody>
      </p:sp>
      <p:sp>
        <p:nvSpPr>
          <p:cNvPr id="8" name="Segnaposto contenuto 2">
            <a:extLst>
              <a:ext uri="{FF2B5EF4-FFF2-40B4-BE49-F238E27FC236}">
                <a16:creationId xmlns:a16="http://schemas.microsoft.com/office/drawing/2014/main" id="{86BB068F-89AF-A272-CE66-2DCEA83C3887}"/>
              </a:ext>
            </a:extLst>
          </p:cNvPr>
          <p:cNvSpPr txBox="1">
            <a:spLocks/>
          </p:cNvSpPr>
          <p:nvPr/>
        </p:nvSpPr>
        <p:spPr>
          <a:xfrm>
            <a:off x="501413" y="2947337"/>
            <a:ext cx="9367801" cy="350526"/>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77233" lvl="1" defTabSz="554466"/>
            <a:r>
              <a:rPr lang="it-IT" u="sng" kern="0" dirty="0">
                <a:latin typeface="Titillium Web" pitchFamily="2" charset="77"/>
                <a:cs typeface="Times New Roman" panose="02020603050405020304" pitchFamily="18" charset="0"/>
              </a:rPr>
              <a:t>è una </a:t>
            </a:r>
            <a:r>
              <a:rPr lang="it-IT" b="1" u="sng" kern="0" dirty="0">
                <a:latin typeface="Titillium Web" pitchFamily="2" charset="77"/>
                <a:cs typeface="Times New Roman" panose="02020603050405020304" pitchFamily="18" charset="0"/>
              </a:rPr>
              <a:t>misura di sostegno economico e inclusione sociale e professionale </a:t>
            </a:r>
            <a:r>
              <a:rPr lang="it-IT" u="sng" kern="0" dirty="0">
                <a:latin typeface="Titillium Web" pitchFamily="2" charset="77"/>
                <a:cs typeface="Times New Roman" panose="02020603050405020304" pitchFamily="18" charset="0"/>
              </a:rPr>
              <a:t>rivolta a:</a:t>
            </a:r>
            <a:endParaRPr lang="it-IT" b="1" u="sng" kern="0" dirty="0">
              <a:solidFill>
                <a:srgbClr val="0070C0"/>
              </a:solidFill>
              <a:latin typeface="Titillium Web" pitchFamily="2" charset="77"/>
              <a:cs typeface="Times New Roman" panose="02020603050405020304" pitchFamily="18" charset="0"/>
            </a:endParaRPr>
          </a:p>
          <a:p>
            <a:pPr marL="273050" defTabSz="554466"/>
            <a:endParaRPr lang="it-IT" kern="0" dirty="0">
              <a:solidFill>
                <a:sysClr val="windowText" lastClr="000000"/>
              </a:solidFill>
              <a:latin typeface="Titillium Web" pitchFamily="2" charset="77"/>
              <a:cs typeface="Times New Roman" panose="02020603050405020304" pitchFamily="18" charset="0"/>
            </a:endParaRPr>
          </a:p>
        </p:txBody>
      </p:sp>
      <p:sp>
        <p:nvSpPr>
          <p:cNvPr id="10" name="Titolo 8">
            <a:extLst>
              <a:ext uri="{FF2B5EF4-FFF2-40B4-BE49-F238E27FC236}">
                <a16:creationId xmlns:a16="http://schemas.microsoft.com/office/drawing/2014/main" id="{649AAE48-74B5-BA79-337F-8B311457F724}"/>
              </a:ext>
            </a:extLst>
          </p:cNvPr>
          <p:cNvSpPr txBox="1">
            <a:spLocks/>
          </p:cNvSpPr>
          <p:nvPr/>
        </p:nvSpPr>
        <p:spPr>
          <a:xfrm>
            <a:off x="711426" y="953213"/>
            <a:ext cx="11080148" cy="584775"/>
          </a:xfrm>
          <a:prstGeom prst="rect">
            <a:avLst/>
          </a:prstGeom>
        </p:spPr>
        <p:txBody>
          <a:bodyPr wrap="square" lIns="0" tIns="0" rIns="0" bIns="0" anchor="t">
            <a:spAutoFit/>
          </a:bodyPr>
          <a:lstStyle>
            <a:lvl1pPr>
              <a:defRPr sz="5050" b="0" i="0">
                <a:solidFill>
                  <a:srgbClr val="20589B"/>
                </a:solidFill>
                <a:latin typeface="Open Sans Light"/>
                <a:ea typeface="+mj-ea"/>
                <a:cs typeface="Open Sans Light"/>
              </a:defRPr>
            </a:lvl1pPr>
          </a:lstStyle>
          <a:p>
            <a:r>
              <a:rPr lang="it-IT" sz="3800" kern="0" dirty="0">
                <a:latin typeface="Titillium Web"/>
              </a:rPr>
              <a:t>COS’È L’ASSEGNO DI INCLUSIONE E A CHI SI RIVOLGE</a:t>
            </a:r>
            <a:endParaRPr lang="it-IT" sz="3800" kern="0" dirty="0">
              <a:latin typeface="Titillium Web" pitchFamily="2" charset="77"/>
            </a:endParaRPr>
          </a:p>
        </p:txBody>
      </p:sp>
      <p:grpSp>
        <p:nvGrpSpPr>
          <p:cNvPr id="11" name="Gruppo 10">
            <a:extLst>
              <a:ext uri="{FF2B5EF4-FFF2-40B4-BE49-F238E27FC236}">
                <a16:creationId xmlns:a16="http://schemas.microsoft.com/office/drawing/2014/main" id="{897C7369-F4BB-C4CC-C5E5-8FD8742DC034}"/>
              </a:ext>
            </a:extLst>
          </p:cNvPr>
          <p:cNvGrpSpPr/>
          <p:nvPr/>
        </p:nvGrpSpPr>
        <p:grpSpPr>
          <a:xfrm>
            <a:off x="711426" y="1732770"/>
            <a:ext cx="1002059" cy="1002059"/>
            <a:chOff x="4746885" y="2320015"/>
            <a:chExt cx="2520804" cy="2520804"/>
          </a:xfrm>
        </p:grpSpPr>
        <p:pic>
          <p:nvPicPr>
            <p:cNvPr id="12" name="Immagine 11" descr="Immagine che contiene Elementi grafici, schermata, cerchio, clipart&#10;&#10;Descrizione generata automaticamente">
              <a:extLst>
                <a:ext uri="{FF2B5EF4-FFF2-40B4-BE49-F238E27FC236}">
                  <a16:creationId xmlns:a16="http://schemas.microsoft.com/office/drawing/2014/main" id="{2824F494-6783-CD94-D852-AE4A36AA56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6885" y="2320015"/>
              <a:ext cx="2520804" cy="2520804"/>
            </a:xfrm>
            <a:prstGeom prst="rect">
              <a:avLst/>
            </a:prstGeom>
          </p:spPr>
        </p:pic>
        <p:sp>
          <p:nvSpPr>
            <p:cNvPr id="13" name="Rettangolo 12">
              <a:extLst>
                <a:ext uri="{FF2B5EF4-FFF2-40B4-BE49-F238E27FC236}">
                  <a16:creationId xmlns:a16="http://schemas.microsoft.com/office/drawing/2014/main" id="{060E4C29-B061-F931-1CAB-8E5CBB4E93D7}"/>
                </a:ext>
              </a:extLst>
            </p:cNvPr>
            <p:cNvSpPr/>
            <p:nvPr/>
          </p:nvSpPr>
          <p:spPr>
            <a:xfrm>
              <a:off x="5457825" y="3151732"/>
              <a:ext cx="1057275" cy="10958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4" name="Gruppo 13">
              <a:extLst>
                <a:ext uri="{FF2B5EF4-FFF2-40B4-BE49-F238E27FC236}">
                  <a16:creationId xmlns:a16="http://schemas.microsoft.com/office/drawing/2014/main" id="{DDC0F570-E9AD-29B3-540B-C41D4C6FC6E9}"/>
                </a:ext>
              </a:extLst>
            </p:cNvPr>
            <p:cNvGrpSpPr/>
            <p:nvPr/>
          </p:nvGrpSpPr>
          <p:grpSpPr>
            <a:xfrm>
              <a:off x="5001411" y="2973635"/>
              <a:ext cx="2028327" cy="1450602"/>
              <a:chOff x="8119826" y="2489054"/>
              <a:chExt cx="2028327" cy="1450602"/>
            </a:xfrm>
          </p:grpSpPr>
          <p:sp>
            <p:nvSpPr>
              <p:cNvPr id="15" name="CasellaDiTesto 14">
                <a:extLst>
                  <a:ext uri="{FF2B5EF4-FFF2-40B4-BE49-F238E27FC236}">
                    <a16:creationId xmlns:a16="http://schemas.microsoft.com/office/drawing/2014/main" id="{1B8555AC-0A5B-850D-4EAD-398077757B86}"/>
                  </a:ext>
                </a:extLst>
              </p:cNvPr>
              <p:cNvSpPr txBox="1"/>
              <p:nvPr/>
            </p:nvSpPr>
            <p:spPr>
              <a:xfrm>
                <a:off x="8431719" y="2489054"/>
                <a:ext cx="1352877" cy="1161375"/>
              </a:xfrm>
              <a:prstGeom prst="rect">
                <a:avLst/>
              </a:prstGeom>
              <a:noFill/>
            </p:spPr>
            <p:txBody>
              <a:bodyPr wrap="square" rtlCol="0">
                <a:spAutoFit/>
              </a:bodyPr>
              <a:lstStyle/>
              <a:p>
                <a:r>
                  <a:rPr lang="it-IT" sz="2400" b="1">
                    <a:latin typeface="Titillium Web" pitchFamily="2" charset="77"/>
                  </a:rPr>
                  <a:t>01</a:t>
                </a:r>
              </a:p>
            </p:txBody>
          </p:sp>
          <p:sp>
            <p:nvSpPr>
              <p:cNvPr id="16" name="CasellaDiTesto 15">
                <a:extLst>
                  <a:ext uri="{FF2B5EF4-FFF2-40B4-BE49-F238E27FC236}">
                    <a16:creationId xmlns:a16="http://schemas.microsoft.com/office/drawing/2014/main" id="{57F76CC0-0C7E-8246-58CE-34B7A4B360F4}"/>
                  </a:ext>
                </a:extLst>
              </p:cNvPr>
              <p:cNvSpPr txBox="1"/>
              <p:nvPr/>
            </p:nvSpPr>
            <p:spPr>
              <a:xfrm>
                <a:off x="8119826" y="3204118"/>
                <a:ext cx="2028327" cy="735538"/>
              </a:xfrm>
              <a:prstGeom prst="rect">
                <a:avLst/>
              </a:prstGeom>
              <a:noFill/>
            </p:spPr>
            <p:txBody>
              <a:bodyPr wrap="square" rtlCol="0">
                <a:spAutoFit/>
              </a:bodyPr>
              <a:lstStyle/>
              <a:p>
                <a:pPr algn="ctr">
                  <a:lnSpc>
                    <a:spcPts val="1600"/>
                  </a:lnSpc>
                </a:pPr>
                <a:r>
                  <a:rPr lang="it-IT" sz="1200" b="1">
                    <a:latin typeface="Titillium Web" pitchFamily="2" charset="77"/>
                  </a:rPr>
                  <a:t>gennaio</a:t>
                </a:r>
              </a:p>
            </p:txBody>
          </p:sp>
        </p:grpSp>
      </p:grpSp>
      <p:sp>
        <p:nvSpPr>
          <p:cNvPr id="17" name="Segnaposto contenuto 2">
            <a:extLst>
              <a:ext uri="{FF2B5EF4-FFF2-40B4-BE49-F238E27FC236}">
                <a16:creationId xmlns:a16="http://schemas.microsoft.com/office/drawing/2014/main" id="{EDF5DE4C-9481-3A06-49B6-F2BA4BFBDD8F}"/>
              </a:ext>
            </a:extLst>
          </p:cNvPr>
          <p:cNvSpPr txBox="1">
            <a:spLocks/>
          </p:cNvSpPr>
          <p:nvPr/>
        </p:nvSpPr>
        <p:spPr>
          <a:xfrm>
            <a:off x="1655808" y="2014943"/>
            <a:ext cx="10203118" cy="484069"/>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77233" lvl="1" algn="just" defTabSz="554466"/>
            <a:r>
              <a:rPr lang="it-IT" sz="2400" kern="0">
                <a:latin typeface="Titillium Web" pitchFamily="2" charset="77"/>
                <a:cs typeface="Times New Roman" panose="02020603050405020304" pitchFamily="18" charset="0"/>
              </a:rPr>
              <a:t>Decorrenza: </a:t>
            </a:r>
            <a:r>
              <a:rPr lang="it-IT" sz="2400" b="1" kern="0">
                <a:latin typeface="Titillium Web" pitchFamily="2" charset="77"/>
                <a:cs typeface="Times New Roman" panose="02020603050405020304" pitchFamily="18" charset="0"/>
              </a:rPr>
              <a:t>1^ gennaio 2024</a:t>
            </a:r>
            <a:endParaRPr lang="it-IT" sz="2400" kern="0">
              <a:solidFill>
                <a:sysClr val="windowText" lastClr="000000"/>
              </a:solidFill>
              <a:latin typeface="Titillium Web" pitchFamily="2" charset="77"/>
              <a:cs typeface="Times New Roman" panose="02020603050405020304" pitchFamily="18" charset="0"/>
            </a:endParaRPr>
          </a:p>
        </p:txBody>
      </p:sp>
      <p:sp>
        <p:nvSpPr>
          <p:cNvPr id="18" name="Ovale 17">
            <a:extLst>
              <a:ext uri="{FF2B5EF4-FFF2-40B4-BE49-F238E27FC236}">
                <a16:creationId xmlns:a16="http://schemas.microsoft.com/office/drawing/2014/main" id="{1B7318DD-5C17-7D78-1B8A-EEC141CB6051}"/>
              </a:ext>
            </a:extLst>
          </p:cNvPr>
          <p:cNvSpPr/>
          <p:nvPr/>
        </p:nvSpPr>
        <p:spPr>
          <a:xfrm>
            <a:off x="812604" y="3422661"/>
            <a:ext cx="515106" cy="515106"/>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9" name="Gruppo 18">
            <a:extLst>
              <a:ext uri="{FF2B5EF4-FFF2-40B4-BE49-F238E27FC236}">
                <a16:creationId xmlns:a16="http://schemas.microsoft.com/office/drawing/2014/main" id="{C25373FC-0766-B550-DFEE-6DEF5567570A}"/>
              </a:ext>
            </a:extLst>
          </p:cNvPr>
          <p:cNvGrpSpPr/>
          <p:nvPr/>
        </p:nvGrpSpPr>
        <p:grpSpPr>
          <a:xfrm>
            <a:off x="829125" y="3504104"/>
            <a:ext cx="482063" cy="352220"/>
            <a:chOff x="6185435" y="2967956"/>
            <a:chExt cx="1251486" cy="914400"/>
          </a:xfrm>
          <a:solidFill>
            <a:schemeClr val="bg1"/>
          </a:solidFill>
        </p:grpSpPr>
        <p:pic>
          <p:nvPicPr>
            <p:cNvPr id="20" name="Elemento grafico 19" descr="Donna con neonato con riempimento a tinta unita">
              <a:extLst>
                <a:ext uri="{FF2B5EF4-FFF2-40B4-BE49-F238E27FC236}">
                  <a16:creationId xmlns:a16="http://schemas.microsoft.com/office/drawing/2014/main" id="{86CD36A8-53DE-56BC-E725-5791F63A21B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42635" y="3028013"/>
              <a:ext cx="794286" cy="794286"/>
            </a:xfrm>
            <a:prstGeom prst="rect">
              <a:avLst/>
            </a:prstGeom>
          </p:spPr>
        </p:pic>
        <p:pic>
          <p:nvPicPr>
            <p:cNvPr id="21" name="Elemento grafico 20" descr="Uomo con bambino con riempimento a tinta unita">
              <a:extLst>
                <a:ext uri="{FF2B5EF4-FFF2-40B4-BE49-F238E27FC236}">
                  <a16:creationId xmlns:a16="http://schemas.microsoft.com/office/drawing/2014/main" id="{F83C6C58-0773-6EF5-8559-F9F5E7258B1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6185435" y="2967956"/>
              <a:ext cx="914400" cy="914400"/>
            </a:xfrm>
            <a:prstGeom prst="rect">
              <a:avLst/>
            </a:prstGeom>
          </p:spPr>
        </p:pic>
      </p:grpSp>
      <p:sp>
        <p:nvSpPr>
          <p:cNvPr id="22" name="Ovale 21">
            <a:extLst>
              <a:ext uri="{FF2B5EF4-FFF2-40B4-BE49-F238E27FC236}">
                <a16:creationId xmlns:a16="http://schemas.microsoft.com/office/drawing/2014/main" id="{4CCAAE04-CF97-9A22-EDB9-DBB187217BAB}"/>
              </a:ext>
            </a:extLst>
          </p:cNvPr>
          <p:cNvSpPr/>
          <p:nvPr/>
        </p:nvSpPr>
        <p:spPr>
          <a:xfrm>
            <a:off x="812604" y="3982642"/>
            <a:ext cx="515106" cy="515106"/>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Ovale 22">
            <a:extLst>
              <a:ext uri="{FF2B5EF4-FFF2-40B4-BE49-F238E27FC236}">
                <a16:creationId xmlns:a16="http://schemas.microsoft.com/office/drawing/2014/main" id="{9B74F11F-568D-4B30-CCBB-333A46C71808}"/>
              </a:ext>
            </a:extLst>
          </p:cNvPr>
          <p:cNvSpPr/>
          <p:nvPr/>
        </p:nvSpPr>
        <p:spPr>
          <a:xfrm>
            <a:off x="812604" y="4542623"/>
            <a:ext cx="515106" cy="515106"/>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Ovale 23">
            <a:extLst>
              <a:ext uri="{FF2B5EF4-FFF2-40B4-BE49-F238E27FC236}">
                <a16:creationId xmlns:a16="http://schemas.microsoft.com/office/drawing/2014/main" id="{5DA53451-B51E-5847-28AD-1690A41E3176}"/>
              </a:ext>
            </a:extLst>
          </p:cNvPr>
          <p:cNvSpPr/>
          <p:nvPr/>
        </p:nvSpPr>
        <p:spPr>
          <a:xfrm>
            <a:off x="812604" y="5102603"/>
            <a:ext cx="515106" cy="515106"/>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5" name="Elemento grafico 24" descr="Uomo con riempimento a tinta unita">
            <a:extLst>
              <a:ext uri="{FF2B5EF4-FFF2-40B4-BE49-F238E27FC236}">
                <a16:creationId xmlns:a16="http://schemas.microsoft.com/office/drawing/2014/main" id="{57CFFA39-2229-F028-BFE9-C120AEE5692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5700" y="4098537"/>
            <a:ext cx="255201" cy="255201"/>
          </a:xfrm>
          <a:prstGeom prst="rect">
            <a:avLst/>
          </a:prstGeom>
        </p:spPr>
      </p:pic>
      <p:pic>
        <p:nvPicPr>
          <p:cNvPr id="26" name="Elemento grafico 25" descr="Persona su sedia a rotelle con riempimento a tinta unita">
            <a:extLst>
              <a:ext uri="{FF2B5EF4-FFF2-40B4-BE49-F238E27FC236}">
                <a16:creationId xmlns:a16="http://schemas.microsoft.com/office/drawing/2014/main" id="{5E5AE1C8-90C0-B3B4-EC91-7E41BDF5F5A2}"/>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10152" y="4087385"/>
            <a:ext cx="288154" cy="288154"/>
          </a:xfrm>
          <a:prstGeom prst="rect">
            <a:avLst/>
          </a:prstGeom>
        </p:spPr>
      </p:pic>
      <p:grpSp>
        <p:nvGrpSpPr>
          <p:cNvPr id="27" name="Gruppo 26">
            <a:extLst>
              <a:ext uri="{FF2B5EF4-FFF2-40B4-BE49-F238E27FC236}">
                <a16:creationId xmlns:a16="http://schemas.microsoft.com/office/drawing/2014/main" id="{C0EC92DE-8CF1-1BE0-91A8-5B6633567FEC}"/>
              </a:ext>
            </a:extLst>
          </p:cNvPr>
          <p:cNvGrpSpPr/>
          <p:nvPr/>
        </p:nvGrpSpPr>
        <p:grpSpPr>
          <a:xfrm>
            <a:off x="840949" y="4636868"/>
            <a:ext cx="460325" cy="285088"/>
            <a:chOff x="146509" y="3942097"/>
            <a:chExt cx="465276" cy="288154"/>
          </a:xfrm>
          <a:solidFill>
            <a:schemeClr val="bg1"/>
          </a:solidFill>
        </p:grpSpPr>
        <p:pic>
          <p:nvPicPr>
            <p:cNvPr id="28" name="Elemento grafico 27" descr="Donna con bastone con riempimento a tinta unita">
              <a:extLst>
                <a:ext uri="{FF2B5EF4-FFF2-40B4-BE49-F238E27FC236}">
                  <a16:creationId xmlns:a16="http://schemas.microsoft.com/office/drawing/2014/main" id="{65A3B6D8-4C93-4B78-B2BE-42806455F159}"/>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23632" y="3942097"/>
              <a:ext cx="288153" cy="288153"/>
            </a:xfrm>
            <a:prstGeom prst="rect">
              <a:avLst/>
            </a:prstGeom>
          </p:spPr>
        </p:pic>
        <p:pic>
          <p:nvPicPr>
            <p:cNvPr id="29" name="Elemento grafico 28" descr="Uomo con riempimento a tinta unita">
              <a:extLst>
                <a:ext uri="{FF2B5EF4-FFF2-40B4-BE49-F238E27FC236}">
                  <a16:creationId xmlns:a16="http://schemas.microsoft.com/office/drawing/2014/main" id="{426FE08F-FE22-4BD9-B28A-C6FBCD85516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6509" y="3942098"/>
              <a:ext cx="288153" cy="288153"/>
            </a:xfrm>
            <a:prstGeom prst="rect">
              <a:avLst/>
            </a:prstGeom>
          </p:spPr>
        </p:pic>
      </p:grpSp>
      <p:pic>
        <p:nvPicPr>
          <p:cNvPr id="30" name="Elemento grafico 29" descr="Uomo con riempimento a tinta unita">
            <a:extLst>
              <a:ext uri="{FF2B5EF4-FFF2-40B4-BE49-F238E27FC236}">
                <a16:creationId xmlns:a16="http://schemas.microsoft.com/office/drawing/2014/main" id="{475DE78E-B1D4-F32D-49FB-B3E929E2A51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7882" y="5232469"/>
            <a:ext cx="255201" cy="255201"/>
          </a:xfrm>
          <a:prstGeom prst="rect">
            <a:avLst/>
          </a:prstGeom>
        </p:spPr>
      </p:pic>
      <p:pic>
        <p:nvPicPr>
          <p:cNvPr id="31" name="Elemento grafico 30" descr="Medico con riempimento a tinta unita">
            <a:extLst>
              <a:ext uri="{FF2B5EF4-FFF2-40B4-BE49-F238E27FC236}">
                <a16:creationId xmlns:a16="http://schemas.microsoft.com/office/drawing/2014/main" id="{224CEDD8-7344-2835-2338-E129D1157C67}"/>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18265" y="5232468"/>
            <a:ext cx="255202" cy="255202"/>
          </a:xfrm>
          <a:prstGeom prst="rect">
            <a:avLst/>
          </a:prstGeom>
        </p:spPr>
      </p:pic>
      <p:grpSp>
        <p:nvGrpSpPr>
          <p:cNvPr id="32" name="Gruppo 31">
            <a:extLst>
              <a:ext uri="{FF2B5EF4-FFF2-40B4-BE49-F238E27FC236}">
                <a16:creationId xmlns:a16="http://schemas.microsoft.com/office/drawing/2014/main" id="{9F77774B-D705-6355-DE53-2A718DCE01E1}"/>
              </a:ext>
            </a:extLst>
          </p:cNvPr>
          <p:cNvGrpSpPr/>
          <p:nvPr/>
        </p:nvGrpSpPr>
        <p:grpSpPr>
          <a:xfrm>
            <a:off x="-2" y="6374893"/>
            <a:ext cx="1708393" cy="276999"/>
            <a:chOff x="-2" y="6374893"/>
            <a:chExt cx="1708393" cy="276999"/>
          </a:xfrm>
        </p:grpSpPr>
        <p:sp>
          <p:nvSpPr>
            <p:cNvPr id="33" name="Rettangolo con angoli arrotondati sullo stesso lato 32">
              <a:extLst>
                <a:ext uri="{FF2B5EF4-FFF2-40B4-BE49-F238E27FC236}">
                  <a16:creationId xmlns:a16="http://schemas.microsoft.com/office/drawing/2014/main" id="{AD5B9743-A078-74B5-AE7C-5FDAFD450036}"/>
                </a:ext>
              </a:extLst>
            </p:cNvPr>
            <p:cNvSpPr/>
            <p:nvPr/>
          </p:nvSpPr>
          <p:spPr>
            <a:xfrm rot="5400000">
              <a:off x="742096" y="5659199"/>
              <a:ext cx="224198" cy="1708393"/>
            </a:xfrm>
            <a:prstGeom prst="round2SameRect">
              <a:avLst>
                <a:gd name="adj1" fmla="val 50000"/>
                <a:gd name="adj2" fmla="val 0"/>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34" name="CasellaDiTesto 33">
              <a:extLst>
                <a:ext uri="{FF2B5EF4-FFF2-40B4-BE49-F238E27FC236}">
                  <a16:creationId xmlns:a16="http://schemas.microsoft.com/office/drawing/2014/main" id="{7C02E183-A436-6446-6121-42BCF1808E0F}"/>
                </a:ext>
              </a:extLst>
            </p:cNvPr>
            <p:cNvSpPr txBox="1"/>
            <p:nvPr/>
          </p:nvSpPr>
          <p:spPr>
            <a:xfrm>
              <a:off x="30194" y="6374893"/>
              <a:ext cx="1674126" cy="276999"/>
            </a:xfrm>
            <a:prstGeom prst="rect">
              <a:avLst/>
            </a:prstGeom>
            <a:noFill/>
          </p:spPr>
          <p:txBody>
            <a:bodyPr wrap="square" rtlCol="0">
              <a:spAutoFit/>
            </a:bodyPr>
            <a:lstStyle/>
            <a:p>
              <a:r>
                <a:rPr lang="it-IT" sz="1200">
                  <a:solidFill>
                    <a:schemeClr val="bg1"/>
                  </a:solidFill>
                  <a:latin typeface="Titillium Web" pitchFamily="2" charset="77"/>
                </a:rPr>
                <a:t>L’Assegno di inclusione</a:t>
              </a:r>
            </a:p>
          </p:txBody>
        </p:sp>
      </p:grpSp>
      <p:sp>
        <p:nvSpPr>
          <p:cNvPr id="2" name="Segnaposto numero diapositiva 7">
            <a:extLst>
              <a:ext uri="{FF2B5EF4-FFF2-40B4-BE49-F238E27FC236}">
                <a16:creationId xmlns:a16="http://schemas.microsoft.com/office/drawing/2014/main" id="{76A7BF14-FA26-36B4-D6CB-4CDDC89200B8}"/>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14</a:t>
            </a:fld>
            <a:endParaRPr lang="it-IT" dirty="0"/>
          </a:p>
        </p:txBody>
      </p:sp>
    </p:spTree>
    <p:extLst>
      <p:ext uri="{BB962C8B-B14F-4D97-AF65-F5344CB8AC3E}">
        <p14:creationId xmlns:p14="http://schemas.microsoft.com/office/powerpoint/2010/main" val="973233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2">
            <a:extLst>
              <a:ext uri="{FF2B5EF4-FFF2-40B4-BE49-F238E27FC236}">
                <a16:creationId xmlns:a16="http://schemas.microsoft.com/office/drawing/2014/main" id="{F295D85A-127F-F047-3605-03866C4D7EB7}"/>
              </a:ext>
            </a:extLst>
          </p:cNvPr>
          <p:cNvSpPr txBox="1">
            <a:spLocks/>
          </p:cNvSpPr>
          <p:nvPr/>
        </p:nvSpPr>
        <p:spPr>
          <a:xfrm>
            <a:off x="573672" y="1746625"/>
            <a:ext cx="11428808" cy="3770255"/>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82550" lvl="1" algn="just" defTabSz="554466"/>
            <a:r>
              <a:rPr lang="it-IT" sz="2000" kern="0" dirty="0">
                <a:latin typeface="Titillium Web" pitchFamily="2" charset="77"/>
                <a:cs typeface="Times New Roman" panose="02020603050405020304" pitchFamily="18" charset="0"/>
              </a:rPr>
              <a:t>Sono da considerarsi in </a:t>
            </a:r>
            <a:r>
              <a:rPr lang="it-IT" sz="2000" b="1" kern="0" dirty="0">
                <a:latin typeface="Titillium Web" pitchFamily="2" charset="77"/>
                <a:cs typeface="Times New Roman" panose="02020603050405020304" pitchFamily="18" charset="0"/>
              </a:rPr>
              <a:t>condizioni di svantaggio</a:t>
            </a:r>
            <a:r>
              <a:rPr lang="it-IT" sz="2000" kern="0" dirty="0">
                <a:latin typeface="Titillium Web" pitchFamily="2" charset="77"/>
                <a:cs typeface="Times New Roman" panose="02020603050405020304" pitchFamily="18" charset="0"/>
              </a:rPr>
              <a:t>, ad esempio, 	</a:t>
            </a:r>
          </a:p>
          <a:p>
            <a:pPr marL="82550" lvl="1" algn="just" defTabSz="554466"/>
            <a:endParaRPr lang="it-IT" sz="2000" kern="0" dirty="0">
              <a:latin typeface="Titillium Web" pitchFamily="2" charset="77"/>
              <a:cs typeface="Times New Roman" panose="02020603050405020304" pitchFamily="18" charset="0"/>
            </a:endParaRPr>
          </a:p>
          <a:p>
            <a:pPr marL="712788" lvl="1" algn="just" defTabSz="554466"/>
            <a:r>
              <a:rPr lang="it-IT" kern="0" dirty="0">
                <a:latin typeface="Titillium Web" pitchFamily="2" charset="77"/>
                <a:cs typeface="Times New Roman" panose="02020603050405020304" pitchFamily="18" charset="0"/>
              </a:rPr>
              <a:t>le persone in carico ai servizi per le persone con disabilità</a:t>
            </a:r>
          </a:p>
          <a:p>
            <a:pPr marL="712788" lvl="1" algn="just" defTabSz="554466"/>
            <a:endParaRPr lang="it-IT" sz="1200" kern="0" dirty="0">
              <a:latin typeface="Titillium Web" pitchFamily="2" charset="77"/>
              <a:cs typeface="Times New Roman" panose="02020603050405020304" pitchFamily="18" charset="0"/>
            </a:endParaRPr>
          </a:p>
          <a:p>
            <a:pPr marL="712788" lvl="1" algn="just" defTabSz="554466"/>
            <a:r>
              <a:rPr lang="it-IT" kern="0" dirty="0">
                <a:latin typeface="Titillium Web" pitchFamily="2" charset="77"/>
                <a:cs typeface="Times New Roman" panose="02020603050405020304" pitchFamily="18" charset="0"/>
              </a:rPr>
              <a:t>le persone in carico ai servizi per le dipendenze </a:t>
            </a:r>
          </a:p>
          <a:p>
            <a:pPr marL="712788" lvl="1" algn="just" defTabSz="554466"/>
            <a:endParaRPr lang="it-IT" sz="1200" kern="0" dirty="0">
              <a:latin typeface="Titillium Web" pitchFamily="2" charset="77"/>
              <a:cs typeface="Times New Roman" panose="02020603050405020304" pitchFamily="18" charset="0"/>
            </a:endParaRPr>
          </a:p>
          <a:p>
            <a:pPr marL="712788" lvl="1" algn="just" defTabSz="554466"/>
            <a:r>
              <a:rPr lang="it-IT" kern="0" dirty="0">
                <a:latin typeface="Titillium Web" pitchFamily="2" charset="77"/>
                <a:cs typeface="Times New Roman" panose="02020603050405020304" pitchFamily="18" charset="0"/>
              </a:rPr>
              <a:t>le persone in carico ai servizi per le donne vittime di violenza</a:t>
            </a:r>
          </a:p>
          <a:p>
            <a:pPr marL="712788" lvl="1" algn="just" defTabSz="554466"/>
            <a:endParaRPr lang="it-IT" sz="1200" kern="0" dirty="0">
              <a:latin typeface="Titillium Web" pitchFamily="2" charset="77"/>
              <a:cs typeface="Times New Roman" panose="02020603050405020304" pitchFamily="18" charset="0"/>
            </a:endParaRPr>
          </a:p>
          <a:p>
            <a:pPr marL="712788" lvl="1" algn="just" defTabSz="554466"/>
            <a:r>
              <a:rPr lang="it-IT" kern="0" dirty="0">
                <a:latin typeface="Titillium Web" pitchFamily="2" charset="77"/>
                <a:cs typeface="Times New Roman" panose="02020603050405020304" pitchFamily="18" charset="0"/>
              </a:rPr>
              <a:t>le persone in carico ai servizi psicologici per la salute della persona</a:t>
            </a:r>
          </a:p>
          <a:p>
            <a:pPr marL="712788" lvl="1" algn="just" defTabSz="554466"/>
            <a:endParaRPr lang="it-IT" sz="900" kern="0" dirty="0">
              <a:latin typeface="Titillium Web" pitchFamily="2" charset="77"/>
              <a:cs typeface="Times New Roman" panose="02020603050405020304" pitchFamily="18" charset="0"/>
            </a:endParaRPr>
          </a:p>
          <a:p>
            <a:pPr marL="712788" lvl="1" algn="just" defTabSz="554466"/>
            <a:r>
              <a:rPr lang="it-IT" kern="0" dirty="0">
                <a:latin typeface="Titillium Web" pitchFamily="2" charset="77"/>
                <a:cs typeface="Times New Roman" panose="02020603050405020304" pitchFamily="18" charset="0"/>
              </a:rPr>
              <a:t>le persone in carico ai servizi per le malattie psichiatriche</a:t>
            </a:r>
          </a:p>
          <a:p>
            <a:pPr marL="712788" lvl="1" algn="just" defTabSz="554466"/>
            <a:endParaRPr lang="it-IT" sz="1200" kern="0" dirty="0">
              <a:latin typeface="Titillium Web" pitchFamily="2" charset="77"/>
              <a:cs typeface="Times New Roman" panose="02020603050405020304" pitchFamily="18" charset="0"/>
            </a:endParaRPr>
          </a:p>
          <a:p>
            <a:pPr marL="712788" lvl="1" algn="just" defTabSz="554466"/>
            <a:r>
              <a:rPr lang="it-IT" kern="0" dirty="0">
                <a:latin typeface="Titillium Web" pitchFamily="2" charset="77"/>
                <a:cs typeface="Times New Roman" panose="02020603050405020304" pitchFamily="18" charset="0"/>
              </a:rPr>
              <a:t>le</a:t>
            </a:r>
            <a:r>
              <a:rPr lang="it-IT" dirty="0">
                <a:latin typeface="Titillium Web" pitchFamily="2" charset="77"/>
                <a:cs typeface="Times New Roman" panose="02020603050405020304" pitchFamily="18" charset="0"/>
              </a:rPr>
              <a:t> persone senza fissa dimora iscritte nel registro di cui all'articolo 2, quarto comma, della legge 24 dicembre 1954, n.1228, le quali versino in una condizione di povertà tale da non poter reperire e mantenere un'abitazione in autonomia e in carico ai servizi sociali territoriali </a:t>
            </a:r>
          </a:p>
        </p:txBody>
      </p:sp>
      <p:sp>
        <p:nvSpPr>
          <p:cNvPr id="8" name="Titolo 8">
            <a:extLst>
              <a:ext uri="{FF2B5EF4-FFF2-40B4-BE49-F238E27FC236}">
                <a16:creationId xmlns:a16="http://schemas.microsoft.com/office/drawing/2014/main" id="{2748BEE9-2799-0A4B-5804-7661B81EB1C3}"/>
              </a:ext>
            </a:extLst>
          </p:cNvPr>
          <p:cNvSpPr txBox="1">
            <a:spLocks/>
          </p:cNvSpPr>
          <p:nvPr/>
        </p:nvSpPr>
        <p:spPr>
          <a:xfrm>
            <a:off x="711426" y="1050749"/>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ESEMPI DI CONDIZIONI DI SVANTAGGIO</a:t>
            </a:r>
          </a:p>
        </p:txBody>
      </p:sp>
      <p:grpSp>
        <p:nvGrpSpPr>
          <p:cNvPr id="10" name="Gruppo 9">
            <a:extLst>
              <a:ext uri="{FF2B5EF4-FFF2-40B4-BE49-F238E27FC236}">
                <a16:creationId xmlns:a16="http://schemas.microsoft.com/office/drawing/2014/main" id="{EC70CCC1-768B-8677-536E-FB1A675BD9D3}"/>
              </a:ext>
            </a:extLst>
          </p:cNvPr>
          <p:cNvGrpSpPr/>
          <p:nvPr/>
        </p:nvGrpSpPr>
        <p:grpSpPr>
          <a:xfrm>
            <a:off x="-2" y="6374893"/>
            <a:ext cx="1708393" cy="276999"/>
            <a:chOff x="-2" y="6374893"/>
            <a:chExt cx="1708393" cy="276999"/>
          </a:xfrm>
        </p:grpSpPr>
        <p:sp>
          <p:nvSpPr>
            <p:cNvPr id="11" name="Rettangolo con angoli arrotondati sullo stesso lato 10">
              <a:extLst>
                <a:ext uri="{FF2B5EF4-FFF2-40B4-BE49-F238E27FC236}">
                  <a16:creationId xmlns:a16="http://schemas.microsoft.com/office/drawing/2014/main" id="{D89CC881-3310-4D31-81A7-3E3ED78A17B0}"/>
                </a:ext>
              </a:extLst>
            </p:cNvPr>
            <p:cNvSpPr/>
            <p:nvPr/>
          </p:nvSpPr>
          <p:spPr>
            <a:xfrm rot="5400000">
              <a:off x="742096" y="5659199"/>
              <a:ext cx="224198" cy="1708393"/>
            </a:xfrm>
            <a:prstGeom prst="round2SameRect">
              <a:avLst>
                <a:gd name="adj1" fmla="val 50000"/>
                <a:gd name="adj2" fmla="val 0"/>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12" name="CasellaDiTesto 11">
              <a:extLst>
                <a:ext uri="{FF2B5EF4-FFF2-40B4-BE49-F238E27FC236}">
                  <a16:creationId xmlns:a16="http://schemas.microsoft.com/office/drawing/2014/main" id="{E2F83C55-EA52-7718-5CC2-85F0A067D204}"/>
                </a:ext>
              </a:extLst>
            </p:cNvPr>
            <p:cNvSpPr txBox="1"/>
            <p:nvPr/>
          </p:nvSpPr>
          <p:spPr>
            <a:xfrm>
              <a:off x="30194" y="6374893"/>
              <a:ext cx="1674126" cy="276999"/>
            </a:xfrm>
            <a:prstGeom prst="rect">
              <a:avLst/>
            </a:prstGeom>
            <a:noFill/>
          </p:spPr>
          <p:txBody>
            <a:bodyPr wrap="square" rtlCol="0">
              <a:spAutoFit/>
            </a:bodyPr>
            <a:lstStyle/>
            <a:p>
              <a:r>
                <a:rPr lang="it-IT" sz="1200">
                  <a:solidFill>
                    <a:schemeClr val="bg1"/>
                  </a:solidFill>
                  <a:latin typeface="Titillium Web" pitchFamily="2" charset="77"/>
                </a:rPr>
                <a:t>L’Assegno di inclusione</a:t>
              </a:r>
            </a:p>
          </p:txBody>
        </p:sp>
      </p:grpSp>
      <p:sp>
        <p:nvSpPr>
          <p:cNvPr id="13" name="Ovale 12">
            <a:extLst>
              <a:ext uri="{FF2B5EF4-FFF2-40B4-BE49-F238E27FC236}">
                <a16:creationId xmlns:a16="http://schemas.microsoft.com/office/drawing/2014/main" id="{3875D9B6-9966-027A-D63F-1B98DF9674E8}"/>
              </a:ext>
            </a:extLst>
          </p:cNvPr>
          <p:cNvSpPr/>
          <p:nvPr/>
        </p:nvSpPr>
        <p:spPr>
          <a:xfrm>
            <a:off x="711426" y="2296740"/>
            <a:ext cx="409884" cy="409884"/>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Ovale 13">
            <a:extLst>
              <a:ext uri="{FF2B5EF4-FFF2-40B4-BE49-F238E27FC236}">
                <a16:creationId xmlns:a16="http://schemas.microsoft.com/office/drawing/2014/main" id="{0703033A-DEEE-B58E-BF77-6F94066ADF08}"/>
              </a:ext>
            </a:extLst>
          </p:cNvPr>
          <p:cNvSpPr/>
          <p:nvPr/>
        </p:nvSpPr>
        <p:spPr>
          <a:xfrm>
            <a:off x="711426" y="2740529"/>
            <a:ext cx="409884" cy="409884"/>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Ovale 14">
            <a:extLst>
              <a:ext uri="{FF2B5EF4-FFF2-40B4-BE49-F238E27FC236}">
                <a16:creationId xmlns:a16="http://schemas.microsoft.com/office/drawing/2014/main" id="{C4F1452B-97F6-2D9D-E148-CD03CD737FA5}"/>
              </a:ext>
            </a:extLst>
          </p:cNvPr>
          <p:cNvSpPr/>
          <p:nvPr/>
        </p:nvSpPr>
        <p:spPr>
          <a:xfrm>
            <a:off x="711426" y="3184318"/>
            <a:ext cx="409884" cy="409884"/>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15">
            <a:extLst>
              <a:ext uri="{FF2B5EF4-FFF2-40B4-BE49-F238E27FC236}">
                <a16:creationId xmlns:a16="http://schemas.microsoft.com/office/drawing/2014/main" id="{93AA2C5F-58DB-F1FC-3FB3-C2FB36B7B76E}"/>
              </a:ext>
            </a:extLst>
          </p:cNvPr>
          <p:cNvSpPr/>
          <p:nvPr/>
        </p:nvSpPr>
        <p:spPr>
          <a:xfrm>
            <a:off x="711426" y="3628107"/>
            <a:ext cx="409884" cy="409884"/>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a:extLst>
              <a:ext uri="{FF2B5EF4-FFF2-40B4-BE49-F238E27FC236}">
                <a16:creationId xmlns:a16="http://schemas.microsoft.com/office/drawing/2014/main" id="{2C5CBE0E-09AD-9C1B-8A79-B09389D71634}"/>
              </a:ext>
            </a:extLst>
          </p:cNvPr>
          <p:cNvSpPr/>
          <p:nvPr/>
        </p:nvSpPr>
        <p:spPr>
          <a:xfrm>
            <a:off x="711426" y="4071896"/>
            <a:ext cx="409884" cy="409884"/>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a:extLst>
              <a:ext uri="{FF2B5EF4-FFF2-40B4-BE49-F238E27FC236}">
                <a16:creationId xmlns:a16="http://schemas.microsoft.com/office/drawing/2014/main" id="{F355A3AA-D64D-EAE5-90B1-6A0B00C68AFB}"/>
              </a:ext>
            </a:extLst>
          </p:cNvPr>
          <p:cNvSpPr/>
          <p:nvPr/>
        </p:nvSpPr>
        <p:spPr>
          <a:xfrm>
            <a:off x="711426" y="4515684"/>
            <a:ext cx="409884" cy="409884"/>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1" name="Gruppo 20">
            <a:extLst>
              <a:ext uri="{FF2B5EF4-FFF2-40B4-BE49-F238E27FC236}">
                <a16:creationId xmlns:a16="http://schemas.microsoft.com/office/drawing/2014/main" id="{ED31F44D-08B1-A0BC-6C4F-46DEE4F63363}"/>
              </a:ext>
            </a:extLst>
          </p:cNvPr>
          <p:cNvGrpSpPr/>
          <p:nvPr/>
        </p:nvGrpSpPr>
        <p:grpSpPr>
          <a:xfrm>
            <a:off x="724391" y="2382101"/>
            <a:ext cx="383954" cy="239162"/>
            <a:chOff x="835700" y="4087385"/>
            <a:chExt cx="462606" cy="288154"/>
          </a:xfrm>
        </p:grpSpPr>
        <p:pic>
          <p:nvPicPr>
            <p:cNvPr id="19" name="Elemento grafico 18" descr="Uomo con riempimento a tinta unita">
              <a:extLst>
                <a:ext uri="{FF2B5EF4-FFF2-40B4-BE49-F238E27FC236}">
                  <a16:creationId xmlns:a16="http://schemas.microsoft.com/office/drawing/2014/main" id="{3D562F8C-7D29-1FE1-3569-5E35958E0BD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5700" y="4098537"/>
              <a:ext cx="255201" cy="255201"/>
            </a:xfrm>
            <a:prstGeom prst="rect">
              <a:avLst/>
            </a:prstGeom>
          </p:spPr>
        </p:pic>
        <p:pic>
          <p:nvPicPr>
            <p:cNvPr id="20" name="Elemento grafico 19" descr="Persona su sedia a rotelle con riempimento a tinta unita">
              <a:extLst>
                <a:ext uri="{FF2B5EF4-FFF2-40B4-BE49-F238E27FC236}">
                  <a16:creationId xmlns:a16="http://schemas.microsoft.com/office/drawing/2014/main" id="{43C1355E-CA34-FE0D-FB87-CCDEA4610C4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0152" y="4087385"/>
              <a:ext cx="288154" cy="288154"/>
            </a:xfrm>
            <a:prstGeom prst="rect">
              <a:avLst/>
            </a:prstGeom>
          </p:spPr>
        </p:pic>
      </p:grpSp>
      <p:pic>
        <p:nvPicPr>
          <p:cNvPr id="25" name="Elemento grafico 24" descr="Donna con riempimento a tinta unita">
            <a:extLst>
              <a:ext uri="{FF2B5EF4-FFF2-40B4-BE49-F238E27FC236}">
                <a16:creationId xmlns:a16="http://schemas.microsoft.com/office/drawing/2014/main" id="{8A72D8EC-FFAE-4680-F373-E2363574F42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8305" y="3239973"/>
            <a:ext cx="277000" cy="277000"/>
          </a:xfrm>
          <a:prstGeom prst="rect">
            <a:avLst/>
          </a:prstGeom>
        </p:spPr>
      </p:pic>
      <p:pic>
        <p:nvPicPr>
          <p:cNvPr id="27" name="Elemento grafico 26" descr="Medico con riempimento a tinta unita">
            <a:extLst>
              <a:ext uri="{FF2B5EF4-FFF2-40B4-BE49-F238E27FC236}">
                <a16:creationId xmlns:a16="http://schemas.microsoft.com/office/drawing/2014/main" id="{DAF55854-6189-C833-B997-21EDCAAD7F8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55100" y="3673442"/>
            <a:ext cx="321152" cy="321152"/>
          </a:xfrm>
          <a:prstGeom prst="rect">
            <a:avLst/>
          </a:prstGeom>
        </p:spPr>
      </p:pic>
      <p:pic>
        <p:nvPicPr>
          <p:cNvPr id="29" name="Elemento grafico 28" descr="Cervello in testa con riempimento a tinta unita">
            <a:extLst>
              <a:ext uri="{FF2B5EF4-FFF2-40B4-BE49-F238E27FC236}">
                <a16:creationId xmlns:a16="http://schemas.microsoft.com/office/drawing/2014/main" id="{D131E492-777C-4B84-EFE2-991A0328335F}"/>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46194" y="4094649"/>
            <a:ext cx="332687" cy="332687"/>
          </a:xfrm>
          <a:prstGeom prst="rect">
            <a:avLst/>
          </a:prstGeom>
        </p:spPr>
      </p:pic>
      <p:sp>
        <p:nvSpPr>
          <p:cNvPr id="30" name="Ovale 29">
            <a:extLst>
              <a:ext uri="{FF2B5EF4-FFF2-40B4-BE49-F238E27FC236}">
                <a16:creationId xmlns:a16="http://schemas.microsoft.com/office/drawing/2014/main" id="{646CB681-4A27-471E-0A3C-600870628636}"/>
              </a:ext>
            </a:extLst>
          </p:cNvPr>
          <p:cNvSpPr/>
          <p:nvPr/>
        </p:nvSpPr>
        <p:spPr>
          <a:xfrm>
            <a:off x="799652" y="4149093"/>
            <a:ext cx="189112" cy="15755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2" name="Elemento grafico 31" descr="Medicina con riempimento a tinta unita">
            <a:extLst>
              <a:ext uri="{FF2B5EF4-FFF2-40B4-BE49-F238E27FC236}">
                <a16:creationId xmlns:a16="http://schemas.microsoft.com/office/drawing/2014/main" id="{7E14BF88-EBC9-0145-2658-3337D7B2D2BC}"/>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74554" y="2801415"/>
            <a:ext cx="282244" cy="282244"/>
          </a:xfrm>
          <a:prstGeom prst="rect">
            <a:avLst/>
          </a:prstGeom>
        </p:spPr>
      </p:pic>
      <p:sp>
        <p:nvSpPr>
          <p:cNvPr id="33" name="Segnaposto contenuto 2">
            <a:extLst>
              <a:ext uri="{FF2B5EF4-FFF2-40B4-BE49-F238E27FC236}">
                <a16:creationId xmlns:a16="http://schemas.microsoft.com/office/drawing/2014/main" id="{05753C32-E4B1-CC10-6A67-39F49422261D}"/>
              </a:ext>
            </a:extLst>
          </p:cNvPr>
          <p:cNvSpPr txBox="1">
            <a:spLocks/>
          </p:cNvSpPr>
          <p:nvPr/>
        </p:nvSpPr>
        <p:spPr>
          <a:xfrm>
            <a:off x="8525248" y="2129366"/>
            <a:ext cx="3093080" cy="1050864"/>
          </a:xfrm>
          <a:prstGeom prst="rect">
            <a:avLst/>
          </a:prstGeom>
          <a:ln>
            <a:solidFill>
              <a:srgbClr val="007DB3"/>
            </a:solidFill>
          </a:ln>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82550" lvl="1" algn="ctr" defTabSz="554466"/>
            <a:r>
              <a:rPr lang="it-IT" sz="2000" b="1" kern="0" dirty="0">
                <a:solidFill>
                  <a:srgbClr val="0070C0"/>
                </a:solidFill>
                <a:latin typeface="Titillium Web" pitchFamily="2" charset="77"/>
                <a:cs typeface="Times New Roman" panose="02020603050405020304" pitchFamily="18" charset="0"/>
              </a:rPr>
              <a:t>Con decreto attuativo verrà fornita l’esatta definizione</a:t>
            </a:r>
          </a:p>
        </p:txBody>
      </p:sp>
      <p:pic>
        <p:nvPicPr>
          <p:cNvPr id="34" name="Elemento grafico 33" descr="Uomo con riempimento a tinta unita">
            <a:extLst>
              <a:ext uri="{FF2B5EF4-FFF2-40B4-BE49-F238E27FC236}">
                <a16:creationId xmlns:a16="http://schemas.microsoft.com/office/drawing/2014/main" id="{89F8CA97-D733-7981-7F48-C8B3C9253FA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0500" y="4573582"/>
            <a:ext cx="278677" cy="278677"/>
          </a:xfrm>
          <a:prstGeom prst="rect">
            <a:avLst/>
          </a:prstGeom>
        </p:spPr>
      </p:pic>
      <p:pic>
        <p:nvPicPr>
          <p:cNvPr id="39" name="Elemento grafico 38">
            <a:extLst>
              <a:ext uri="{FF2B5EF4-FFF2-40B4-BE49-F238E27FC236}">
                <a16:creationId xmlns:a16="http://schemas.microsoft.com/office/drawing/2014/main" id="{3C33B5DE-B7AA-3FB2-9BD4-17219300121D}"/>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2074" y="4736667"/>
            <a:ext cx="64241" cy="81537"/>
          </a:xfrm>
          <a:prstGeom prst="rect">
            <a:avLst/>
          </a:prstGeom>
        </p:spPr>
      </p:pic>
      <p:sp>
        <p:nvSpPr>
          <p:cNvPr id="2" name="Segnaposto numero diapositiva 7">
            <a:extLst>
              <a:ext uri="{FF2B5EF4-FFF2-40B4-BE49-F238E27FC236}">
                <a16:creationId xmlns:a16="http://schemas.microsoft.com/office/drawing/2014/main" id="{DE6BD8C4-6EFF-9A51-E342-1C124BFDD24A}"/>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15</a:t>
            </a:fld>
            <a:endParaRPr lang="it-IT" dirty="0"/>
          </a:p>
        </p:txBody>
      </p:sp>
    </p:spTree>
    <p:extLst>
      <p:ext uri="{BB962C8B-B14F-4D97-AF65-F5344CB8AC3E}">
        <p14:creationId xmlns:p14="http://schemas.microsoft.com/office/powerpoint/2010/main" val="7838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8">
            <a:extLst>
              <a:ext uri="{FF2B5EF4-FFF2-40B4-BE49-F238E27FC236}">
                <a16:creationId xmlns:a16="http://schemas.microsoft.com/office/drawing/2014/main" id="{5405DAD7-5FE7-D62A-6185-4115366646CF}"/>
              </a:ext>
            </a:extLst>
          </p:cNvPr>
          <p:cNvSpPr txBox="1">
            <a:spLocks/>
          </p:cNvSpPr>
          <p:nvPr/>
        </p:nvSpPr>
        <p:spPr>
          <a:xfrm>
            <a:off x="555926" y="1158255"/>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COS’È L’ ASSEGNO DI INCLUSIONE - CONDIZIONI</a:t>
            </a:r>
          </a:p>
        </p:txBody>
      </p:sp>
      <p:sp>
        <p:nvSpPr>
          <p:cNvPr id="6" name="Segnaposto contenuto 2">
            <a:extLst>
              <a:ext uri="{FF2B5EF4-FFF2-40B4-BE49-F238E27FC236}">
                <a16:creationId xmlns:a16="http://schemas.microsoft.com/office/drawing/2014/main" id="{EC8FD4CA-6BB4-37B5-C560-A8A1BFD5ED35}"/>
              </a:ext>
            </a:extLst>
          </p:cNvPr>
          <p:cNvSpPr txBox="1">
            <a:spLocks/>
          </p:cNvSpPr>
          <p:nvPr/>
        </p:nvSpPr>
        <p:spPr>
          <a:xfrm>
            <a:off x="315311" y="2546142"/>
            <a:ext cx="10557299" cy="3855154"/>
          </a:xfrm>
          <a:prstGeom prst="rect">
            <a:avLst/>
          </a:prstGeom>
        </p:spPr>
        <p:txBody>
          <a:bodyPr lIns="55446" tIns="27724" rIns="55446" bIns="27724" anchor="t">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19125" lvl="1" algn="just" defTabSz="554466"/>
            <a:r>
              <a:rPr lang="it-IT" sz="2800" kern="0" dirty="0">
                <a:latin typeface="Titillium Web"/>
                <a:cs typeface="Times New Roman"/>
              </a:rPr>
              <a:t>L’Assegno di inclusione è una misura </a:t>
            </a:r>
            <a:r>
              <a:rPr lang="it-IT" sz="2800" b="1" kern="0" dirty="0">
                <a:latin typeface="Titillium Web"/>
                <a:cs typeface="Times New Roman"/>
              </a:rPr>
              <a:t>condizionata:</a:t>
            </a:r>
            <a:endParaRPr lang="it-IT" sz="2800" kern="0" dirty="0">
              <a:latin typeface="Titillium Web"/>
              <a:cs typeface="Times New Roman"/>
            </a:endParaRPr>
          </a:p>
          <a:p>
            <a:pPr marL="1167130" lvl="2" indent="-276860" algn="just" defTabSz="554466">
              <a:spcBef>
                <a:spcPts val="606"/>
              </a:spcBef>
              <a:buFont typeface="Arial" panose="020B0604020202020204" pitchFamily="34" charset="0"/>
              <a:buChar char="•"/>
            </a:pPr>
            <a:r>
              <a:rPr lang="it-IT" sz="2800" kern="0" dirty="0">
                <a:latin typeface="Titillium Web"/>
                <a:cs typeface="Times New Roman"/>
              </a:rPr>
              <a:t>al rispetto di determinati requisiti di cittadinanza, soggiorno e residenza </a:t>
            </a:r>
            <a:endParaRPr lang="it-IT" sz="2800" kern="0" dirty="0">
              <a:latin typeface="Titillium Web"/>
              <a:cs typeface="Times New Roman" panose="02020603050405020304" pitchFamily="18" charset="0"/>
            </a:endParaRPr>
          </a:p>
          <a:p>
            <a:pPr marL="1167130" lvl="2" indent="-276860" algn="just" defTabSz="554466">
              <a:spcBef>
                <a:spcPts val="606"/>
              </a:spcBef>
              <a:buFont typeface="Arial" panose="020B0604020202020204" pitchFamily="34" charset="0"/>
              <a:buChar char="•"/>
            </a:pPr>
            <a:r>
              <a:rPr lang="it-IT" sz="2800" kern="0" dirty="0">
                <a:latin typeface="Titillium Web"/>
                <a:cs typeface="Times New Roman"/>
              </a:rPr>
              <a:t>alla valutazione della condizione economica </a:t>
            </a:r>
            <a:endParaRPr lang="it-IT" sz="2800" kern="0" dirty="0">
              <a:latin typeface="Titillium Web"/>
              <a:cs typeface="Times New Roman" panose="02020603050405020304" pitchFamily="18" charset="0"/>
            </a:endParaRPr>
          </a:p>
          <a:p>
            <a:pPr marL="1167130" lvl="2" indent="-276860" defTabSz="554466">
              <a:spcBef>
                <a:spcPts val="606"/>
              </a:spcBef>
              <a:buFont typeface="Arial" panose="020B0604020202020204" pitchFamily="34" charset="0"/>
              <a:buChar char="•"/>
            </a:pPr>
            <a:r>
              <a:rPr lang="it-IT" sz="2800" kern="0" dirty="0">
                <a:latin typeface="Titillium Web"/>
                <a:cs typeface="Times New Roman"/>
              </a:rPr>
              <a:t>all’adesione ad un percorso personalizzato di attivazione e di inclusione sociale e lavorativa </a:t>
            </a:r>
            <a:endParaRPr lang="it-IT" sz="2800" kern="0" dirty="0">
              <a:latin typeface="Titillium Web"/>
              <a:cs typeface="Times New Roman" panose="02020603050405020304" pitchFamily="18" charset="0"/>
            </a:endParaRPr>
          </a:p>
          <a:p>
            <a:pPr defTabSz="554466"/>
            <a:endParaRPr lang="it-IT" kern="0" dirty="0">
              <a:latin typeface="Titillium Web"/>
              <a:cs typeface="Times New Roman" panose="02020603050405020304" pitchFamily="18" charset="0"/>
            </a:endParaRPr>
          </a:p>
        </p:txBody>
      </p:sp>
      <p:grpSp>
        <p:nvGrpSpPr>
          <p:cNvPr id="2" name="Gruppo 1">
            <a:extLst>
              <a:ext uri="{FF2B5EF4-FFF2-40B4-BE49-F238E27FC236}">
                <a16:creationId xmlns:a16="http://schemas.microsoft.com/office/drawing/2014/main" id="{E8FB6B6E-4DC2-8526-782C-6158CAB6814B}"/>
              </a:ext>
            </a:extLst>
          </p:cNvPr>
          <p:cNvGrpSpPr/>
          <p:nvPr/>
        </p:nvGrpSpPr>
        <p:grpSpPr>
          <a:xfrm>
            <a:off x="-2" y="6374893"/>
            <a:ext cx="1708393" cy="276999"/>
            <a:chOff x="-2" y="6374893"/>
            <a:chExt cx="1708393" cy="276999"/>
          </a:xfrm>
        </p:grpSpPr>
        <p:sp>
          <p:nvSpPr>
            <p:cNvPr id="3" name="Rettangolo con angoli arrotondati sullo stesso lato 2">
              <a:extLst>
                <a:ext uri="{FF2B5EF4-FFF2-40B4-BE49-F238E27FC236}">
                  <a16:creationId xmlns:a16="http://schemas.microsoft.com/office/drawing/2014/main" id="{0FEB376D-F19A-DD2A-994C-2149B2577ABF}"/>
                </a:ext>
              </a:extLst>
            </p:cNvPr>
            <p:cNvSpPr/>
            <p:nvPr/>
          </p:nvSpPr>
          <p:spPr>
            <a:xfrm rot="5400000">
              <a:off x="742096" y="5659199"/>
              <a:ext cx="224198" cy="1708393"/>
            </a:xfrm>
            <a:prstGeom prst="round2SameRect">
              <a:avLst>
                <a:gd name="adj1" fmla="val 50000"/>
                <a:gd name="adj2" fmla="val 0"/>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5" name="CasellaDiTesto 4">
              <a:extLst>
                <a:ext uri="{FF2B5EF4-FFF2-40B4-BE49-F238E27FC236}">
                  <a16:creationId xmlns:a16="http://schemas.microsoft.com/office/drawing/2014/main" id="{FD3D3152-DCAF-10AB-C7CF-10AA1A076316}"/>
                </a:ext>
              </a:extLst>
            </p:cNvPr>
            <p:cNvSpPr txBox="1"/>
            <p:nvPr/>
          </p:nvSpPr>
          <p:spPr>
            <a:xfrm>
              <a:off x="30194" y="6374893"/>
              <a:ext cx="1674126" cy="276999"/>
            </a:xfrm>
            <a:prstGeom prst="rect">
              <a:avLst/>
            </a:prstGeom>
            <a:noFill/>
          </p:spPr>
          <p:txBody>
            <a:bodyPr wrap="square" rtlCol="0">
              <a:spAutoFit/>
            </a:bodyPr>
            <a:lstStyle/>
            <a:p>
              <a:r>
                <a:rPr lang="it-IT" sz="1200">
                  <a:solidFill>
                    <a:schemeClr val="bg1"/>
                  </a:solidFill>
                  <a:latin typeface="Titillium Web" pitchFamily="2" charset="77"/>
                </a:rPr>
                <a:t>L’Assegno di inclusione</a:t>
              </a:r>
            </a:p>
          </p:txBody>
        </p:sp>
      </p:grpSp>
      <p:sp>
        <p:nvSpPr>
          <p:cNvPr id="7" name="Segnaposto numero diapositiva 7">
            <a:extLst>
              <a:ext uri="{FF2B5EF4-FFF2-40B4-BE49-F238E27FC236}">
                <a16:creationId xmlns:a16="http://schemas.microsoft.com/office/drawing/2014/main" id="{A6A3FF3E-BC69-E2D2-7CB7-855828EF04FD}"/>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16</a:t>
            </a:fld>
            <a:endParaRPr lang="it-IT" dirty="0"/>
          </a:p>
        </p:txBody>
      </p:sp>
    </p:spTree>
    <p:extLst>
      <p:ext uri="{BB962C8B-B14F-4D97-AF65-F5344CB8AC3E}">
        <p14:creationId xmlns:p14="http://schemas.microsoft.com/office/powerpoint/2010/main" val="1753330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1">
            <a:extLst>
              <a:ext uri="{FF2B5EF4-FFF2-40B4-BE49-F238E27FC236}">
                <a16:creationId xmlns:a16="http://schemas.microsoft.com/office/drawing/2014/main" id="{2FEE9768-D6A7-9ECA-647A-32C7342F4E5C}"/>
              </a:ext>
            </a:extLst>
          </p:cNvPr>
          <p:cNvSpPr txBox="1">
            <a:spLocks/>
          </p:cNvSpPr>
          <p:nvPr/>
        </p:nvSpPr>
        <p:spPr>
          <a:xfrm>
            <a:off x="735494" y="2247406"/>
            <a:ext cx="4169015" cy="3323987"/>
          </a:xfrm>
          <a:prstGeom prst="rect">
            <a:avLst/>
          </a:prstGeom>
        </p:spPr>
        <p:txBody>
          <a:bodyPr lIns="91440" tIns="45720" rIns="91440" bIns="45720" anchor="t"/>
          <a:lstStyle>
            <a:lvl1pPr marL="0">
              <a:defRPr>
                <a:latin typeface="+mn-lt"/>
                <a:ea typeface="+mn-ea"/>
                <a:cs typeface="+mn-cs"/>
              </a:defRPr>
            </a:lvl1pPr>
            <a:lvl2pPr marL="277233">
              <a:defRPr>
                <a:latin typeface="+mn-lt"/>
                <a:ea typeface="+mn-ea"/>
                <a:cs typeface="+mn-cs"/>
              </a:defRPr>
            </a:lvl2pPr>
            <a:lvl3pPr marL="554466">
              <a:defRPr>
                <a:latin typeface="+mn-lt"/>
                <a:ea typeface="+mn-ea"/>
                <a:cs typeface="+mn-cs"/>
              </a:defRPr>
            </a:lvl3pPr>
            <a:lvl4pPr marL="831699">
              <a:defRPr>
                <a:latin typeface="+mn-lt"/>
                <a:ea typeface="+mn-ea"/>
                <a:cs typeface="+mn-cs"/>
              </a:defRPr>
            </a:lvl4pPr>
            <a:lvl5pPr marL="1108933">
              <a:defRPr>
                <a:latin typeface="+mn-lt"/>
                <a:ea typeface="+mn-ea"/>
                <a:cs typeface="+mn-cs"/>
              </a:defRPr>
            </a:lvl5pPr>
            <a:lvl6pPr marL="1386166">
              <a:defRPr>
                <a:latin typeface="+mn-lt"/>
                <a:ea typeface="+mn-ea"/>
                <a:cs typeface="+mn-cs"/>
              </a:defRPr>
            </a:lvl6pPr>
            <a:lvl7pPr marL="1663399">
              <a:defRPr>
                <a:latin typeface="+mn-lt"/>
                <a:ea typeface="+mn-ea"/>
                <a:cs typeface="+mn-cs"/>
              </a:defRPr>
            </a:lvl7pPr>
            <a:lvl8pPr marL="1940633">
              <a:defRPr>
                <a:latin typeface="+mn-lt"/>
                <a:ea typeface="+mn-ea"/>
                <a:cs typeface="+mn-cs"/>
              </a:defRPr>
            </a:lvl8pPr>
            <a:lvl9pPr marL="2217866">
              <a:defRPr>
                <a:latin typeface="+mn-lt"/>
                <a:ea typeface="+mn-ea"/>
                <a:cs typeface="+mn-cs"/>
              </a:defRPr>
            </a:lvl9pPr>
          </a:lstStyle>
          <a:p>
            <a:r>
              <a:rPr lang="it-IT" sz="2400" kern="0" dirty="0">
                <a:solidFill>
                  <a:schemeClr val="tx1"/>
                </a:solidFill>
                <a:latin typeface="Titillium Web" pitchFamily="2" charset="77"/>
              </a:rPr>
              <a:t>L’Assegno di inclusione viene erogato ai </a:t>
            </a:r>
            <a:r>
              <a:rPr lang="it-IT" sz="2400" b="1" kern="0" dirty="0">
                <a:solidFill>
                  <a:schemeClr val="tx1"/>
                </a:solidFill>
                <a:latin typeface="Titillium Web" pitchFamily="2" charset="77"/>
              </a:rPr>
              <a:t>nuclei familiari in possesso cumulativamente</a:t>
            </a:r>
            <a:r>
              <a:rPr lang="it-IT" sz="2400" kern="0" dirty="0">
                <a:solidFill>
                  <a:schemeClr val="tx1"/>
                </a:solidFill>
                <a:latin typeface="Titillium Web" pitchFamily="2" charset="77"/>
              </a:rPr>
              <a:t>, al momento della presentazione</a:t>
            </a:r>
          </a:p>
          <a:p>
            <a:r>
              <a:rPr lang="it-IT" sz="2400" kern="0" dirty="0">
                <a:latin typeface="Titillium Web"/>
              </a:rPr>
              <a:t>della domanda e per tutta la durata dell’erogazione del beneficio, </a:t>
            </a:r>
            <a:r>
              <a:rPr lang="it-IT" sz="2400" b="1" kern="0" dirty="0">
                <a:latin typeface="Titillium Web"/>
              </a:rPr>
              <a:t>di requisiti:</a:t>
            </a:r>
            <a:endParaRPr lang="it-IT" sz="2400" b="1" kern="0" dirty="0">
              <a:latin typeface="Titillium Web" pitchFamily="2" charset="77"/>
            </a:endParaRPr>
          </a:p>
          <a:p>
            <a:endParaRPr lang="it-IT" sz="2400" kern="0" dirty="0">
              <a:solidFill>
                <a:schemeClr val="tx1"/>
              </a:solidFill>
              <a:latin typeface="Titillium Web" pitchFamily="2" charset="77"/>
            </a:endParaRPr>
          </a:p>
        </p:txBody>
      </p:sp>
      <p:sp>
        <p:nvSpPr>
          <p:cNvPr id="6" name="Titolo 2">
            <a:extLst>
              <a:ext uri="{FF2B5EF4-FFF2-40B4-BE49-F238E27FC236}">
                <a16:creationId xmlns:a16="http://schemas.microsoft.com/office/drawing/2014/main" id="{C804DC52-1164-F0BC-ABA0-F213582D1663}"/>
              </a:ext>
            </a:extLst>
          </p:cNvPr>
          <p:cNvSpPr>
            <a:spLocks noGrp="1"/>
          </p:cNvSpPr>
          <p:nvPr>
            <p:ph type="title"/>
          </p:nvPr>
        </p:nvSpPr>
        <p:spPr>
          <a:xfrm>
            <a:off x="555536" y="1154202"/>
            <a:ext cx="11359373" cy="1754326"/>
          </a:xfrm>
        </p:spPr>
        <p:txBody>
          <a:bodyPr/>
          <a:lstStyle/>
          <a:p>
            <a:r>
              <a:rPr lang="it-IT" sz="3800" dirty="0">
                <a:latin typeface="Titillium Web" pitchFamily="2" charset="77"/>
              </a:rPr>
              <a:t>COS’È L’ ASSEGNO DI INCLUSIONE- REQUISITI</a:t>
            </a:r>
          </a:p>
        </p:txBody>
      </p:sp>
      <p:grpSp>
        <p:nvGrpSpPr>
          <p:cNvPr id="10" name="Gruppo 14">
            <a:extLst>
              <a:ext uri="{FF2B5EF4-FFF2-40B4-BE49-F238E27FC236}">
                <a16:creationId xmlns:a16="http://schemas.microsoft.com/office/drawing/2014/main" id="{27480DF4-B4CD-E309-8B6C-AD10CA1AFF46}"/>
              </a:ext>
            </a:extLst>
          </p:cNvPr>
          <p:cNvGrpSpPr/>
          <p:nvPr/>
        </p:nvGrpSpPr>
        <p:grpSpPr>
          <a:xfrm>
            <a:off x="9110943" y="1909947"/>
            <a:ext cx="2152803" cy="1999453"/>
            <a:chOff x="704410" y="2028711"/>
            <a:chExt cx="2659410" cy="3953628"/>
          </a:xfrm>
          <a:solidFill>
            <a:schemeClr val="accent6"/>
          </a:solidFill>
        </p:grpSpPr>
        <p:sp>
          <p:nvSpPr>
            <p:cNvPr id="8" name="Rettangolo con angoli arrotondati 3">
              <a:extLst>
                <a:ext uri="{FF2B5EF4-FFF2-40B4-BE49-F238E27FC236}">
                  <a16:creationId xmlns:a16="http://schemas.microsoft.com/office/drawing/2014/main" id="{845D38A0-D6C9-E37A-049B-7440FC12EF91}"/>
                </a:ext>
              </a:extLst>
            </p:cNvPr>
            <p:cNvSpPr/>
            <p:nvPr/>
          </p:nvSpPr>
          <p:spPr>
            <a:xfrm>
              <a:off x="816952" y="2127185"/>
              <a:ext cx="2546868" cy="3855154"/>
            </a:xfrm>
            <a:prstGeom prst="roundRect">
              <a:avLst>
                <a:gd name="adj" fmla="val 8337"/>
              </a:avLst>
            </a:prstGeom>
            <a:solidFill>
              <a:schemeClr val="accent6">
                <a:lumMod val="20000"/>
                <a:lumOff val="8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400"/>
            </a:p>
          </p:txBody>
        </p:sp>
        <p:sp>
          <p:nvSpPr>
            <p:cNvPr id="9" name="Rettangolo con angoli arrotondati 4">
              <a:extLst>
                <a:ext uri="{FF2B5EF4-FFF2-40B4-BE49-F238E27FC236}">
                  <a16:creationId xmlns:a16="http://schemas.microsoft.com/office/drawing/2014/main" id="{FF7D94B5-6112-AF1F-14E8-88ADF49BD5D7}"/>
                </a:ext>
              </a:extLst>
            </p:cNvPr>
            <p:cNvSpPr/>
            <p:nvPr/>
          </p:nvSpPr>
          <p:spPr>
            <a:xfrm>
              <a:off x="704410" y="2028711"/>
              <a:ext cx="2546868" cy="3855154"/>
            </a:xfrm>
            <a:prstGeom prst="roundRect">
              <a:avLst>
                <a:gd name="adj" fmla="val 8337"/>
              </a:avLst>
            </a:prstGeom>
            <a:grpFill/>
            <a:ln w="190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dirty="0">
                  <a:latin typeface="Titillium Web"/>
                </a:rPr>
                <a:t>Cittadinanza</a:t>
              </a:r>
            </a:p>
            <a:p>
              <a:pPr algn="ctr"/>
              <a:r>
                <a:rPr lang="it-IT" dirty="0">
                  <a:latin typeface="Titillium Web"/>
                </a:rPr>
                <a:t>Residenza e soggiorno</a:t>
              </a:r>
            </a:p>
          </p:txBody>
        </p:sp>
      </p:grpSp>
      <p:sp>
        <p:nvSpPr>
          <p:cNvPr id="12" name="object 3">
            <a:extLst>
              <a:ext uri="{FF2B5EF4-FFF2-40B4-BE49-F238E27FC236}">
                <a16:creationId xmlns:a16="http://schemas.microsoft.com/office/drawing/2014/main" id="{DDE294BE-3E94-FA22-9447-293BE88DC14C}"/>
              </a:ext>
            </a:extLst>
          </p:cNvPr>
          <p:cNvSpPr/>
          <p:nvPr/>
        </p:nvSpPr>
        <p:spPr>
          <a:xfrm>
            <a:off x="5967460" y="2031365"/>
            <a:ext cx="2411290" cy="1839452"/>
          </a:xfrm>
          <a:prstGeom prst="rect">
            <a:avLst/>
          </a:prstGeom>
          <a:blipFill>
            <a:blip r:embed="rId2" cstate="print"/>
            <a:stretch>
              <a:fillRect l="-30807" r="-19414"/>
            </a:stretch>
          </a:blipFill>
        </p:spPr>
        <p:txBody>
          <a:bodyPr wrap="square" lIns="0" tIns="0" rIns="0" bIns="0" rtlCol="0"/>
          <a:lstStyle/>
          <a:p>
            <a:endParaRPr sz="1400"/>
          </a:p>
        </p:txBody>
      </p:sp>
      <p:grpSp>
        <p:nvGrpSpPr>
          <p:cNvPr id="16" name="Gruppo 19">
            <a:extLst>
              <a:ext uri="{FF2B5EF4-FFF2-40B4-BE49-F238E27FC236}">
                <a16:creationId xmlns:a16="http://schemas.microsoft.com/office/drawing/2014/main" id="{8CE47C16-DDEE-A8E8-1127-EF451C1C3A83}"/>
              </a:ext>
            </a:extLst>
          </p:cNvPr>
          <p:cNvGrpSpPr/>
          <p:nvPr/>
        </p:nvGrpSpPr>
        <p:grpSpPr>
          <a:xfrm>
            <a:off x="6134570" y="4107725"/>
            <a:ext cx="2244180" cy="2204904"/>
            <a:chOff x="677550" y="2059100"/>
            <a:chExt cx="2686270" cy="3923239"/>
          </a:xfrm>
          <a:solidFill>
            <a:schemeClr val="accent3"/>
          </a:solidFill>
        </p:grpSpPr>
        <p:sp>
          <p:nvSpPr>
            <p:cNvPr id="14" name="Rettangolo con angoli arrotondati 20">
              <a:extLst>
                <a:ext uri="{FF2B5EF4-FFF2-40B4-BE49-F238E27FC236}">
                  <a16:creationId xmlns:a16="http://schemas.microsoft.com/office/drawing/2014/main" id="{0527E98D-DF25-AFE1-BAB7-372822FCBF4E}"/>
                </a:ext>
              </a:extLst>
            </p:cNvPr>
            <p:cNvSpPr/>
            <p:nvPr/>
          </p:nvSpPr>
          <p:spPr>
            <a:xfrm>
              <a:off x="816952" y="2127185"/>
              <a:ext cx="2546868" cy="3855154"/>
            </a:xfrm>
            <a:prstGeom prst="roundRect">
              <a:avLst>
                <a:gd name="adj" fmla="val 8337"/>
              </a:avLst>
            </a:prstGeom>
            <a:solidFill>
              <a:schemeClr val="accent3">
                <a:lumMod val="20000"/>
                <a:lumOff val="8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400"/>
            </a:p>
          </p:txBody>
        </p:sp>
        <p:sp>
          <p:nvSpPr>
            <p:cNvPr id="15" name="Rettangolo con angoli arrotondati 21">
              <a:extLst>
                <a:ext uri="{FF2B5EF4-FFF2-40B4-BE49-F238E27FC236}">
                  <a16:creationId xmlns:a16="http://schemas.microsoft.com/office/drawing/2014/main" id="{467AA162-777D-696A-BA5D-3D99D56FB2BD}"/>
                </a:ext>
              </a:extLst>
            </p:cNvPr>
            <p:cNvSpPr/>
            <p:nvPr/>
          </p:nvSpPr>
          <p:spPr>
            <a:xfrm>
              <a:off x="677550" y="2059100"/>
              <a:ext cx="2546868" cy="3855154"/>
            </a:xfrm>
            <a:prstGeom prst="roundRect">
              <a:avLst>
                <a:gd name="adj" fmla="val 8337"/>
              </a:avLst>
            </a:prstGeom>
            <a:grpFill/>
            <a:ln w="190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dirty="0">
                  <a:latin typeface="Titillium Web"/>
                </a:rPr>
                <a:t>Economici</a:t>
              </a:r>
            </a:p>
          </p:txBody>
        </p:sp>
      </p:grpSp>
      <p:grpSp>
        <p:nvGrpSpPr>
          <p:cNvPr id="20" name="Gruppo 22">
            <a:extLst>
              <a:ext uri="{FF2B5EF4-FFF2-40B4-BE49-F238E27FC236}">
                <a16:creationId xmlns:a16="http://schemas.microsoft.com/office/drawing/2014/main" id="{3906F20E-4318-6E58-23CE-E847288DFE47}"/>
              </a:ext>
            </a:extLst>
          </p:cNvPr>
          <p:cNvGrpSpPr/>
          <p:nvPr/>
        </p:nvGrpSpPr>
        <p:grpSpPr>
          <a:xfrm>
            <a:off x="9063378" y="4135184"/>
            <a:ext cx="2200368" cy="2204904"/>
            <a:chOff x="704410" y="2028711"/>
            <a:chExt cx="2659410" cy="3953628"/>
          </a:xfrm>
          <a:solidFill>
            <a:srgbClr val="8A85D8"/>
          </a:solidFill>
        </p:grpSpPr>
        <p:sp>
          <p:nvSpPr>
            <p:cNvPr id="18" name="Rettangolo con angoli arrotondati 23">
              <a:extLst>
                <a:ext uri="{FF2B5EF4-FFF2-40B4-BE49-F238E27FC236}">
                  <a16:creationId xmlns:a16="http://schemas.microsoft.com/office/drawing/2014/main" id="{2B1FEB87-4AC4-657E-922C-3A1364D19087}"/>
                </a:ext>
              </a:extLst>
            </p:cNvPr>
            <p:cNvSpPr/>
            <p:nvPr/>
          </p:nvSpPr>
          <p:spPr>
            <a:xfrm>
              <a:off x="816952" y="2127185"/>
              <a:ext cx="2546868" cy="3855154"/>
            </a:xfrm>
            <a:prstGeom prst="roundRect">
              <a:avLst>
                <a:gd name="adj" fmla="val 8337"/>
              </a:avLst>
            </a:prstGeom>
            <a:solidFill>
              <a:srgbClr val="DBD9F3"/>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400"/>
            </a:p>
          </p:txBody>
        </p:sp>
        <p:sp>
          <p:nvSpPr>
            <p:cNvPr id="19" name="Rettangolo con angoli arrotondati 24">
              <a:extLst>
                <a:ext uri="{FF2B5EF4-FFF2-40B4-BE49-F238E27FC236}">
                  <a16:creationId xmlns:a16="http://schemas.microsoft.com/office/drawing/2014/main" id="{4283F3C0-FB57-F0E6-9DB3-C4AE42516DC1}"/>
                </a:ext>
              </a:extLst>
            </p:cNvPr>
            <p:cNvSpPr/>
            <p:nvPr/>
          </p:nvSpPr>
          <p:spPr>
            <a:xfrm>
              <a:off x="704410" y="2028711"/>
              <a:ext cx="2546868" cy="3855154"/>
            </a:xfrm>
            <a:prstGeom prst="roundRect">
              <a:avLst>
                <a:gd name="adj" fmla="val 8337"/>
              </a:avLst>
            </a:prstGeom>
            <a:grpFill/>
            <a:ln w="190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dirty="0">
                  <a:latin typeface="Titillium Web"/>
                </a:rPr>
                <a:t>Patrimoniali</a:t>
              </a:r>
            </a:p>
          </p:txBody>
        </p:sp>
      </p:grpSp>
      <p:grpSp>
        <p:nvGrpSpPr>
          <p:cNvPr id="2" name="Gruppo 1">
            <a:extLst>
              <a:ext uri="{FF2B5EF4-FFF2-40B4-BE49-F238E27FC236}">
                <a16:creationId xmlns:a16="http://schemas.microsoft.com/office/drawing/2014/main" id="{9483CEAE-5769-EC2F-11D6-2417A37C5338}"/>
              </a:ext>
            </a:extLst>
          </p:cNvPr>
          <p:cNvGrpSpPr/>
          <p:nvPr/>
        </p:nvGrpSpPr>
        <p:grpSpPr>
          <a:xfrm>
            <a:off x="-2" y="6374893"/>
            <a:ext cx="1708393" cy="276999"/>
            <a:chOff x="-2" y="6374893"/>
            <a:chExt cx="1708393" cy="276999"/>
          </a:xfrm>
        </p:grpSpPr>
        <p:sp>
          <p:nvSpPr>
            <p:cNvPr id="3" name="Rettangolo con angoli arrotondati sullo stesso lato 2">
              <a:extLst>
                <a:ext uri="{FF2B5EF4-FFF2-40B4-BE49-F238E27FC236}">
                  <a16:creationId xmlns:a16="http://schemas.microsoft.com/office/drawing/2014/main" id="{6C09D22C-DC30-FBDD-BC78-1BF9227BD561}"/>
                </a:ext>
              </a:extLst>
            </p:cNvPr>
            <p:cNvSpPr/>
            <p:nvPr/>
          </p:nvSpPr>
          <p:spPr>
            <a:xfrm rot="5400000">
              <a:off x="742096" y="5659199"/>
              <a:ext cx="224198" cy="1708393"/>
            </a:xfrm>
            <a:prstGeom prst="round2SameRect">
              <a:avLst>
                <a:gd name="adj1" fmla="val 50000"/>
                <a:gd name="adj2" fmla="val 0"/>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5" name="CasellaDiTesto 4">
              <a:extLst>
                <a:ext uri="{FF2B5EF4-FFF2-40B4-BE49-F238E27FC236}">
                  <a16:creationId xmlns:a16="http://schemas.microsoft.com/office/drawing/2014/main" id="{CF7C9933-1613-C242-91BE-12BF542737F0}"/>
                </a:ext>
              </a:extLst>
            </p:cNvPr>
            <p:cNvSpPr txBox="1"/>
            <p:nvPr/>
          </p:nvSpPr>
          <p:spPr>
            <a:xfrm>
              <a:off x="30194" y="6374893"/>
              <a:ext cx="1674126" cy="276999"/>
            </a:xfrm>
            <a:prstGeom prst="rect">
              <a:avLst/>
            </a:prstGeom>
            <a:noFill/>
          </p:spPr>
          <p:txBody>
            <a:bodyPr wrap="square" rtlCol="0">
              <a:spAutoFit/>
            </a:bodyPr>
            <a:lstStyle/>
            <a:p>
              <a:r>
                <a:rPr lang="it-IT" sz="1200">
                  <a:solidFill>
                    <a:schemeClr val="bg1"/>
                  </a:solidFill>
                  <a:latin typeface="Titillium Web" pitchFamily="2" charset="77"/>
                </a:rPr>
                <a:t>L’Assegno di inclusione</a:t>
              </a:r>
            </a:p>
          </p:txBody>
        </p:sp>
      </p:grpSp>
      <p:sp>
        <p:nvSpPr>
          <p:cNvPr id="7" name="Segnaposto numero diapositiva 7">
            <a:extLst>
              <a:ext uri="{FF2B5EF4-FFF2-40B4-BE49-F238E27FC236}">
                <a16:creationId xmlns:a16="http://schemas.microsoft.com/office/drawing/2014/main" id="{C12D91F3-54AF-CC09-36C1-BF53242FF7FB}"/>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17</a:t>
            </a:fld>
            <a:endParaRPr lang="it-IT" dirty="0"/>
          </a:p>
        </p:txBody>
      </p:sp>
    </p:spTree>
    <p:extLst>
      <p:ext uri="{BB962C8B-B14F-4D97-AF65-F5344CB8AC3E}">
        <p14:creationId xmlns:p14="http://schemas.microsoft.com/office/powerpoint/2010/main" val="2283134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e 20">
            <a:extLst>
              <a:ext uri="{FF2B5EF4-FFF2-40B4-BE49-F238E27FC236}">
                <a16:creationId xmlns:a16="http://schemas.microsoft.com/office/drawing/2014/main" id="{50DF8EB7-083F-9A16-E45A-2403741D33E3}"/>
              </a:ext>
            </a:extLst>
          </p:cNvPr>
          <p:cNvSpPr/>
          <p:nvPr/>
        </p:nvSpPr>
        <p:spPr>
          <a:xfrm>
            <a:off x="1324310" y="3753580"/>
            <a:ext cx="930442" cy="930442"/>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Segnaposto contenuto 2">
            <a:extLst>
              <a:ext uri="{FF2B5EF4-FFF2-40B4-BE49-F238E27FC236}">
                <a16:creationId xmlns:a16="http://schemas.microsoft.com/office/drawing/2014/main" id="{A452BB0B-BBE9-B98E-C993-F2BC8FDD7BFE}"/>
              </a:ext>
            </a:extLst>
          </p:cNvPr>
          <p:cNvSpPr txBox="1">
            <a:spLocks/>
          </p:cNvSpPr>
          <p:nvPr/>
        </p:nvSpPr>
        <p:spPr>
          <a:xfrm>
            <a:off x="711426" y="2262456"/>
            <a:ext cx="11080147" cy="1227766"/>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400" kern="0" dirty="0">
                <a:solidFill>
                  <a:sysClr val="windowText" lastClr="000000"/>
                </a:solidFill>
                <a:latin typeface="Titillium Web" pitchFamily="2" charset="77"/>
                <a:cs typeface="Times New Roman" panose="02020603050405020304" pitchFamily="18" charset="0"/>
              </a:rPr>
              <a:t>I controlli sul possesso dei </a:t>
            </a:r>
            <a:r>
              <a:rPr lang="it-IT" sz="2400" b="1" kern="0" dirty="0">
                <a:solidFill>
                  <a:sysClr val="windowText" lastClr="000000"/>
                </a:solidFill>
                <a:latin typeface="Titillium Web" pitchFamily="2" charset="77"/>
                <a:cs typeface="Times New Roman" panose="02020603050405020304" pitchFamily="18" charset="0"/>
              </a:rPr>
              <a:t>requisiti di residenza e soggiorno </a:t>
            </a:r>
            <a:r>
              <a:rPr lang="it-IT" sz="2400" kern="0" dirty="0">
                <a:solidFill>
                  <a:sysClr val="windowText" lastClr="000000"/>
                </a:solidFill>
                <a:latin typeface="Titillium Web" pitchFamily="2" charset="77"/>
                <a:cs typeface="Times New Roman" panose="02020603050405020304" pitchFamily="18" charset="0"/>
              </a:rPr>
              <a:t>dei beneficiari richiedenti l’Assegno di inclusione sono effettuati sulla base delle informazioni disponibili sulle banche dati dell’INPS o messe a disposizione:</a:t>
            </a:r>
          </a:p>
        </p:txBody>
      </p:sp>
      <p:sp>
        <p:nvSpPr>
          <p:cNvPr id="14" name="Titolo 8">
            <a:extLst>
              <a:ext uri="{FF2B5EF4-FFF2-40B4-BE49-F238E27FC236}">
                <a16:creationId xmlns:a16="http://schemas.microsoft.com/office/drawing/2014/main" id="{8D54DE77-8A09-25C5-CA86-C0F492539555}"/>
              </a:ext>
            </a:extLst>
          </p:cNvPr>
          <p:cNvSpPr txBox="1">
            <a:spLocks/>
          </p:cNvSpPr>
          <p:nvPr/>
        </p:nvSpPr>
        <p:spPr>
          <a:xfrm>
            <a:off x="711426" y="1015879"/>
            <a:ext cx="11080148" cy="1169551"/>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I CONTROLLI DEI REQUISITI DI RESIDENZA E SOGGIORNO</a:t>
            </a:r>
          </a:p>
        </p:txBody>
      </p:sp>
      <p:sp>
        <p:nvSpPr>
          <p:cNvPr id="17" name="Segnaposto contenuto 2">
            <a:extLst>
              <a:ext uri="{FF2B5EF4-FFF2-40B4-BE49-F238E27FC236}">
                <a16:creationId xmlns:a16="http://schemas.microsoft.com/office/drawing/2014/main" id="{B6A9DB20-E1B2-804B-EC41-F994713C643D}"/>
              </a:ext>
            </a:extLst>
          </p:cNvPr>
          <p:cNvSpPr txBox="1">
            <a:spLocks/>
          </p:cNvSpPr>
          <p:nvPr/>
        </p:nvSpPr>
        <p:spPr>
          <a:xfrm>
            <a:off x="3031959" y="4098758"/>
            <a:ext cx="9561720" cy="489828"/>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400" kern="0" dirty="0">
                <a:solidFill>
                  <a:sysClr val="windowText" lastClr="000000"/>
                </a:solidFill>
                <a:latin typeface="Titillium Web" pitchFamily="2" charset="77"/>
                <a:cs typeface="Times New Roman" panose="02020603050405020304" pitchFamily="18" charset="0"/>
              </a:rPr>
              <a:t>dai Comuni</a:t>
            </a:r>
          </a:p>
        </p:txBody>
      </p:sp>
      <p:sp>
        <p:nvSpPr>
          <p:cNvPr id="18" name="Segnaposto contenuto 2">
            <a:extLst>
              <a:ext uri="{FF2B5EF4-FFF2-40B4-BE49-F238E27FC236}">
                <a16:creationId xmlns:a16="http://schemas.microsoft.com/office/drawing/2014/main" id="{88564DF4-E3D1-6DC9-3148-9061D7B2E3F2}"/>
              </a:ext>
            </a:extLst>
          </p:cNvPr>
          <p:cNvSpPr txBox="1">
            <a:spLocks/>
          </p:cNvSpPr>
          <p:nvPr/>
        </p:nvSpPr>
        <p:spPr>
          <a:xfrm>
            <a:off x="3031959" y="5004592"/>
            <a:ext cx="9561720" cy="489828"/>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400" kern="0" dirty="0">
                <a:solidFill>
                  <a:sysClr val="windowText" lastClr="000000"/>
                </a:solidFill>
                <a:latin typeface="Titillium Web" pitchFamily="2" charset="77"/>
                <a:cs typeface="Times New Roman" panose="02020603050405020304" pitchFamily="18" charset="0"/>
              </a:rPr>
              <a:t>dal Ministero dell’Interno attraverso l’Anagrafe Nazionale della Popolazione Residente (ANPR)</a:t>
            </a:r>
          </a:p>
        </p:txBody>
      </p:sp>
      <p:pic>
        <p:nvPicPr>
          <p:cNvPr id="1026" name="Picture 2" descr="ANAGRAFE NAZIONALE – Unica. Per tutti.">
            <a:extLst>
              <a:ext uri="{FF2B5EF4-FFF2-40B4-BE49-F238E27FC236}">
                <a16:creationId xmlns:a16="http://schemas.microsoft.com/office/drawing/2014/main" id="{469A07D3-7BFB-2B95-87F3-90D12AE60C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8156" y="5177222"/>
            <a:ext cx="1682750" cy="506059"/>
          </a:xfrm>
          <a:prstGeom prst="rect">
            <a:avLst/>
          </a:prstGeom>
          <a:noFill/>
          <a:extLst>
            <a:ext uri="{909E8E84-426E-40DD-AFC4-6F175D3DCCD1}">
              <a14:hiddenFill xmlns:a14="http://schemas.microsoft.com/office/drawing/2010/main">
                <a:solidFill>
                  <a:srgbClr val="FFFFFF"/>
                </a:solidFill>
              </a14:hiddenFill>
            </a:ext>
          </a:extLst>
        </p:spPr>
      </p:pic>
      <p:pic>
        <p:nvPicPr>
          <p:cNvPr id="20" name="Elemento grafico 19">
            <a:extLst>
              <a:ext uri="{FF2B5EF4-FFF2-40B4-BE49-F238E27FC236}">
                <a16:creationId xmlns:a16="http://schemas.microsoft.com/office/drawing/2014/main" id="{3A9D66DC-5F70-1937-F790-72A9AEFAE6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07267" y="3718379"/>
            <a:ext cx="952500" cy="1193800"/>
          </a:xfrm>
          <a:prstGeom prst="rect">
            <a:avLst/>
          </a:prstGeom>
        </p:spPr>
      </p:pic>
      <p:grpSp>
        <p:nvGrpSpPr>
          <p:cNvPr id="22" name="Gruppo 21">
            <a:extLst>
              <a:ext uri="{FF2B5EF4-FFF2-40B4-BE49-F238E27FC236}">
                <a16:creationId xmlns:a16="http://schemas.microsoft.com/office/drawing/2014/main" id="{71E9C9E1-FDD3-603F-E9CE-1DA0F2D22C9E}"/>
              </a:ext>
            </a:extLst>
          </p:cNvPr>
          <p:cNvGrpSpPr/>
          <p:nvPr/>
        </p:nvGrpSpPr>
        <p:grpSpPr>
          <a:xfrm>
            <a:off x="-2" y="6374893"/>
            <a:ext cx="1708393" cy="276999"/>
            <a:chOff x="-2" y="6374893"/>
            <a:chExt cx="1708393" cy="276999"/>
          </a:xfrm>
        </p:grpSpPr>
        <p:sp>
          <p:nvSpPr>
            <p:cNvPr id="23" name="Rettangolo con angoli arrotondati sullo stesso lato 22">
              <a:extLst>
                <a:ext uri="{FF2B5EF4-FFF2-40B4-BE49-F238E27FC236}">
                  <a16:creationId xmlns:a16="http://schemas.microsoft.com/office/drawing/2014/main" id="{41058E6B-E76B-05BF-1210-B9AE10CA79AC}"/>
                </a:ext>
              </a:extLst>
            </p:cNvPr>
            <p:cNvSpPr/>
            <p:nvPr/>
          </p:nvSpPr>
          <p:spPr>
            <a:xfrm rot="5400000">
              <a:off x="742096" y="5659199"/>
              <a:ext cx="224198" cy="1708393"/>
            </a:xfrm>
            <a:prstGeom prst="round2SameRect">
              <a:avLst>
                <a:gd name="adj1" fmla="val 50000"/>
                <a:gd name="adj2" fmla="val 0"/>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24" name="CasellaDiTesto 23">
              <a:extLst>
                <a:ext uri="{FF2B5EF4-FFF2-40B4-BE49-F238E27FC236}">
                  <a16:creationId xmlns:a16="http://schemas.microsoft.com/office/drawing/2014/main" id="{ACC8E881-6BE0-B523-D922-626C212C1094}"/>
                </a:ext>
              </a:extLst>
            </p:cNvPr>
            <p:cNvSpPr txBox="1"/>
            <p:nvPr/>
          </p:nvSpPr>
          <p:spPr>
            <a:xfrm>
              <a:off x="30194" y="6374893"/>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2" name="Segnaposto numero diapositiva 7">
            <a:extLst>
              <a:ext uri="{FF2B5EF4-FFF2-40B4-BE49-F238E27FC236}">
                <a16:creationId xmlns:a16="http://schemas.microsoft.com/office/drawing/2014/main" id="{06724D0E-57EB-28AA-07C9-A268DFF38DF9}"/>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18</a:t>
            </a:fld>
            <a:endParaRPr lang="it-IT" dirty="0"/>
          </a:p>
        </p:txBody>
      </p:sp>
    </p:spTree>
    <p:extLst>
      <p:ext uri="{BB962C8B-B14F-4D97-AF65-F5344CB8AC3E}">
        <p14:creationId xmlns:p14="http://schemas.microsoft.com/office/powerpoint/2010/main" val="514943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ttangolo con angoli arrotondati 20">
            <a:extLst>
              <a:ext uri="{FF2B5EF4-FFF2-40B4-BE49-F238E27FC236}">
                <a16:creationId xmlns:a16="http://schemas.microsoft.com/office/drawing/2014/main" id="{DD28E99C-5A53-119B-4D3D-D9DB1DA2635F}"/>
              </a:ext>
            </a:extLst>
          </p:cNvPr>
          <p:cNvSpPr/>
          <p:nvPr/>
        </p:nvSpPr>
        <p:spPr>
          <a:xfrm>
            <a:off x="409036" y="2416826"/>
            <a:ext cx="1803174" cy="1976717"/>
          </a:xfrm>
          <a:prstGeom prst="roundRect">
            <a:avLst>
              <a:gd name="adj" fmla="val 6972"/>
            </a:avLst>
          </a:prstGeom>
          <a:noFill/>
          <a:ln w="12700">
            <a:solidFill>
              <a:srgbClr val="007D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Segnaposto contenuto 2"/>
          <p:cNvSpPr txBox="1">
            <a:spLocks/>
          </p:cNvSpPr>
          <p:nvPr/>
        </p:nvSpPr>
        <p:spPr>
          <a:xfrm>
            <a:off x="406626" y="1757591"/>
            <a:ext cx="11150465" cy="329781"/>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000" kern="0" dirty="0">
                <a:solidFill>
                  <a:sysClr val="windowText" lastClr="000000"/>
                </a:solidFill>
                <a:latin typeface="Titillium Web" pitchFamily="2" charset="77"/>
                <a:cs typeface="Times New Roman" panose="02020603050405020304" pitchFamily="18" charset="0"/>
              </a:rPr>
              <a:t>La persona che richiede l’Assegno di inclusione deve essere congiuntamente:</a:t>
            </a:r>
          </a:p>
        </p:txBody>
      </p:sp>
      <p:sp>
        <p:nvSpPr>
          <p:cNvPr id="4" name="Titolo 8">
            <a:extLst>
              <a:ext uri="{FF2B5EF4-FFF2-40B4-BE49-F238E27FC236}">
                <a16:creationId xmlns:a16="http://schemas.microsoft.com/office/drawing/2014/main" id="{E68CADAF-0600-BC3F-FDE7-851ACD576B27}"/>
              </a:ext>
            </a:extLst>
          </p:cNvPr>
          <p:cNvSpPr txBox="1">
            <a:spLocks/>
          </p:cNvSpPr>
          <p:nvPr/>
        </p:nvSpPr>
        <p:spPr>
          <a:xfrm>
            <a:off x="406626" y="1028872"/>
            <a:ext cx="11964050"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REQUISITI DI CITTADINANZA, RESIDENZA E SOGGIORNO</a:t>
            </a:r>
          </a:p>
        </p:txBody>
      </p:sp>
      <p:sp>
        <p:nvSpPr>
          <p:cNvPr id="15" name="Segnaposto contenuto 2">
            <a:extLst>
              <a:ext uri="{FF2B5EF4-FFF2-40B4-BE49-F238E27FC236}">
                <a16:creationId xmlns:a16="http://schemas.microsoft.com/office/drawing/2014/main" id="{3E644593-F085-F3EC-FA75-9A5DB55736A1}"/>
              </a:ext>
            </a:extLst>
          </p:cNvPr>
          <p:cNvSpPr txBox="1">
            <a:spLocks/>
          </p:cNvSpPr>
          <p:nvPr/>
        </p:nvSpPr>
        <p:spPr>
          <a:xfrm>
            <a:off x="406626" y="4776785"/>
            <a:ext cx="10463080" cy="329781"/>
          </a:xfrm>
          <a:prstGeom prst="rect">
            <a:avLst/>
          </a:prstGeom>
        </p:spPr>
        <p:txBody>
          <a:bodyPr lIns="0"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520700" lvl="1" indent="-342900" algn="just" defTabSz="554466">
              <a:buFont typeface="Wingdings" pitchFamily="2" charset="2"/>
              <a:buChar char="q"/>
              <a:tabLst>
                <a:tab pos="355600" algn="l"/>
              </a:tabLst>
            </a:pPr>
            <a:r>
              <a:rPr lang="it-IT" kern="0" dirty="0">
                <a:solidFill>
                  <a:srgbClr val="0070C0"/>
                </a:solidFill>
                <a:latin typeface="Titillium Web" pitchFamily="2" charset="77"/>
                <a:cs typeface="Times New Roman" panose="02020603050405020304" pitchFamily="18" charset="0"/>
              </a:rPr>
              <a:t>residenza in Italia per almeno cinque anni, di cui gli ultimi due in maniera continuativa</a:t>
            </a:r>
          </a:p>
          <a:p>
            <a:pPr marL="520700" lvl="1" indent="-342900" algn="just" defTabSz="554466">
              <a:buFont typeface="Wingdings" pitchFamily="2" charset="2"/>
              <a:buChar char="q"/>
              <a:tabLst>
                <a:tab pos="355600" algn="l"/>
              </a:tabLst>
            </a:pPr>
            <a:endParaRPr lang="it-IT" kern="0" dirty="0">
              <a:solidFill>
                <a:srgbClr val="0070C0"/>
              </a:solidFill>
              <a:latin typeface="Titillium Web" pitchFamily="2" charset="77"/>
              <a:cs typeface="Times New Roman" panose="02020603050405020304" pitchFamily="18" charset="0"/>
            </a:endParaRPr>
          </a:p>
          <a:p>
            <a:pPr marL="520700" lvl="1" indent="-342900" algn="just" defTabSz="554466">
              <a:buFont typeface="Wingdings" pitchFamily="2" charset="2"/>
              <a:buChar char="q"/>
              <a:tabLst>
                <a:tab pos="355600" algn="l"/>
              </a:tabLst>
            </a:pPr>
            <a:r>
              <a:rPr lang="it-IT" kern="0" dirty="0">
                <a:solidFill>
                  <a:srgbClr val="0070C0"/>
                </a:solidFill>
                <a:latin typeface="Titillium Web" pitchFamily="2" charset="77"/>
                <a:cs typeface="Times New Roman" panose="02020603050405020304" pitchFamily="18" charset="0"/>
              </a:rPr>
              <a:t>la residenza in Italia al momento della domanda non solo per il richiedente ma anche per tutti i componenti che rientrano nella scala di equivalenza (destinatari della misura)</a:t>
            </a:r>
          </a:p>
        </p:txBody>
      </p:sp>
      <p:sp>
        <p:nvSpPr>
          <p:cNvPr id="16" name="Segnaposto contenuto 2">
            <a:extLst>
              <a:ext uri="{FF2B5EF4-FFF2-40B4-BE49-F238E27FC236}">
                <a16:creationId xmlns:a16="http://schemas.microsoft.com/office/drawing/2014/main" id="{6E91CED7-84BE-CEA3-2531-1AFB5869FBD6}"/>
              </a:ext>
            </a:extLst>
          </p:cNvPr>
          <p:cNvSpPr txBox="1">
            <a:spLocks/>
          </p:cNvSpPr>
          <p:nvPr/>
        </p:nvSpPr>
        <p:spPr>
          <a:xfrm>
            <a:off x="406627" y="2517679"/>
            <a:ext cx="1709044" cy="1331258"/>
          </a:xfrm>
          <a:prstGeom prst="rect">
            <a:avLst/>
          </a:prstGeom>
        </p:spPr>
        <p:txBody>
          <a:bodyPr lIns="0"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92106" indent="-342900">
              <a:buFont typeface="Wingdings" pitchFamily="2" charset="2"/>
              <a:buChar char="q"/>
              <a:defRPr/>
            </a:pPr>
            <a:r>
              <a:rPr lang="it-IT" kern="0" dirty="0">
                <a:solidFill>
                  <a:sysClr val="windowText" lastClr="000000"/>
                </a:solidFill>
                <a:latin typeface="Titillium Web" pitchFamily="2" charset="77"/>
                <a:cs typeface="Times New Roman" panose="02020603050405020304" pitchFamily="18" charset="0"/>
              </a:rPr>
              <a:t>Cittadino dell’Unione europea </a:t>
            </a:r>
          </a:p>
        </p:txBody>
      </p:sp>
      <p:sp>
        <p:nvSpPr>
          <p:cNvPr id="17" name="Segnaposto contenuto 2">
            <a:extLst>
              <a:ext uri="{FF2B5EF4-FFF2-40B4-BE49-F238E27FC236}">
                <a16:creationId xmlns:a16="http://schemas.microsoft.com/office/drawing/2014/main" id="{D03A1891-0F9A-297D-BC91-31CC81BB7EEB}"/>
              </a:ext>
            </a:extLst>
          </p:cNvPr>
          <p:cNvSpPr txBox="1">
            <a:spLocks/>
          </p:cNvSpPr>
          <p:nvPr/>
        </p:nvSpPr>
        <p:spPr>
          <a:xfrm>
            <a:off x="3204247" y="2517679"/>
            <a:ext cx="2462080" cy="1331258"/>
          </a:xfrm>
          <a:prstGeom prst="rect">
            <a:avLst/>
          </a:prstGeom>
        </p:spPr>
        <p:txBody>
          <a:bodyPr lIns="0"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91143" indent="-342900">
              <a:buFont typeface="Wingdings" pitchFamily="2" charset="2"/>
              <a:buChar char="q"/>
              <a:defRPr/>
            </a:pPr>
            <a:r>
              <a:rPr lang="it-IT" kern="0" dirty="0">
                <a:solidFill>
                  <a:sysClr val="windowText" lastClr="000000"/>
                </a:solidFill>
                <a:latin typeface="Titillium Web" pitchFamily="2" charset="77"/>
                <a:cs typeface="Times New Roman" panose="02020603050405020304" pitchFamily="18" charset="0"/>
              </a:rPr>
              <a:t>suo familiare che sia titolare del diritto di soggiorno o del diritto di soggiorno permanente </a:t>
            </a:r>
          </a:p>
        </p:txBody>
      </p:sp>
      <p:sp>
        <p:nvSpPr>
          <p:cNvPr id="18" name="Segnaposto contenuto 2">
            <a:extLst>
              <a:ext uri="{FF2B5EF4-FFF2-40B4-BE49-F238E27FC236}">
                <a16:creationId xmlns:a16="http://schemas.microsoft.com/office/drawing/2014/main" id="{21B5CCEB-028A-6D86-8180-61C5285AE2FE}"/>
              </a:ext>
            </a:extLst>
          </p:cNvPr>
          <p:cNvSpPr txBox="1">
            <a:spLocks/>
          </p:cNvSpPr>
          <p:nvPr/>
        </p:nvSpPr>
        <p:spPr>
          <a:xfrm>
            <a:off x="6754904" y="2517679"/>
            <a:ext cx="4420869" cy="1331258"/>
          </a:xfrm>
          <a:prstGeom prst="rect">
            <a:avLst/>
          </a:prstGeom>
        </p:spPr>
        <p:txBody>
          <a:bodyPr lIns="0"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33993" indent="-285750">
              <a:buFont typeface="Wingdings" pitchFamily="2" charset="2"/>
              <a:buChar char="q"/>
              <a:defRPr/>
            </a:pPr>
            <a:r>
              <a:rPr lang="it-IT" sz="1800" kern="0" dirty="0">
                <a:solidFill>
                  <a:sysClr val="windowText" lastClr="000000"/>
                </a:solidFill>
                <a:latin typeface="Titillium Web" pitchFamily="2" charset="77"/>
                <a:cs typeface="Times New Roman" panose="02020603050405020304" pitchFamily="18" charset="0"/>
              </a:rPr>
              <a:t> cittadino di paesi terzi in possesso del permesso di soggiorno UE per soggiornanti di lungo periodo o apolide in possesso di analogo permesso o titolare di protezione internazionale (asilo politico, protezione sussidiaria)</a:t>
            </a:r>
          </a:p>
          <a:p>
            <a:pPr marL="148243">
              <a:defRPr/>
            </a:pPr>
            <a:endParaRPr lang="it-IT" sz="1800" kern="0" dirty="0">
              <a:solidFill>
                <a:sysClr val="windowText" lastClr="000000"/>
              </a:solidFill>
              <a:latin typeface="Titillium Web" pitchFamily="2" charset="77"/>
              <a:cs typeface="Times New Roman" panose="02020603050405020304" pitchFamily="18" charset="0"/>
            </a:endParaRPr>
          </a:p>
        </p:txBody>
      </p:sp>
      <p:sp>
        <p:nvSpPr>
          <p:cNvPr id="19" name="Segnaposto contenuto 2">
            <a:extLst>
              <a:ext uri="{FF2B5EF4-FFF2-40B4-BE49-F238E27FC236}">
                <a16:creationId xmlns:a16="http://schemas.microsoft.com/office/drawing/2014/main" id="{B9986F34-FA65-8DB9-FD79-783A57C5BF08}"/>
              </a:ext>
            </a:extLst>
          </p:cNvPr>
          <p:cNvSpPr txBox="1">
            <a:spLocks/>
          </p:cNvSpPr>
          <p:nvPr/>
        </p:nvSpPr>
        <p:spPr>
          <a:xfrm>
            <a:off x="2221979" y="3048839"/>
            <a:ext cx="885730" cy="1331258"/>
          </a:xfrm>
          <a:prstGeom prst="rect">
            <a:avLst/>
          </a:prstGeom>
        </p:spPr>
        <p:txBody>
          <a:bodyPr lIns="0"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48243">
              <a:defRPr/>
            </a:pPr>
            <a:r>
              <a:rPr lang="it-IT" i="1" kern="0" dirty="0">
                <a:solidFill>
                  <a:srgbClr val="007DB3"/>
                </a:solidFill>
                <a:latin typeface="Titillium Web" pitchFamily="2" charset="77"/>
                <a:cs typeface="Times New Roman" panose="02020603050405020304" pitchFamily="18" charset="0"/>
              </a:rPr>
              <a:t>oppure</a:t>
            </a:r>
          </a:p>
        </p:txBody>
      </p:sp>
      <p:sp>
        <p:nvSpPr>
          <p:cNvPr id="20" name="Segnaposto contenuto 2">
            <a:extLst>
              <a:ext uri="{FF2B5EF4-FFF2-40B4-BE49-F238E27FC236}">
                <a16:creationId xmlns:a16="http://schemas.microsoft.com/office/drawing/2014/main" id="{F72CD460-909F-1AE8-33B1-66E752189029}"/>
              </a:ext>
            </a:extLst>
          </p:cNvPr>
          <p:cNvSpPr txBox="1">
            <a:spLocks/>
          </p:cNvSpPr>
          <p:nvPr/>
        </p:nvSpPr>
        <p:spPr>
          <a:xfrm>
            <a:off x="5772635" y="3048839"/>
            <a:ext cx="885730" cy="1331258"/>
          </a:xfrm>
          <a:prstGeom prst="rect">
            <a:avLst/>
          </a:prstGeom>
        </p:spPr>
        <p:txBody>
          <a:bodyPr lIns="0"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48243">
              <a:defRPr/>
            </a:pPr>
            <a:r>
              <a:rPr lang="it-IT" i="1" kern="0" dirty="0">
                <a:solidFill>
                  <a:srgbClr val="007DB3"/>
                </a:solidFill>
                <a:latin typeface="Titillium Web" pitchFamily="2" charset="77"/>
                <a:cs typeface="Times New Roman" panose="02020603050405020304" pitchFamily="18" charset="0"/>
              </a:rPr>
              <a:t>oppure</a:t>
            </a:r>
          </a:p>
        </p:txBody>
      </p:sp>
      <p:sp>
        <p:nvSpPr>
          <p:cNvPr id="22" name="Rettangolo con angoli arrotondati 21">
            <a:extLst>
              <a:ext uri="{FF2B5EF4-FFF2-40B4-BE49-F238E27FC236}">
                <a16:creationId xmlns:a16="http://schemas.microsoft.com/office/drawing/2014/main" id="{42052B29-3F5B-FB38-5369-3A04C692FA50}"/>
              </a:ext>
            </a:extLst>
          </p:cNvPr>
          <p:cNvSpPr/>
          <p:nvPr/>
        </p:nvSpPr>
        <p:spPr>
          <a:xfrm>
            <a:off x="3204248" y="2416826"/>
            <a:ext cx="2586952" cy="1976717"/>
          </a:xfrm>
          <a:prstGeom prst="roundRect">
            <a:avLst>
              <a:gd name="adj" fmla="val 5873"/>
            </a:avLst>
          </a:prstGeom>
          <a:noFill/>
          <a:ln w="12700">
            <a:solidFill>
              <a:srgbClr val="007D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Rettangolo con angoli arrotondati 22">
            <a:extLst>
              <a:ext uri="{FF2B5EF4-FFF2-40B4-BE49-F238E27FC236}">
                <a16:creationId xmlns:a16="http://schemas.microsoft.com/office/drawing/2014/main" id="{4C6A8EAF-FB0C-2B4C-A161-1C9A055BC801}"/>
              </a:ext>
            </a:extLst>
          </p:cNvPr>
          <p:cNvSpPr/>
          <p:nvPr/>
        </p:nvSpPr>
        <p:spPr>
          <a:xfrm>
            <a:off x="6754271" y="2416826"/>
            <a:ext cx="4303694" cy="1976717"/>
          </a:xfrm>
          <a:prstGeom prst="roundRect">
            <a:avLst>
              <a:gd name="adj" fmla="val 4513"/>
            </a:avLst>
          </a:prstGeom>
          <a:noFill/>
          <a:ln w="12700">
            <a:solidFill>
              <a:srgbClr val="007D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Rettangolo con angoli arrotondati 23">
            <a:extLst>
              <a:ext uri="{FF2B5EF4-FFF2-40B4-BE49-F238E27FC236}">
                <a16:creationId xmlns:a16="http://schemas.microsoft.com/office/drawing/2014/main" id="{D6D8DABB-D244-F17F-F574-9ACF0D265D5C}"/>
              </a:ext>
            </a:extLst>
          </p:cNvPr>
          <p:cNvSpPr/>
          <p:nvPr/>
        </p:nvSpPr>
        <p:spPr>
          <a:xfrm>
            <a:off x="409035" y="4649038"/>
            <a:ext cx="10648930" cy="1485899"/>
          </a:xfrm>
          <a:prstGeom prst="roundRect">
            <a:avLst>
              <a:gd name="adj" fmla="val 5836"/>
            </a:avLst>
          </a:prstGeom>
          <a:noFill/>
          <a:ln w="12700">
            <a:solidFill>
              <a:srgbClr val="007D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6" name="Gruppo 25">
            <a:extLst>
              <a:ext uri="{FF2B5EF4-FFF2-40B4-BE49-F238E27FC236}">
                <a16:creationId xmlns:a16="http://schemas.microsoft.com/office/drawing/2014/main" id="{302E869F-51A3-70D4-EC75-9B2A4E29664E}"/>
              </a:ext>
            </a:extLst>
          </p:cNvPr>
          <p:cNvGrpSpPr/>
          <p:nvPr/>
        </p:nvGrpSpPr>
        <p:grpSpPr>
          <a:xfrm>
            <a:off x="-2" y="6374893"/>
            <a:ext cx="1708393" cy="276999"/>
            <a:chOff x="-2" y="6374893"/>
            <a:chExt cx="1708393" cy="276999"/>
          </a:xfrm>
        </p:grpSpPr>
        <p:sp>
          <p:nvSpPr>
            <p:cNvPr id="27" name="Rettangolo con angoli arrotondati sullo stesso lato 26">
              <a:extLst>
                <a:ext uri="{FF2B5EF4-FFF2-40B4-BE49-F238E27FC236}">
                  <a16:creationId xmlns:a16="http://schemas.microsoft.com/office/drawing/2014/main" id="{0BD7D154-96C9-4A0C-ACEA-FD6052F74763}"/>
                </a:ext>
              </a:extLst>
            </p:cNvPr>
            <p:cNvSpPr/>
            <p:nvPr/>
          </p:nvSpPr>
          <p:spPr>
            <a:xfrm rot="5400000">
              <a:off x="742096" y="5659199"/>
              <a:ext cx="224198" cy="1708393"/>
            </a:xfrm>
            <a:prstGeom prst="round2SameRect">
              <a:avLst>
                <a:gd name="adj1" fmla="val 50000"/>
                <a:gd name="adj2" fmla="val 0"/>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28" name="CasellaDiTesto 27">
              <a:extLst>
                <a:ext uri="{FF2B5EF4-FFF2-40B4-BE49-F238E27FC236}">
                  <a16:creationId xmlns:a16="http://schemas.microsoft.com/office/drawing/2014/main" id="{E85EA459-3E93-6FC2-2D73-00EF8F274C7E}"/>
                </a:ext>
              </a:extLst>
            </p:cNvPr>
            <p:cNvSpPr txBox="1"/>
            <p:nvPr/>
          </p:nvSpPr>
          <p:spPr>
            <a:xfrm>
              <a:off x="30194" y="6374893"/>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2" name="Segnaposto numero diapositiva 7">
            <a:extLst>
              <a:ext uri="{FF2B5EF4-FFF2-40B4-BE49-F238E27FC236}">
                <a16:creationId xmlns:a16="http://schemas.microsoft.com/office/drawing/2014/main" id="{2B29559D-635C-0953-1DE1-E894C2C25834}"/>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19</a:t>
            </a:fld>
            <a:endParaRPr lang="it-IT" dirty="0"/>
          </a:p>
        </p:txBody>
      </p:sp>
    </p:spTree>
    <p:extLst>
      <p:ext uri="{BB962C8B-B14F-4D97-AF65-F5344CB8AC3E}">
        <p14:creationId xmlns:p14="http://schemas.microsoft.com/office/powerpoint/2010/main" val="297734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olo 8">
            <a:extLst>
              <a:ext uri="{FF2B5EF4-FFF2-40B4-BE49-F238E27FC236}">
                <a16:creationId xmlns:a16="http://schemas.microsoft.com/office/drawing/2014/main" id="{1E8FD92B-E6BB-ED33-4BA3-E2DA84427C57}"/>
              </a:ext>
            </a:extLst>
          </p:cNvPr>
          <p:cNvSpPr txBox="1">
            <a:spLocks/>
          </p:cNvSpPr>
          <p:nvPr/>
        </p:nvSpPr>
        <p:spPr>
          <a:xfrm>
            <a:off x="811439" y="871988"/>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SOMMARIO</a:t>
            </a:r>
          </a:p>
        </p:txBody>
      </p:sp>
      <p:grpSp>
        <p:nvGrpSpPr>
          <p:cNvPr id="17" name="Gruppo 16">
            <a:extLst>
              <a:ext uri="{FF2B5EF4-FFF2-40B4-BE49-F238E27FC236}">
                <a16:creationId xmlns:a16="http://schemas.microsoft.com/office/drawing/2014/main" id="{59083495-BECE-D140-AEC4-B051808624AF}"/>
              </a:ext>
            </a:extLst>
          </p:cNvPr>
          <p:cNvGrpSpPr/>
          <p:nvPr/>
        </p:nvGrpSpPr>
        <p:grpSpPr>
          <a:xfrm>
            <a:off x="-3528218" y="1424110"/>
            <a:ext cx="15133703" cy="5482228"/>
            <a:chOff x="-3528218" y="1424110"/>
            <a:chExt cx="15133703" cy="5482228"/>
          </a:xfrm>
        </p:grpSpPr>
        <p:sp>
          <p:nvSpPr>
            <p:cNvPr id="10" name="CasellaDiTesto 9">
              <a:extLst>
                <a:ext uri="{FF2B5EF4-FFF2-40B4-BE49-F238E27FC236}">
                  <a16:creationId xmlns:a16="http://schemas.microsoft.com/office/drawing/2014/main" id="{068ADF9B-CE74-9602-F2E2-E5496DE485B6}"/>
                </a:ext>
              </a:extLst>
            </p:cNvPr>
            <p:cNvSpPr txBox="1"/>
            <p:nvPr/>
          </p:nvSpPr>
          <p:spPr>
            <a:xfrm>
              <a:off x="7177706" y="1424110"/>
              <a:ext cx="4427779" cy="5447645"/>
            </a:xfrm>
            <a:prstGeom prst="rect">
              <a:avLst/>
            </a:prstGeom>
            <a:noFill/>
          </p:spPr>
          <p:txBody>
            <a:bodyPr wrap="square" rtlCol="0">
              <a:spAutoFit/>
            </a:bodyPr>
            <a:lstStyle/>
            <a:p>
              <a:pPr algn="r"/>
              <a:r>
                <a:rPr lang="it-IT" sz="1200" kern="0" dirty="0">
                  <a:latin typeface="Titillium Web" pitchFamily="2" charset="77"/>
                </a:rPr>
                <a:t>46</a:t>
              </a:r>
            </a:p>
            <a:p>
              <a:pPr algn="r"/>
              <a:r>
                <a:rPr lang="it-IT" sz="1200" kern="0" dirty="0">
                  <a:latin typeface="Titillium Web" pitchFamily="2" charset="77"/>
                </a:rPr>
                <a:t>47</a:t>
              </a:r>
            </a:p>
            <a:p>
              <a:pPr algn="r"/>
              <a:r>
                <a:rPr lang="it-IT" sz="1200" kern="0" dirty="0">
                  <a:latin typeface="Titillium Web" pitchFamily="2" charset="77"/>
                </a:rPr>
                <a:t>50</a:t>
              </a:r>
            </a:p>
            <a:p>
              <a:pPr algn="r"/>
              <a:r>
                <a:rPr lang="it-IT" sz="1200" kern="0" dirty="0">
                  <a:latin typeface="Titillium Web" pitchFamily="2" charset="77"/>
                </a:rPr>
                <a:t>51</a:t>
              </a:r>
            </a:p>
            <a:p>
              <a:pPr algn="r"/>
              <a:r>
                <a:rPr lang="it-IT" sz="1200" kern="0" dirty="0">
                  <a:latin typeface="Titillium Web" pitchFamily="2" charset="77"/>
                </a:rPr>
                <a:t>52</a:t>
              </a:r>
            </a:p>
            <a:p>
              <a:pPr algn="r"/>
              <a:r>
                <a:rPr lang="it-IT" sz="1200" kern="0" dirty="0">
                  <a:latin typeface="Titillium Web" pitchFamily="2" charset="77"/>
                </a:rPr>
                <a:t>53</a:t>
              </a:r>
            </a:p>
            <a:p>
              <a:pPr algn="r"/>
              <a:r>
                <a:rPr lang="it-IT" sz="1200" kern="0" dirty="0">
                  <a:latin typeface="Titillium Web" pitchFamily="2" charset="77"/>
                </a:rPr>
                <a:t>54</a:t>
              </a:r>
            </a:p>
            <a:p>
              <a:pPr algn="r"/>
              <a:r>
                <a:rPr lang="it-IT" sz="1200" kern="0" dirty="0">
                  <a:latin typeface="Titillium Web" pitchFamily="2" charset="77"/>
                </a:rPr>
                <a:t>55</a:t>
              </a:r>
            </a:p>
            <a:p>
              <a:pPr algn="r"/>
              <a:r>
                <a:rPr lang="it-IT" sz="1200" kern="0" dirty="0">
                  <a:latin typeface="Titillium Web" pitchFamily="2" charset="77"/>
                </a:rPr>
                <a:t>56</a:t>
              </a:r>
            </a:p>
            <a:p>
              <a:pPr algn="r"/>
              <a:r>
                <a:rPr lang="it-IT" sz="1200" kern="0" dirty="0">
                  <a:latin typeface="Titillium Web" pitchFamily="2" charset="77"/>
                </a:rPr>
                <a:t>57</a:t>
              </a:r>
            </a:p>
            <a:p>
              <a:pPr algn="r"/>
              <a:r>
                <a:rPr lang="it-IT" sz="1200" kern="0" dirty="0">
                  <a:latin typeface="Titillium Web" pitchFamily="2" charset="77"/>
                </a:rPr>
                <a:t>60</a:t>
              </a:r>
            </a:p>
            <a:p>
              <a:pPr algn="r"/>
              <a:r>
                <a:rPr lang="it-IT" sz="1200" kern="0" dirty="0">
                  <a:latin typeface="Titillium Web" pitchFamily="2" charset="77"/>
                </a:rPr>
                <a:t>61</a:t>
              </a:r>
            </a:p>
            <a:p>
              <a:pPr algn="r"/>
              <a:r>
                <a:rPr lang="it-IT" sz="1200" kern="0" dirty="0">
                  <a:latin typeface="Titillium Web" pitchFamily="2" charset="77"/>
                </a:rPr>
                <a:t>62</a:t>
              </a:r>
            </a:p>
            <a:p>
              <a:pPr algn="r"/>
              <a:r>
                <a:rPr lang="it-IT" sz="1200" kern="0" dirty="0">
                  <a:latin typeface="Titillium Web" pitchFamily="2" charset="77"/>
                </a:rPr>
                <a:t>63</a:t>
              </a:r>
            </a:p>
            <a:p>
              <a:pPr algn="r"/>
              <a:r>
                <a:rPr lang="it-IT" sz="1200" kern="0" dirty="0">
                  <a:latin typeface="Titillium Web" pitchFamily="2" charset="77"/>
                </a:rPr>
                <a:t>64</a:t>
              </a:r>
            </a:p>
            <a:p>
              <a:pPr algn="r"/>
              <a:r>
                <a:rPr lang="it-IT" sz="1200" kern="0" dirty="0">
                  <a:latin typeface="Titillium Web" pitchFamily="2" charset="77"/>
                </a:rPr>
                <a:t>65</a:t>
              </a:r>
            </a:p>
            <a:p>
              <a:pPr algn="r"/>
              <a:r>
                <a:rPr lang="it-IT" sz="1200" kern="0" dirty="0">
                  <a:latin typeface="Titillium Web" pitchFamily="2" charset="77"/>
                </a:rPr>
                <a:t>66</a:t>
              </a:r>
            </a:p>
            <a:p>
              <a:pPr algn="r"/>
              <a:r>
                <a:rPr lang="it-IT" sz="1200" kern="0" dirty="0">
                  <a:latin typeface="Titillium Web" pitchFamily="2" charset="77"/>
                </a:rPr>
                <a:t>67</a:t>
              </a:r>
            </a:p>
            <a:p>
              <a:pPr algn="r"/>
              <a:r>
                <a:rPr lang="it-IT" sz="1200" kern="0" dirty="0">
                  <a:latin typeface="Titillium Web" pitchFamily="2" charset="77"/>
                </a:rPr>
                <a:t>68</a:t>
              </a:r>
            </a:p>
            <a:p>
              <a:pPr algn="r"/>
              <a:r>
                <a:rPr lang="it-IT" sz="1200" kern="0" dirty="0">
                  <a:latin typeface="Titillium Web" pitchFamily="2" charset="77"/>
                </a:rPr>
                <a:t>69</a:t>
              </a:r>
            </a:p>
            <a:p>
              <a:pPr algn="r"/>
              <a:r>
                <a:rPr lang="it-IT" sz="1200" kern="0" dirty="0">
                  <a:latin typeface="Titillium Web" pitchFamily="2" charset="77"/>
                </a:rPr>
                <a:t>71</a:t>
              </a:r>
            </a:p>
            <a:p>
              <a:pPr algn="r"/>
              <a:r>
                <a:rPr lang="it-IT" sz="1200" kern="0" dirty="0">
                  <a:latin typeface="Titillium Web" pitchFamily="2" charset="77"/>
                </a:rPr>
                <a:t>72</a:t>
              </a:r>
            </a:p>
            <a:p>
              <a:pPr algn="r"/>
              <a:r>
                <a:rPr lang="it-IT" sz="1200" kern="0" dirty="0">
                  <a:latin typeface="Titillium Web" pitchFamily="2" charset="77"/>
                </a:rPr>
                <a:t>73</a:t>
              </a:r>
            </a:p>
            <a:p>
              <a:pPr algn="r"/>
              <a:r>
                <a:rPr lang="it-IT" sz="1200" kern="0" dirty="0">
                  <a:latin typeface="Titillium Web" pitchFamily="2" charset="77"/>
                </a:rPr>
                <a:t>74</a:t>
              </a:r>
            </a:p>
            <a:p>
              <a:pPr algn="r"/>
              <a:r>
                <a:rPr lang="it-IT" sz="1200" kern="0" dirty="0">
                  <a:latin typeface="Titillium Web" pitchFamily="2" charset="77"/>
                </a:rPr>
                <a:t>75</a:t>
              </a:r>
            </a:p>
            <a:p>
              <a:pPr algn="r"/>
              <a:r>
                <a:rPr lang="it-IT" sz="1200" kern="0" dirty="0">
                  <a:latin typeface="Titillium Web" pitchFamily="2" charset="77"/>
                </a:rPr>
                <a:t>79</a:t>
              </a:r>
            </a:p>
            <a:p>
              <a:pPr algn="r"/>
              <a:endParaRPr lang="it-IT" sz="1200" kern="0" dirty="0">
                <a:latin typeface="Titillium Web" pitchFamily="2" charset="77"/>
              </a:endParaRPr>
            </a:p>
            <a:p>
              <a:pPr algn="r"/>
              <a:endParaRPr lang="it-IT" sz="1200" kern="0" dirty="0">
                <a:latin typeface="Titillium Web" pitchFamily="2" charset="77"/>
              </a:endParaRPr>
            </a:p>
          </p:txBody>
        </p:sp>
        <p:sp>
          <p:nvSpPr>
            <p:cNvPr id="12" name="CasellaDiTesto 11">
              <a:extLst>
                <a:ext uri="{FF2B5EF4-FFF2-40B4-BE49-F238E27FC236}">
                  <a16:creationId xmlns:a16="http://schemas.microsoft.com/office/drawing/2014/main" id="{E8703C7D-116C-CBDA-7DCE-436A282CBD6D}"/>
                </a:ext>
              </a:extLst>
            </p:cNvPr>
            <p:cNvSpPr txBox="1"/>
            <p:nvPr/>
          </p:nvSpPr>
          <p:spPr>
            <a:xfrm>
              <a:off x="-3528218" y="1424110"/>
              <a:ext cx="9571512" cy="5329664"/>
            </a:xfrm>
            <a:prstGeom prst="rect">
              <a:avLst/>
            </a:prstGeom>
            <a:noFill/>
          </p:spPr>
          <p:txBody>
            <a:bodyPr wrap="square" rtlCol="0">
              <a:spAutoFit/>
            </a:bodyPr>
            <a:lstStyle/>
            <a:p>
              <a:pPr algn="r">
                <a:lnSpc>
                  <a:spcPts val="1680"/>
                </a:lnSpc>
              </a:pPr>
              <a:r>
                <a:rPr lang="it-IT" sz="1200" dirty="0">
                  <a:latin typeface="Titillium Web" pitchFamily="2" charset="77"/>
                </a:rPr>
                <a:t>3</a:t>
              </a:r>
            </a:p>
            <a:p>
              <a:pPr algn="r"/>
              <a:r>
                <a:rPr lang="it-IT" sz="1200" kern="0" dirty="0">
                  <a:latin typeface="Titillium Web" pitchFamily="2" charset="77"/>
                </a:rPr>
                <a:t>4</a:t>
              </a:r>
            </a:p>
            <a:p>
              <a:pPr algn="r"/>
              <a:r>
                <a:rPr lang="it-IT" sz="1200" kern="0" dirty="0">
                  <a:latin typeface="Titillium Web" pitchFamily="2" charset="77"/>
                </a:rPr>
                <a:t>12</a:t>
              </a:r>
            </a:p>
            <a:p>
              <a:pPr algn="r">
                <a:lnSpc>
                  <a:spcPts val="1680"/>
                </a:lnSpc>
              </a:pPr>
              <a:r>
                <a:rPr lang="it-IT" sz="1200" dirty="0">
                  <a:latin typeface="Titillium Web" pitchFamily="2" charset="77"/>
                </a:rPr>
                <a:t>13</a:t>
              </a:r>
            </a:p>
            <a:p>
              <a:pPr algn="r"/>
              <a:r>
                <a:rPr lang="it-IT" sz="1200" kern="0" dirty="0">
                  <a:latin typeface="Titillium Web" pitchFamily="2" charset="77"/>
                </a:rPr>
                <a:t>14</a:t>
              </a:r>
            </a:p>
            <a:p>
              <a:pPr algn="r"/>
              <a:r>
                <a:rPr lang="it-IT" sz="1200" kern="0" dirty="0">
                  <a:latin typeface="Titillium Web" pitchFamily="2" charset="77"/>
                </a:rPr>
                <a:t>15</a:t>
              </a:r>
            </a:p>
            <a:p>
              <a:pPr algn="r"/>
              <a:r>
                <a:rPr lang="it-IT" sz="1200" kern="0" dirty="0">
                  <a:latin typeface="Titillium Web" pitchFamily="2" charset="77"/>
                </a:rPr>
                <a:t>16</a:t>
              </a:r>
            </a:p>
            <a:p>
              <a:pPr algn="r"/>
              <a:r>
                <a:rPr lang="it-IT" sz="1200" kern="0" dirty="0">
                  <a:latin typeface="Titillium Web" pitchFamily="2" charset="77"/>
                </a:rPr>
                <a:t>17</a:t>
              </a:r>
            </a:p>
            <a:p>
              <a:pPr algn="r"/>
              <a:r>
                <a:rPr lang="it-IT" sz="1200" kern="0" dirty="0">
                  <a:latin typeface="Titillium Web" pitchFamily="2" charset="77"/>
                </a:rPr>
                <a:t>18</a:t>
              </a:r>
            </a:p>
            <a:p>
              <a:pPr algn="r"/>
              <a:r>
                <a:rPr lang="it-IT" sz="1200" kern="0" dirty="0">
                  <a:latin typeface="Titillium Web" pitchFamily="2" charset="77"/>
                </a:rPr>
                <a:t>19</a:t>
              </a:r>
            </a:p>
            <a:p>
              <a:pPr algn="r"/>
              <a:r>
                <a:rPr lang="it-IT" sz="1200" kern="0" dirty="0">
                  <a:latin typeface="Titillium Web" pitchFamily="2" charset="77"/>
                </a:rPr>
                <a:t>20</a:t>
              </a:r>
            </a:p>
            <a:p>
              <a:pPr algn="r"/>
              <a:r>
                <a:rPr lang="it-IT" sz="1200" kern="0" dirty="0">
                  <a:latin typeface="Titillium Web" pitchFamily="2" charset="77"/>
                </a:rPr>
                <a:t>21</a:t>
              </a:r>
            </a:p>
            <a:p>
              <a:pPr algn="r"/>
              <a:r>
                <a:rPr lang="it-IT" sz="1200" kern="0" dirty="0">
                  <a:latin typeface="Titillium Web" pitchFamily="2" charset="77"/>
                </a:rPr>
                <a:t>22 </a:t>
              </a:r>
            </a:p>
            <a:p>
              <a:pPr algn="r"/>
              <a:r>
                <a:rPr lang="it-IT" sz="1200" kern="0" dirty="0">
                  <a:latin typeface="Titillium Web" pitchFamily="2" charset="77"/>
                </a:rPr>
                <a:t>25</a:t>
              </a:r>
            </a:p>
            <a:p>
              <a:pPr algn="r"/>
              <a:r>
                <a:rPr lang="it-IT" sz="1200" kern="0" dirty="0">
                  <a:latin typeface="Titillium Web" pitchFamily="2" charset="77"/>
                </a:rPr>
                <a:t>27</a:t>
              </a:r>
            </a:p>
            <a:p>
              <a:pPr algn="r"/>
              <a:r>
                <a:rPr lang="it-IT" sz="1200" kern="0" dirty="0">
                  <a:latin typeface="Titillium Web" pitchFamily="2" charset="77"/>
                </a:rPr>
                <a:t>28</a:t>
              </a:r>
            </a:p>
            <a:p>
              <a:pPr algn="r"/>
              <a:r>
                <a:rPr lang="it-IT" sz="1200" kern="0" dirty="0">
                  <a:latin typeface="Titillium Web" pitchFamily="2" charset="77"/>
                </a:rPr>
                <a:t>29</a:t>
              </a:r>
            </a:p>
            <a:p>
              <a:pPr algn="r"/>
              <a:r>
                <a:rPr lang="it-IT" sz="1200" dirty="0">
                  <a:latin typeface="Titillium Web" pitchFamily="2" charset="77"/>
                </a:rPr>
                <a:t>30</a:t>
              </a:r>
            </a:p>
            <a:p>
              <a:pPr algn="r"/>
              <a:r>
                <a:rPr lang="it-IT" sz="1200" kern="0" dirty="0">
                  <a:latin typeface="Titillium Web" pitchFamily="2" charset="77"/>
                </a:rPr>
                <a:t>31</a:t>
              </a:r>
            </a:p>
            <a:p>
              <a:pPr algn="r"/>
              <a:r>
                <a:rPr lang="it-IT" sz="1200" kern="0" dirty="0">
                  <a:latin typeface="Titillium Web" pitchFamily="2" charset="77"/>
                </a:rPr>
                <a:t>34</a:t>
              </a:r>
            </a:p>
            <a:p>
              <a:pPr algn="r"/>
              <a:r>
                <a:rPr lang="it-IT" sz="1200" kern="0" dirty="0">
                  <a:latin typeface="Titillium Web" pitchFamily="2" charset="77"/>
                </a:rPr>
                <a:t>35</a:t>
              </a:r>
            </a:p>
            <a:p>
              <a:pPr algn="r"/>
              <a:r>
                <a:rPr lang="it-IT" sz="1200" kern="0" dirty="0">
                  <a:latin typeface="Titillium Web" pitchFamily="2" charset="77"/>
                </a:rPr>
                <a:t>37</a:t>
              </a:r>
            </a:p>
            <a:p>
              <a:pPr algn="r"/>
              <a:r>
                <a:rPr lang="it-IT" sz="1200" kern="0" dirty="0">
                  <a:latin typeface="Titillium Web" pitchFamily="2" charset="77"/>
                </a:rPr>
                <a:t>42</a:t>
              </a:r>
            </a:p>
            <a:p>
              <a:pPr algn="r"/>
              <a:r>
                <a:rPr lang="it-IT" sz="1200" kern="0" dirty="0">
                  <a:latin typeface="Titillium Web" pitchFamily="2" charset="77"/>
                </a:rPr>
                <a:t>43</a:t>
              </a:r>
            </a:p>
            <a:p>
              <a:pPr algn="r"/>
              <a:r>
                <a:rPr lang="it-IT" sz="1200" kern="0" dirty="0">
                  <a:latin typeface="Titillium Web" pitchFamily="2" charset="77"/>
                </a:rPr>
                <a:t>44</a:t>
              </a:r>
            </a:p>
            <a:p>
              <a:pPr algn="r"/>
              <a:r>
                <a:rPr lang="it-IT" sz="1200" kern="0" dirty="0">
                  <a:latin typeface="Titillium Web" pitchFamily="2" charset="77"/>
                </a:rPr>
                <a:t>45</a:t>
              </a:r>
            </a:p>
            <a:p>
              <a:pPr algn="r"/>
              <a:endParaRPr lang="it-IT" sz="1200" kern="0" dirty="0">
                <a:latin typeface="Titillium Web" pitchFamily="2" charset="77"/>
              </a:endParaRPr>
            </a:p>
            <a:p>
              <a:pPr algn="r"/>
              <a:endParaRPr lang="it-IT" sz="1200" kern="0" dirty="0">
                <a:latin typeface="Titillium Web" pitchFamily="2" charset="77"/>
              </a:endParaRPr>
            </a:p>
          </p:txBody>
        </p:sp>
        <p:sp>
          <p:nvSpPr>
            <p:cNvPr id="15" name="CasellaDiTesto 14">
              <a:extLst>
                <a:ext uri="{FF2B5EF4-FFF2-40B4-BE49-F238E27FC236}">
                  <a16:creationId xmlns:a16="http://schemas.microsoft.com/office/drawing/2014/main" id="{F5DDDFCD-B05C-C37A-280E-494036C8756A}"/>
                </a:ext>
              </a:extLst>
            </p:cNvPr>
            <p:cNvSpPr txBox="1"/>
            <p:nvPr/>
          </p:nvSpPr>
          <p:spPr>
            <a:xfrm>
              <a:off x="675223" y="1424110"/>
              <a:ext cx="4971465" cy="5324535"/>
            </a:xfrm>
            <a:prstGeom prst="rect">
              <a:avLst/>
            </a:prstGeom>
            <a:noFill/>
          </p:spPr>
          <p:txBody>
            <a:bodyPr wrap="square">
              <a:spAutoFit/>
            </a:bodyPr>
            <a:lstStyle/>
            <a:p>
              <a:r>
                <a:rPr lang="it-IT" sz="1400" dirty="0">
                  <a:latin typeface="Titillium Web" pitchFamily="2" charset="77"/>
                  <a:hlinkClick r:id="rId3" action="ppaction://hlinksldjump"/>
                </a:rPr>
                <a:t>VERSO LE NUOVE MISURE DI CONTRASTO ALLA POVERTÀ</a:t>
              </a:r>
              <a:endParaRPr lang="it-IT" sz="1400" dirty="0">
                <a:latin typeface="Titillium Web" pitchFamily="2" charset="77"/>
              </a:endParaRPr>
            </a:p>
            <a:p>
              <a:pPr marL="742950" lvl="1" indent="-285750">
                <a:buClr>
                  <a:srgbClr val="007DB3"/>
                </a:buClr>
                <a:buFont typeface="Arial" panose="020B0604020202020204" pitchFamily="34" charset="0"/>
                <a:buChar char="•"/>
              </a:pPr>
              <a:r>
                <a:rPr lang="it-IT" sz="1200" dirty="0">
                  <a:latin typeface="Titillium Web" pitchFamily="2" charset="77"/>
                  <a:hlinkClick r:id="rId4" action="ppaction://hlinksldjump"/>
                </a:rPr>
                <a:t>Fase transitoria </a:t>
              </a:r>
              <a:endParaRPr lang="it-IT" sz="1200" dirty="0">
                <a:latin typeface="Titillium Web" pitchFamily="2" charset="77"/>
              </a:endParaRPr>
            </a:p>
            <a:p>
              <a:pPr marL="742950" lvl="1" indent="-285750">
                <a:buClr>
                  <a:srgbClr val="007DB3"/>
                </a:buClr>
                <a:buFont typeface="Arial" panose="020B0604020202020204" pitchFamily="34" charset="0"/>
                <a:buChar char="•"/>
              </a:pPr>
              <a:r>
                <a:rPr lang="it-IT" sz="1200" kern="0" dirty="0">
                  <a:latin typeface="Titillium Web" pitchFamily="2" charset="77"/>
                  <a:hlinkClick r:id="rId5" action="ppaction://hlinksldjump"/>
                </a:rPr>
                <a:t>Nuove domande o rinnovi Reddito di Cittadinanza</a:t>
              </a:r>
              <a:endParaRPr lang="it-IT" sz="1200" kern="0" dirty="0">
                <a:latin typeface="Titillium Web" pitchFamily="2" charset="77"/>
              </a:endParaRPr>
            </a:p>
            <a:p>
              <a:pPr rtl="0"/>
              <a:r>
                <a:rPr lang="en-US" sz="1400" b="0" i="0" u="sng" strike="noStrike" baseline="0" dirty="0">
                  <a:solidFill>
                    <a:srgbClr val="20589B"/>
                  </a:solidFill>
                  <a:latin typeface="Titillium Web" pitchFamily="2" charset="77"/>
                  <a:hlinkClick r:id="rId5" action="ppaction://hlinksldjump"/>
                </a:rPr>
                <a:t>L'ASSEGNO DI INCLUSIONE</a:t>
              </a:r>
              <a:endParaRPr lang="en-US" sz="1400" b="0" i="0" u="sng"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u="sng" dirty="0">
                  <a:solidFill>
                    <a:srgbClr val="20589B"/>
                  </a:solidFill>
                  <a:latin typeface="Titillium Web" pitchFamily="2" charset="77"/>
                  <a:hlinkClick r:id="rId6" action="ppaction://hlinksldjump"/>
                </a:rPr>
                <a:t>Cos’è l’assegno di inclusione </a:t>
              </a:r>
              <a:r>
                <a:rPr lang="it-IT" sz="1200" u="sng" dirty="0">
                  <a:solidFill>
                    <a:srgbClr val="20589B"/>
                  </a:solidFill>
                  <a:latin typeface="Titillium Web" pitchFamily="2" charset="77"/>
                  <a:hlinkClick r:id="rId7" action="ppaction://hlinksldjump"/>
                </a:rPr>
                <a:t>e a chi si rivolge</a:t>
              </a:r>
              <a:endParaRPr lang="it-IT" sz="1200" u="sng" dirty="0">
                <a:solidFill>
                  <a:srgbClr val="20589B"/>
                </a:solidFill>
                <a:latin typeface="Titillium Web" pitchFamily="2" charset="77"/>
              </a:endParaRPr>
            </a:p>
            <a:p>
              <a:pPr marL="1200150" lvl="2" indent="-285750">
                <a:buClr>
                  <a:srgbClr val="007DB3"/>
                </a:buClr>
                <a:buFont typeface="Arial" panose="020B0604020202020204" pitchFamily="34" charset="0"/>
                <a:buChar char="•"/>
              </a:pPr>
              <a:r>
                <a:rPr lang="it-IT" sz="1200" u="sng" dirty="0">
                  <a:solidFill>
                    <a:srgbClr val="20589B"/>
                  </a:solidFill>
                  <a:latin typeface="Titillium Web" pitchFamily="2" charset="77"/>
                  <a:hlinkClick r:id="rId7" action="ppaction://hlinksldjump"/>
                </a:rPr>
                <a:t>Esempi di condizioni di svantaggio</a:t>
              </a:r>
              <a:endParaRPr lang="it-IT" sz="1200" u="sng" dirty="0">
                <a:solidFill>
                  <a:srgbClr val="20589B"/>
                </a:solidFill>
                <a:latin typeface="Titillium Web" pitchFamily="2" charset="77"/>
              </a:endParaRPr>
            </a:p>
            <a:p>
              <a:pPr marL="1200150" lvl="2" indent="-285750">
                <a:buClr>
                  <a:srgbClr val="007DB3"/>
                </a:buClr>
                <a:buFont typeface="Arial" panose="020B0604020202020204" pitchFamily="34" charset="0"/>
                <a:buChar char="•"/>
              </a:pPr>
              <a:r>
                <a:rPr lang="it-IT" sz="1200" u="sng" dirty="0">
                  <a:solidFill>
                    <a:srgbClr val="20589B"/>
                  </a:solidFill>
                  <a:latin typeface="Titillium Web" pitchFamily="2" charset="77"/>
                  <a:hlinkClick r:id="rId8" action="ppaction://hlinksldjump"/>
                </a:rPr>
                <a:t>C</a:t>
              </a:r>
              <a:r>
                <a:rPr lang="it-IT" sz="1200" b="0" i="0" u="sng" strike="noStrike" baseline="0" dirty="0">
                  <a:solidFill>
                    <a:srgbClr val="20589B"/>
                  </a:solidFill>
                  <a:latin typeface="Titillium Web" pitchFamily="2" charset="77"/>
                  <a:hlinkClick r:id="rId8" action="ppaction://hlinksldjump"/>
                </a:rPr>
                <a:t>os’è l’ assegno di inclusione- condizioni</a:t>
              </a:r>
              <a:endParaRPr lang="it-IT" sz="1200" b="0" i="0" u="sng" strike="noStrike" baseline="0" dirty="0">
                <a:solidFill>
                  <a:srgbClr val="20589B"/>
                </a:solidFill>
                <a:latin typeface="Titillium Web" pitchFamily="2" charset="77"/>
              </a:endParaRPr>
            </a:p>
            <a:p>
              <a:pPr marL="1200150" lvl="2" indent="-285750">
                <a:buClr>
                  <a:srgbClr val="007DB3"/>
                </a:buClr>
                <a:buFont typeface="Arial" panose="020B0604020202020204" pitchFamily="34" charset="0"/>
                <a:buChar char="•"/>
              </a:pPr>
              <a:r>
                <a:rPr lang="it-IT" sz="1200" u="sng" dirty="0">
                  <a:solidFill>
                    <a:srgbClr val="20589B"/>
                  </a:solidFill>
                  <a:latin typeface="Titillium Web" pitchFamily="2" charset="77"/>
                  <a:hlinkClick r:id="rId8" action="ppaction://hlinksldjump"/>
                </a:rPr>
                <a:t>C</a:t>
              </a:r>
              <a:r>
                <a:rPr lang="it-IT" sz="1200" b="0" i="0" u="sng" strike="noStrike" baseline="0" dirty="0">
                  <a:solidFill>
                    <a:srgbClr val="20589B"/>
                  </a:solidFill>
                  <a:latin typeface="Titillium Web" pitchFamily="2" charset="77"/>
                  <a:hlinkClick r:id="rId8" action="ppaction://hlinksldjump"/>
                </a:rPr>
                <a:t>os’è l’ assegno di inclusione- requisiti</a:t>
              </a:r>
              <a:endParaRPr lang="it-IT" sz="1200" b="0" i="0" u="sng"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u="sng" dirty="0">
                  <a:solidFill>
                    <a:srgbClr val="0000FF"/>
                  </a:solidFill>
                  <a:latin typeface="Titillium Web" pitchFamily="2" charset="77"/>
                  <a:hlinkClick r:id="rId9" action="ppaction://hlinksldjump">
                    <a:extLst>
                      <a:ext uri="{A12FA001-AC4F-418D-AE19-62706E023703}">
                        <ahyp:hlinkClr xmlns:ahyp="http://schemas.microsoft.com/office/drawing/2018/hyperlinkcolor" val="tx"/>
                      </a:ext>
                    </a:extLst>
                  </a:hlinkClick>
                </a:rPr>
                <a:t>I controlli dei requisiti di </a:t>
              </a:r>
              <a:r>
                <a:rPr lang="it-IT" sz="1200" u="sng" dirty="0">
                  <a:solidFill>
                    <a:srgbClr val="1300FF"/>
                  </a:solidFill>
                  <a:latin typeface="Titillium Web" pitchFamily="2" charset="77"/>
                  <a:hlinkClick r:id="rId9" action="ppaction://hlinksldjump">
                    <a:extLst>
                      <a:ext uri="{A12FA001-AC4F-418D-AE19-62706E023703}">
                        <ahyp:hlinkClr xmlns:ahyp="http://schemas.microsoft.com/office/drawing/2018/hyperlinkcolor" val="tx"/>
                      </a:ext>
                    </a:extLst>
                  </a:hlinkClick>
                </a:rPr>
                <a:t>residenza</a:t>
              </a:r>
              <a:r>
                <a:rPr lang="it-IT" sz="1200" u="sng" dirty="0">
                  <a:solidFill>
                    <a:srgbClr val="0000FF"/>
                  </a:solidFill>
                  <a:latin typeface="Titillium Web" pitchFamily="2" charset="77"/>
                  <a:hlinkClick r:id="rId9" action="ppaction://hlinksldjump">
                    <a:extLst>
                      <a:ext uri="{A12FA001-AC4F-418D-AE19-62706E023703}">
                        <ahyp:hlinkClr xmlns:ahyp="http://schemas.microsoft.com/office/drawing/2018/hyperlinkcolor" val="tx"/>
                      </a:ext>
                    </a:extLst>
                  </a:hlinkClick>
                </a:rPr>
                <a:t> e soggiono </a:t>
              </a:r>
              <a:endParaRPr lang="it-IT" sz="1200" u="sng" dirty="0">
                <a:solidFill>
                  <a:srgbClr val="20589B"/>
                </a:solidFill>
                <a:latin typeface="Titillium Web" pitchFamily="2" charset="77"/>
              </a:endParaRPr>
            </a:p>
            <a:p>
              <a:pPr marL="1200150" lvl="2" indent="-285750">
                <a:buClr>
                  <a:srgbClr val="007DB3"/>
                </a:buClr>
                <a:buFont typeface="Arial" panose="020B0604020202020204" pitchFamily="34" charset="0"/>
                <a:buChar char="•"/>
              </a:pPr>
              <a:r>
                <a:rPr lang="it-IT" sz="1200" u="sng" dirty="0">
                  <a:solidFill>
                    <a:srgbClr val="20589B"/>
                  </a:solidFill>
                  <a:latin typeface="Titillium Web" pitchFamily="2" charset="77"/>
                  <a:hlinkClick r:id="rId10" action="ppaction://hlinksldjump"/>
                </a:rPr>
                <a:t>Requisiti di cittadinanza, residenza e soggiorno</a:t>
              </a:r>
              <a:endParaRPr lang="it-IT" sz="1200" u="sng" dirty="0">
                <a:solidFill>
                  <a:srgbClr val="20589B"/>
                </a:solidFill>
                <a:latin typeface="Titillium Web" pitchFamily="2" charset="77"/>
              </a:endParaRPr>
            </a:p>
            <a:p>
              <a:pPr marL="1200150" lvl="2" indent="-285750">
                <a:buClr>
                  <a:srgbClr val="007DB3"/>
                </a:buClr>
                <a:buFont typeface="Arial" panose="020B0604020202020204" pitchFamily="34" charset="0"/>
                <a:buChar char="•"/>
              </a:pPr>
              <a:r>
                <a:rPr lang="it-IT" sz="1200" u="sng" dirty="0">
                  <a:solidFill>
                    <a:srgbClr val="20589B"/>
                  </a:solidFill>
                  <a:latin typeface="Titillium Web" pitchFamily="2" charset="77"/>
                  <a:hlinkClick r:id="rId11" action="ppaction://hlinksldjump"/>
                </a:rPr>
                <a:t>Cosa si intende per familiare</a:t>
              </a:r>
              <a:endParaRPr lang="it-IT" sz="1200" u="sng" dirty="0">
                <a:solidFill>
                  <a:srgbClr val="20589B"/>
                </a:solidFill>
                <a:latin typeface="Titillium Web" pitchFamily="2" charset="77"/>
              </a:endParaRPr>
            </a:p>
            <a:p>
              <a:pPr marL="1200150" lvl="2" indent="-285750">
                <a:buClr>
                  <a:srgbClr val="007DB3"/>
                </a:buClr>
                <a:buFont typeface="Arial" panose="020B0604020202020204" pitchFamily="34" charset="0"/>
                <a:buChar char="•"/>
              </a:pPr>
              <a:r>
                <a:rPr lang="it-IT" sz="1200" u="sng" dirty="0">
                  <a:solidFill>
                    <a:srgbClr val="1300FF"/>
                  </a:solidFill>
                  <a:latin typeface="Titillium Web" pitchFamily="2" charset="77"/>
                </a:rPr>
                <a:t>Le situazioni di irreperibilità</a:t>
              </a:r>
            </a:p>
            <a:p>
              <a:pPr marL="742950" lvl="1" indent="-285750">
                <a:buClr>
                  <a:srgbClr val="007DB3"/>
                </a:buClr>
                <a:buFont typeface="Arial" panose="020B0604020202020204" pitchFamily="34" charset="0"/>
                <a:buChar char="•"/>
              </a:pPr>
              <a:r>
                <a:rPr lang="it-IT" sz="1200" u="sng" dirty="0">
                  <a:solidFill>
                    <a:srgbClr val="20589B"/>
                  </a:solidFill>
                  <a:latin typeface="Titillium Web" pitchFamily="2" charset="77"/>
                  <a:hlinkClick r:id="rId12" action="ppaction://hlinksldjump"/>
                </a:rPr>
                <a:t>U</a:t>
              </a:r>
              <a:r>
                <a:rPr lang="it-IT" sz="1200" b="0" i="0" u="sng" strike="noStrike" baseline="0" dirty="0">
                  <a:solidFill>
                    <a:srgbClr val="20589B"/>
                  </a:solidFill>
                  <a:latin typeface="Titillium Web" pitchFamily="2" charset="77"/>
                  <a:hlinkClick r:id="rId12" action="ppaction://hlinksldjump"/>
                </a:rPr>
                <a:t>lteriori requisiti soggettivi </a:t>
              </a:r>
              <a:endParaRPr lang="it-IT" sz="1200" b="0" i="0" u="sng"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u="sng" dirty="0">
                  <a:solidFill>
                    <a:srgbClr val="20589B"/>
                  </a:solidFill>
                  <a:latin typeface="Titillium Web" pitchFamily="2" charset="77"/>
                  <a:hlinkClick r:id="rId13" action="ppaction://hlinksldjump"/>
                </a:rPr>
                <a:t>Requisiti economici </a:t>
              </a:r>
              <a:endParaRPr lang="it-IT" sz="1200" u="sng" dirty="0">
                <a:solidFill>
                  <a:srgbClr val="20589B"/>
                </a:solidFill>
                <a:latin typeface="Titillium Web" pitchFamily="2" charset="77"/>
              </a:endParaRPr>
            </a:p>
            <a:p>
              <a:pPr marL="1200150" lvl="2" indent="-285750">
                <a:buClr>
                  <a:srgbClr val="007DB3"/>
                </a:buClr>
                <a:buFont typeface="Arial" panose="020B0604020202020204" pitchFamily="34" charset="0"/>
                <a:buChar char="•"/>
              </a:pPr>
              <a:r>
                <a:rPr lang="en-US" sz="1200" u="sng" dirty="0">
                  <a:solidFill>
                    <a:srgbClr val="20589B"/>
                  </a:solidFill>
                  <a:latin typeface="Titillium Web" pitchFamily="2" charset="77"/>
                  <a:hlinkClick r:id="rId14" action="ppaction://hlinksldjump"/>
                </a:rPr>
                <a:t>L</a:t>
              </a:r>
              <a:r>
                <a:rPr lang="en-US" sz="1200" b="0" i="0" u="sng" strike="noStrike" baseline="0" dirty="0">
                  <a:solidFill>
                    <a:srgbClr val="20589B"/>
                  </a:solidFill>
                  <a:latin typeface="Titillium Web" pitchFamily="2" charset="77"/>
                  <a:hlinkClick r:id="rId14" action="ppaction://hlinksldjump"/>
                </a:rPr>
                <a:t>a nuova scala di equivalenza</a:t>
              </a:r>
              <a:endParaRPr lang="en-US" sz="1200" b="0" i="0" u="sng" strike="noStrike" baseline="0" dirty="0">
                <a:solidFill>
                  <a:srgbClr val="20589B"/>
                </a:solidFill>
                <a:latin typeface="Titillium Web" pitchFamily="2" charset="77"/>
              </a:endParaRPr>
            </a:p>
            <a:p>
              <a:pPr marL="1200150" lvl="2" indent="-285750">
                <a:buClr>
                  <a:srgbClr val="007DB3"/>
                </a:buClr>
                <a:buFont typeface="Arial" panose="020B0604020202020204" pitchFamily="34" charset="0"/>
                <a:buChar char="•"/>
              </a:pPr>
              <a:r>
                <a:rPr lang="it-IT" sz="1200" u="sng" dirty="0">
                  <a:solidFill>
                    <a:srgbClr val="20589B"/>
                  </a:solidFill>
                  <a:latin typeface="Titillium Web" pitchFamily="2" charset="77"/>
                  <a:hlinkClick r:id="rId15" action="ppaction://hlinksldjump"/>
                </a:rPr>
                <a:t>S</a:t>
              </a:r>
              <a:r>
                <a:rPr lang="it-IT" sz="1200" b="0" i="0" u="sng" strike="noStrike" baseline="0" dirty="0">
                  <a:solidFill>
                    <a:srgbClr val="20589B"/>
                  </a:solidFill>
                  <a:latin typeface="Titillium Web" pitchFamily="2" charset="77"/>
                  <a:hlinkClick r:id="rId15" action="ppaction://hlinksldjump"/>
                </a:rPr>
                <a:t>ulla scala di equivalenza</a:t>
              </a:r>
              <a:endParaRPr lang="it-IT" sz="1200" b="0" i="0" u="sng" strike="noStrike" baseline="0" dirty="0">
                <a:solidFill>
                  <a:srgbClr val="20589B"/>
                </a:solidFill>
                <a:latin typeface="Titillium Web" pitchFamily="2" charset="77"/>
              </a:endParaRPr>
            </a:p>
            <a:p>
              <a:pPr marL="1200150" lvl="2" indent="-285750">
                <a:buClr>
                  <a:srgbClr val="007DB3"/>
                </a:buClr>
                <a:buFont typeface="Arial" panose="020B0604020202020204" pitchFamily="34" charset="0"/>
                <a:buChar char="•"/>
              </a:pPr>
              <a:r>
                <a:rPr lang="it-IT" sz="1200" u="sng" dirty="0">
                  <a:solidFill>
                    <a:srgbClr val="20589B"/>
                  </a:solidFill>
                  <a:latin typeface="Titillium Web" pitchFamily="2" charset="77"/>
                  <a:hlinkClick r:id="rId16" action="ppaction://hlinksldjump"/>
                </a:rPr>
                <a:t>Esclusioni dalla scala di equivalenza</a:t>
              </a:r>
              <a:endParaRPr lang="it-IT" sz="1200" u="sng" dirty="0">
                <a:solidFill>
                  <a:srgbClr val="20589B"/>
                </a:solidFill>
                <a:latin typeface="Titillium Web" pitchFamily="2" charset="77"/>
              </a:endParaRPr>
            </a:p>
            <a:p>
              <a:pPr marL="1200150" lvl="2" indent="-285750">
                <a:buClr>
                  <a:srgbClr val="007DB3"/>
                </a:buClr>
                <a:buFont typeface="Arial" panose="020B0604020202020204" pitchFamily="34" charset="0"/>
                <a:buChar char="•"/>
              </a:pPr>
              <a:r>
                <a:rPr lang="it-IT" sz="1200" b="0" i="0" u="sng" strike="noStrike" baseline="0" dirty="0">
                  <a:solidFill>
                    <a:srgbClr val="20589B"/>
                  </a:solidFill>
                  <a:latin typeface="Titillium Web" pitchFamily="2" charset="77"/>
                  <a:hlinkClick r:id="rId17" action="ppaction://hlinksldjump"/>
                </a:rPr>
                <a:t>Requisiti economici- esempi di reddito familiare</a:t>
              </a:r>
              <a:endParaRPr lang="it-IT" sz="1200" b="0" i="0" u="sng" strike="noStrike" baseline="0" dirty="0">
                <a:solidFill>
                  <a:srgbClr val="20589B"/>
                </a:solidFill>
                <a:latin typeface="Titillium Web" pitchFamily="2" charset="77"/>
              </a:endParaRPr>
            </a:p>
            <a:p>
              <a:pPr marL="1200150" lvl="2" indent="-285750">
                <a:buClr>
                  <a:srgbClr val="007DB3"/>
                </a:buClr>
                <a:buFont typeface="Arial" panose="020B0604020202020204" pitchFamily="34" charset="0"/>
                <a:buChar char="•"/>
              </a:pPr>
              <a:r>
                <a:rPr lang="it-IT" sz="1200" u="sng" dirty="0">
                  <a:solidFill>
                    <a:srgbClr val="20589B"/>
                  </a:solidFill>
                  <a:latin typeface="Titillium Web" pitchFamily="2" charset="77"/>
                  <a:hlinkClick r:id="rId18" action="ppaction://hlinksldjump"/>
                </a:rPr>
                <a:t>E</a:t>
              </a:r>
              <a:r>
                <a:rPr lang="it-IT" sz="1200" b="0" i="0" u="sng" strike="noStrike" baseline="0" dirty="0">
                  <a:solidFill>
                    <a:srgbClr val="20589B"/>
                  </a:solidFill>
                  <a:latin typeface="Titillium Web" pitchFamily="2" charset="77"/>
                  <a:hlinkClick r:id="rId18" action="ppaction://hlinksldjump"/>
                </a:rPr>
                <a:t>lementi che determinano il reddito familiare</a:t>
              </a:r>
              <a:endParaRPr lang="it-IT" sz="1200" b="0" i="0" u="sng" strike="noStrike" baseline="0" dirty="0">
                <a:solidFill>
                  <a:srgbClr val="20589B"/>
                </a:solidFill>
                <a:latin typeface="Titillium Web" pitchFamily="2" charset="77"/>
              </a:endParaRPr>
            </a:p>
            <a:p>
              <a:pPr marL="1200150" lvl="2" indent="-285750">
                <a:buClr>
                  <a:srgbClr val="007DB3"/>
                </a:buClr>
                <a:buFont typeface="Arial" panose="020B0604020202020204" pitchFamily="34" charset="0"/>
                <a:buChar char="•"/>
              </a:pPr>
              <a:r>
                <a:rPr lang="it-IT" sz="1200" u="sng" dirty="0">
                  <a:solidFill>
                    <a:srgbClr val="20589B"/>
                  </a:solidFill>
                  <a:latin typeface="Titillium Web" pitchFamily="2" charset="77"/>
                  <a:hlinkClick r:id="rId19" action="ppaction://hlinksldjump"/>
                </a:rPr>
                <a:t>E</a:t>
              </a:r>
              <a:r>
                <a:rPr lang="it-IT" sz="1200" b="0" i="0" u="sng" strike="noStrike" baseline="0" dirty="0">
                  <a:solidFill>
                    <a:srgbClr val="20589B"/>
                  </a:solidFill>
                  <a:latin typeface="Titillium Web" pitchFamily="2" charset="77"/>
                  <a:hlinkClick r:id="rId19" action="ppaction://hlinksldjump"/>
                </a:rPr>
                <a:t>lementi che </a:t>
              </a:r>
              <a:r>
                <a:rPr lang="it-IT" sz="1200" b="1" i="0" u="sng" strike="noStrike" baseline="0" dirty="0">
                  <a:solidFill>
                    <a:srgbClr val="20589B"/>
                  </a:solidFill>
                  <a:latin typeface="Titillium Web" pitchFamily="2" charset="77"/>
                  <a:hlinkClick r:id="rId19" action="ppaction://hlinksldjump"/>
                </a:rPr>
                <a:t>non</a:t>
              </a:r>
              <a:r>
                <a:rPr lang="it-IT" sz="1200" b="0" i="0" u="sng" strike="noStrike" baseline="0" dirty="0">
                  <a:solidFill>
                    <a:srgbClr val="20589B"/>
                  </a:solidFill>
                  <a:latin typeface="Titillium Web" pitchFamily="2" charset="77"/>
                  <a:hlinkClick r:id="rId19" action="ppaction://hlinksldjump"/>
                </a:rPr>
                <a:t> determinano il reddito familiare</a:t>
              </a:r>
              <a:endParaRPr lang="it-IT" sz="1200" b="0" i="0" u="sng" strike="noStrike" baseline="0" dirty="0">
                <a:solidFill>
                  <a:srgbClr val="20589B"/>
                </a:solidFill>
                <a:latin typeface="Titillium Web" pitchFamily="2" charset="77"/>
              </a:endParaRPr>
            </a:p>
            <a:p>
              <a:pPr marL="1200150" lvl="2" indent="-285750">
                <a:buClr>
                  <a:srgbClr val="007DB3"/>
                </a:buClr>
                <a:buFont typeface="Arial" panose="020B0604020202020204" pitchFamily="34" charset="0"/>
                <a:buChar char="•"/>
              </a:pPr>
              <a:r>
                <a:rPr lang="it-IT" sz="1200" u="sng" dirty="0">
                  <a:solidFill>
                    <a:srgbClr val="20589B"/>
                  </a:solidFill>
                  <a:latin typeface="Titillium Web" pitchFamily="2" charset="77"/>
                  <a:hlinkClick r:id="rId20" action="ppaction://hlinksldjump"/>
                </a:rPr>
                <a:t>Q</a:t>
              </a:r>
              <a:r>
                <a:rPr lang="it-IT" sz="1200" b="0" i="0" u="sng" strike="noStrike" baseline="0" dirty="0">
                  <a:solidFill>
                    <a:srgbClr val="20589B"/>
                  </a:solidFill>
                  <a:latin typeface="Titillium Web" pitchFamily="2" charset="77"/>
                  <a:hlinkClick r:id="rId20" action="ppaction://hlinksldjump"/>
                </a:rPr>
                <a:t>uale ISEE e quali redditi</a:t>
              </a:r>
              <a:endParaRPr lang="it-IT" sz="1200" b="0" i="0" u="sng" strike="noStrike" baseline="0" dirty="0">
                <a:solidFill>
                  <a:srgbClr val="20589B"/>
                </a:solidFill>
                <a:latin typeface="Titillium Web" pitchFamily="2" charset="77"/>
              </a:endParaRPr>
            </a:p>
            <a:p>
              <a:pPr marL="1200150" lvl="2" indent="-285750">
                <a:buClr>
                  <a:srgbClr val="007DB3"/>
                </a:buClr>
                <a:buFont typeface="Arial" panose="020B0604020202020204" pitchFamily="34" charset="0"/>
                <a:buChar char="•"/>
              </a:pPr>
              <a:r>
                <a:rPr lang="it-IT" sz="1200" u="sng" dirty="0">
                  <a:solidFill>
                    <a:srgbClr val="20589B"/>
                  </a:solidFill>
                  <a:latin typeface="Titillium Web" pitchFamily="2" charset="77"/>
                  <a:hlinkClick r:id="rId21" action="ppaction://hlinksldjump"/>
                </a:rPr>
                <a:t>Il nucleo familiare ai fini ISEE </a:t>
              </a:r>
              <a:endParaRPr lang="it-IT" sz="1200" u="sng"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u="sng" dirty="0">
                  <a:solidFill>
                    <a:srgbClr val="1300FF"/>
                  </a:solidFill>
                  <a:latin typeface="Titillium Web" pitchFamily="2" charset="77"/>
                </a:rPr>
                <a:t>Obblighi percorso scolastico</a:t>
              </a:r>
            </a:p>
            <a:p>
              <a:pPr marL="742950" lvl="1" indent="-285750">
                <a:buClr>
                  <a:srgbClr val="007DB3"/>
                </a:buClr>
                <a:buFont typeface="Arial" panose="020B0604020202020204" pitchFamily="34" charset="0"/>
                <a:buChar char="•"/>
              </a:pPr>
              <a:r>
                <a:rPr lang="it-IT" sz="1200" u="sng" dirty="0">
                  <a:solidFill>
                    <a:srgbClr val="1300FF"/>
                  </a:solidFill>
                  <a:latin typeface="Titillium Web" pitchFamily="2" charset="77"/>
                </a:rPr>
                <a:t>Altri requisiti</a:t>
              </a:r>
            </a:p>
            <a:p>
              <a:pPr marL="742950" lvl="1" indent="-285750">
                <a:buClr>
                  <a:srgbClr val="007DB3"/>
                </a:buClr>
                <a:buFont typeface="Arial" panose="020B0604020202020204" pitchFamily="34" charset="0"/>
                <a:buChar char="•"/>
              </a:pPr>
              <a:r>
                <a:rPr lang="it-IT" sz="1200" u="sng" dirty="0">
                  <a:solidFill>
                    <a:srgbClr val="1300FF"/>
                  </a:solidFill>
                  <a:latin typeface="Titillium Web" pitchFamily="2" charset="77"/>
                  <a:hlinkClick r:id="rId22" action="ppaction://hlinksldjump">
                    <a:extLst>
                      <a:ext uri="{A12FA001-AC4F-418D-AE19-62706E023703}">
                        <ahyp:hlinkClr xmlns:ahyp="http://schemas.microsoft.com/office/drawing/2018/hyperlinkcolor" val="tx"/>
                      </a:ext>
                    </a:extLst>
                  </a:hlinkClick>
                </a:rPr>
                <a:t>Presentazione della </a:t>
              </a:r>
              <a:r>
                <a:rPr lang="it-IT" sz="1200" u="sng" dirty="0">
                  <a:solidFill>
                    <a:srgbClr val="0000FF"/>
                  </a:solidFill>
                  <a:latin typeface="Titillium Web" pitchFamily="2" charset="77"/>
                  <a:hlinkClick r:id="rId22" action="ppaction://hlinksldjump">
                    <a:extLst>
                      <a:ext uri="{A12FA001-AC4F-418D-AE19-62706E023703}">
                        <ahyp:hlinkClr xmlns:ahyp="http://schemas.microsoft.com/office/drawing/2018/hyperlinkcolor" val="tx"/>
                      </a:ext>
                    </a:extLst>
                  </a:hlinkClick>
                </a:rPr>
                <a:t>domanda</a:t>
              </a:r>
              <a:endParaRPr lang="it-IT" sz="1200" u="sng"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b="0" i="0" u="sng" strike="noStrike" baseline="0" dirty="0">
                  <a:solidFill>
                    <a:srgbClr val="20589B"/>
                  </a:solidFill>
                  <a:latin typeface="Titillium Web" pitchFamily="2" charset="77"/>
                  <a:hlinkClick r:id="rId23" action="ppaction://hlinksldjump"/>
                </a:rPr>
                <a:t>Comunicazione redditi non rilevati nell</a:t>
              </a:r>
              <a:r>
                <a:rPr lang="it-IT" sz="1200" u="sng" dirty="0">
                  <a:solidFill>
                    <a:srgbClr val="20589B"/>
                  </a:solidFill>
                  <a:latin typeface="Titillium Web" pitchFamily="2" charset="77"/>
                  <a:hlinkClick r:id="rId23" action="ppaction://hlinksldjump"/>
                </a:rPr>
                <a:t>’ISEE</a:t>
              </a:r>
              <a:endParaRPr lang="it-IT" sz="1200" u="sng" dirty="0">
                <a:solidFill>
                  <a:srgbClr val="20589B"/>
                </a:solidFill>
                <a:latin typeface="Titillium Web" pitchFamily="2" charset="77"/>
              </a:endParaRPr>
            </a:p>
            <a:p>
              <a:pPr marL="1200150" lvl="2" indent="-285750">
                <a:buClr>
                  <a:srgbClr val="007DB3"/>
                </a:buClr>
                <a:buFont typeface="Arial" panose="020B0604020202020204" pitchFamily="34" charset="0"/>
                <a:buChar char="•"/>
              </a:pPr>
              <a:endParaRPr lang="it-IT" sz="1200" b="0" i="0" u="none" strike="noStrike" baseline="0" dirty="0">
                <a:solidFill>
                  <a:srgbClr val="20589B"/>
                </a:solidFill>
                <a:latin typeface="Titillium Web" pitchFamily="2" charset="77"/>
              </a:endParaRPr>
            </a:p>
            <a:p>
              <a:pPr marL="1200150" lvl="2" indent="-285750">
                <a:buClr>
                  <a:srgbClr val="007DB3"/>
                </a:buClr>
                <a:buFont typeface="Arial" panose="020B0604020202020204" pitchFamily="34" charset="0"/>
                <a:buChar char="•"/>
              </a:pPr>
              <a:endParaRPr lang="it-IT" sz="1200" b="0" i="0" u="none" strike="noStrike" baseline="0" dirty="0">
                <a:solidFill>
                  <a:srgbClr val="20589B"/>
                </a:solidFill>
                <a:latin typeface="Open Sans Light" panose="020B0606030504020204" pitchFamily="34" charset="0"/>
              </a:endParaRPr>
            </a:p>
          </p:txBody>
        </p:sp>
        <p:sp>
          <p:nvSpPr>
            <p:cNvPr id="16" name="CasellaDiTesto 15">
              <a:extLst>
                <a:ext uri="{FF2B5EF4-FFF2-40B4-BE49-F238E27FC236}">
                  <a16:creationId xmlns:a16="http://schemas.microsoft.com/office/drawing/2014/main" id="{5CB35FF3-23F3-EA81-1E0E-2DA3F766EB2B}"/>
                </a:ext>
              </a:extLst>
            </p:cNvPr>
            <p:cNvSpPr txBox="1"/>
            <p:nvPr/>
          </p:nvSpPr>
          <p:spPr>
            <a:xfrm>
              <a:off x="6609124" y="1458693"/>
              <a:ext cx="4555130" cy="5447645"/>
            </a:xfrm>
            <a:prstGeom prst="rect">
              <a:avLst/>
            </a:prstGeom>
            <a:noFill/>
          </p:spPr>
          <p:txBody>
            <a:bodyPr wrap="square">
              <a:spAutoFit/>
            </a:bodyPr>
            <a:lstStyle/>
            <a:p>
              <a:pPr marL="742950" lvl="1" indent="-285750">
                <a:buClr>
                  <a:srgbClr val="007DB3"/>
                </a:buClr>
                <a:buFont typeface="Arial" panose="020B0604020202020204" pitchFamily="34" charset="0"/>
                <a:buChar char="•"/>
              </a:pPr>
              <a:r>
                <a:rPr lang="it-IT" sz="1200" b="0" i="0" u="sng" strike="noStrike" baseline="0" dirty="0">
                  <a:solidFill>
                    <a:srgbClr val="20589B"/>
                  </a:solidFill>
                  <a:latin typeface="Titillium Web" pitchFamily="2" charset="77"/>
                  <a:hlinkClick r:id="rId24" action="ppaction://hlinksldjump"/>
                </a:rPr>
                <a:t>Verifica dei requisiti</a:t>
              </a:r>
              <a:endParaRPr lang="it-IT" sz="1200" b="0" i="0" u="sng"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25" action="ppaction://hlinksldjump"/>
                </a:rPr>
                <a:t>D</a:t>
              </a:r>
              <a:r>
                <a:rPr lang="it-IT" sz="1200" b="0" i="0" u="none" strike="noStrike" baseline="0" dirty="0">
                  <a:solidFill>
                    <a:srgbClr val="20589B"/>
                  </a:solidFill>
                  <a:latin typeface="Titillium Web" pitchFamily="2" charset="77"/>
                  <a:hlinkClick r:id="rId25" action="ppaction://hlinksldjump"/>
                </a:rPr>
                <a:t>eterminazione del beneficio</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1300FF"/>
                  </a:solidFill>
                  <a:latin typeface="Titillium Web" pitchFamily="2" charset="77"/>
                  <a:hlinkClick r:id="rId26" action="ppaction://hlinksldjump">
                    <a:extLst>
                      <a:ext uri="{A12FA001-AC4F-418D-AE19-62706E023703}">
                        <ahyp:hlinkClr xmlns:ahyp="http://schemas.microsoft.com/office/drawing/2018/hyperlinkcolor" val="tx"/>
                      </a:ext>
                    </a:extLst>
                  </a:hlinkClick>
                </a:rPr>
                <a:t>Patto di attivazione digitale</a:t>
              </a:r>
              <a:endParaRPr lang="it-IT" sz="1200" dirty="0">
                <a:solidFill>
                  <a:srgbClr val="1300FF"/>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27" action="ppaction://hlinksldjump"/>
                </a:rPr>
                <a:t>Durata del beneficio</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28" action="ppaction://hlinksldjump"/>
                </a:rPr>
                <a:t>V</a:t>
              </a:r>
              <a:r>
                <a:rPr lang="it-IT" sz="1200" b="0" i="0" u="none" strike="noStrike" baseline="0" dirty="0">
                  <a:solidFill>
                    <a:srgbClr val="20589B"/>
                  </a:solidFill>
                  <a:latin typeface="Titillium Web" pitchFamily="2" charset="77"/>
                  <a:hlinkClick r:id="rId28" action="ppaction://hlinksldjump"/>
                </a:rPr>
                <a:t>ariazioni per attività lavorativa subordinata</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29" action="ppaction://hlinksldjump"/>
                </a:rPr>
                <a:t>V</a:t>
              </a:r>
              <a:r>
                <a:rPr lang="it-IT" sz="1200" b="0" i="0" u="none" strike="noStrike" baseline="0" dirty="0">
                  <a:solidFill>
                    <a:srgbClr val="20589B"/>
                  </a:solidFill>
                  <a:latin typeface="Titillium Web" pitchFamily="2" charset="77"/>
                  <a:hlinkClick r:id="rId29" action="ppaction://hlinksldjump"/>
                </a:rPr>
                <a:t>ariazioni per </a:t>
              </a:r>
              <a:r>
                <a:rPr lang="it-IT" sz="1200" dirty="0">
                  <a:solidFill>
                    <a:srgbClr val="20589B"/>
                  </a:solidFill>
                  <a:latin typeface="Titillium Web" pitchFamily="2" charset="77"/>
                  <a:hlinkClick r:id="rId29" action="ppaction://hlinksldjump"/>
                </a:rPr>
                <a:t>altre </a:t>
              </a:r>
              <a:r>
                <a:rPr lang="it-IT" sz="1200" b="0" i="0" u="none" strike="noStrike" baseline="0" dirty="0">
                  <a:solidFill>
                    <a:srgbClr val="20589B"/>
                  </a:solidFill>
                  <a:latin typeface="Titillium Web" pitchFamily="2" charset="77"/>
                  <a:hlinkClick r:id="rId29" action="ppaction://hlinksldjump"/>
                </a:rPr>
                <a:t>attività lavorative </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30" action="ppaction://hlinksldjump"/>
                </a:rPr>
                <a:t>V</a:t>
              </a:r>
              <a:r>
                <a:rPr lang="it-IT" sz="1200" b="0" i="0" u="none" strike="noStrike" baseline="0" dirty="0">
                  <a:solidFill>
                    <a:srgbClr val="20589B"/>
                  </a:solidFill>
                  <a:latin typeface="Titillium Web" pitchFamily="2" charset="77"/>
                  <a:hlinkClick r:id="rId30" action="ppaction://hlinksldjump"/>
                </a:rPr>
                <a:t>ariazioni per attività di lavoro autonomo/impresa </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31" action="ppaction://hlinksldjump"/>
                </a:rPr>
                <a:t>A</a:t>
              </a:r>
              <a:r>
                <a:rPr lang="it-IT" sz="1200" b="0" i="0" u="none" strike="noStrike" baseline="0" dirty="0">
                  <a:solidFill>
                    <a:srgbClr val="20589B"/>
                  </a:solidFill>
                  <a:latin typeface="Titillium Web" pitchFamily="2" charset="77"/>
                  <a:hlinkClick r:id="rId31" action="ppaction://hlinksldjump"/>
                </a:rPr>
                <a:t>ltre variazioni</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32" action="ppaction://hlinksldjump"/>
                </a:rPr>
                <a:t>V</a:t>
              </a:r>
              <a:r>
                <a:rPr lang="it-IT" sz="1200" b="0" i="0" u="none" strike="noStrike" baseline="0" dirty="0">
                  <a:solidFill>
                    <a:srgbClr val="20589B"/>
                  </a:solidFill>
                  <a:latin typeface="Titillium Web" pitchFamily="2" charset="77"/>
                  <a:hlinkClick r:id="rId32" action="ppaction://hlinksldjump"/>
                </a:rPr>
                <a:t>ariazioni del nucleo familiare</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33" action="ppaction://hlinksldjump"/>
                </a:rPr>
                <a:t>L</a:t>
              </a:r>
              <a:r>
                <a:rPr lang="it-IT" sz="1200" b="0" i="0" u="none" strike="noStrike" baseline="0" dirty="0">
                  <a:solidFill>
                    <a:srgbClr val="20589B"/>
                  </a:solidFill>
                  <a:latin typeface="Titillium Web" pitchFamily="2" charset="77"/>
                  <a:hlinkClick r:id="rId33" action="ppaction://hlinksldjump"/>
                </a:rPr>
                <a:t>a carta di inclusione </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34" action="ppaction://hlinksldjump"/>
                </a:rPr>
                <a:t>Il sistema informativo per l’inclusione sociale e lavorativa</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35" action="ppaction://hlinksldjump"/>
                </a:rPr>
                <a:t>I</a:t>
              </a:r>
              <a:r>
                <a:rPr lang="it-IT" sz="1200" b="0" i="0" u="none" strike="noStrike" baseline="0" dirty="0">
                  <a:solidFill>
                    <a:srgbClr val="20589B"/>
                  </a:solidFill>
                  <a:latin typeface="Titillium Web" pitchFamily="2" charset="77"/>
                  <a:hlinkClick r:id="rId35" action="ppaction://hlinksldjump"/>
                </a:rPr>
                <a:t>l percorso di attivazione  </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36" action="ppaction://hlinksldjump"/>
                </a:rPr>
                <a:t>G</a:t>
              </a:r>
              <a:r>
                <a:rPr lang="it-IT" sz="1200" b="0" i="0" u="none" strike="noStrike" baseline="0" dirty="0">
                  <a:solidFill>
                    <a:srgbClr val="20589B"/>
                  </a:solidFill>
                  <a:latin typeface="Titillium Web" pitchFamily="2" charset="77"/>
                  <a:hlinkClick r:id="rId36" action="ppaction://hlinksldjump"/>
                </a:rPr>
                <a:t>li strumenti</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37" action="ppaction://hlinksldjump"/>
                </a:rPr>
                <a:t>Il percorso di inclusione</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b="0" i="0" u="none" strike="noStrike" baseline="0" dirty="0">
                  <a:solidFill>
                    <a:srgbClr val="20589B"/>
                  </a:solidFill>
                  <a:latin typeface="Titillium Web" pitchFamily="2" charset="77"/>
                  <a:hlinkClick r:id="rId38" action="ppaction://hlinksldjump"/>
                </a:rPr>
                <a:t>I tenuti agli obblighi </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39" action="ppaction://hlinksldjump"/>
                </a:rPr>
                <a:t>Gli esclusi dagli obblighi</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40" action="ppaction://hlinksldjump"/>
                </a:rPr>
                <a:t>M</a:t>
              </a:r>
              <a:r>
                <a:rPr lang="it-IT" sz="1200" b="0" i="0" u="none" strike="noStrike" baseline="0" dirty="0">
                  <a:solidFill>
                    <a:srgbClr val="20589B"/>
                  </a:solidFill>
                  <a:latin typeface="Titillium Web" pitchFamily="2" charset="77"/>
                  <a:hlinkClick r:id="rId40" action="ppaction://hlinksldjump"/>
                </a:rPr>
                <a:t>odalità di convocazione</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41" action="ppaction://hlinksldjump"/>
                </a:rPr>
                <a:t>O</a:t>
              </a:r>
              <a:r>
                <a:rPr lang="it-IT" sz="1200" b="0" i="0" u="none" strike="noStrike" baseline="0" dirty="0">
                  <a:solidFill>
                    <a:srgbClr val="20589B"/>
                  </a:solidFill>
                  <a:latin typeface="Titillium Web" pitchFamily="2" charset="77"/>
                  <a:hlinkClick r:id="rId41" action="ppaction://hlinksldjump"/>
                </a:rPr>
                <a:t>fferta di lavoro congrua</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42" action="ppaction://hlinksldjump"/>
                </a:rPr>
                <a:t>I</a:t>
              </a:r>
              <a:r>
                <a:rPr lang="it-IT" sz="1200" b="0" i="0" u="none" strike="noStrike" baseline="0" dirty="0">
                  <a:solidFill>
                    <a:srgbClr val="20589B"/>
                  </a:solidFill>
                  <a:latin typeface="Titillium Web" pitchFamily="2" charset="77"/>
                  <a:hlinkClick r:id="rId42" action="ppaction://hlinksldjump"/>
                </a:rPr>
                <a:t>ncentivi per assunzioni</a:t>
              </a:r>
              <a:endParaRPr lang="it-IT" sz="1200" b="0" i="0" u="none" strike="noStrike" baseline="0" dirty="0">
                <a:solidFill>
                  <a:srgbClr val="1300FF"/>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1300FF"/>
                  </a:solidFill>
                  <a:latin typeface="Titillium Web" pitchFamily="2" charset="77"/>
                  <a:hlinkClick r:id="rId43" action="ppaction://hlinksldjump">
                    <a:extLst>
                      <a:ext uri="{A12FA001-AC4F-418D-AE19-62706E023703}">
                        <ahyp:hlinkClr xmlns:ahyp="http://schemas.microsoft.com/office/drawing/2018/hyperlinkcolor" val="tx"/>
                      </a:ext>
                    </a:extLst>
                  </a:hlinkClick>
                </a:rPr>
                <a:t>Progetti utili alla </a:t>
              </a:r>
              <a:r>
                <a:rPr lang="it-IT" sz="1200" u="sng" dirty="0">
                  <a:solidFill>
                    <a:srgbClr val="1300FF"/>
                  </a:solidFill>
                  <a:latin typeface="Titillium Web" pitchFamily="2" charset="77"/>
                  <a:hlinkClick r:id="rId43" action="ppaction://hlinksldjump">
                    <a:extLst>
                      <a:ext uri="{A12FA001-AC4F-418D-AE19-62706E023703}">
                        <ahyp:hlinkClr xmlns:ahyp="http://schemas.microsoft.com/office/drawing/2018/hyperlinkcolor" val="tx"/>
                      </a:ext>
                    </a:extLst>
                  </a:hlinkClick>
                </a:rPr>
                <a:t>collettività</a:t>
              </a:r>
              <a:r>
                <a:rPr lang="it-IT" sz="1200" u="sng" dirty="0">
                  <a:solidFill>
                    <a:srgbClr val="1300FF"/>
                  </a:solidFill>
                  <a:latin typeface="Titillium Web" pitchFamily="2" charset="77"/>
                </a:rPr>
                <a:t> (PUC)</a:t>
              </a:r>
              <a:endParaRPr lang="it-IT" sz="1200" b="0" i="0" u="sng" strike="noStrike" baseline="0" dirty="0">
                <a:solidFill>
                  <a:srgbClr val="1300FF"/>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44" action="ppaction://hlinksldjump"/>
                </a:rPr>
                <a:t>I</a:t>
              </a:r>
              <a:r>
                <a:rPr lang="it-IT" sz="1200" b="0" i="0" u="none" strike="noStrike" baseline="0" dirty="0">
                  <a:solidFill>
                    <a:srgbClr val="20589B"/>
                  </a:solidFill>
                  <a:latin typeface="Titillium Web" pitchFamily="2" charset="77"/>
                  <a:hlinkClick r:id="rId44" action="ppaction://hlinksldjump"/>
                </a:rPr>
                <a:t>l ruolo del Terzo settore</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45" action="ppaction://hlinksldjump"/>
                </a:rPr>
                <a:t>La costruzione di reti</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46" action="ppaction://hlinksldjump"/>
                </a:rPr>
                <a:t>L</a:t>
              </a:r>
              <a:r>
                <a:rPr lang="it-IT" sz="1200" b="0" i="0" u="none" strike="noStrike" baseline="0" dirty="0">
                  <a:solidFill>
                    <a:srgbClr val="20589B"/>
                  </a:solidFill>
                  <a:latin typeface="Titillium Web" pitchFamily="2" charset="77"/>
                  <a:hlinkClick r:id="rId46" action="ppaction://hlinksldjump"/>
                </a:rPr>
                <a:t>ivelli essenziali delle prestazioni</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47" action="ppaction://hlinksldjump"/>
                </a:rPr>
                <a:t>Q</a:t>
              </a:r>
              <a:r>
                <a:rPr lang="it-IT" sz="1200" b="0" i="0" u="none" strike="noStrike" baseline="0" dirty="0">
                  <a:solidFill>
                    <a:srgbClr val="20589B"/>
                  </a:solidFill>
                  <a:latin typeface="Titillium Web" pitchFamily="2" charset="77"/>
                  <a:hlinkClick r:id="rId47" action="ppaction://hlinksldjump"/>
                </a:rPr>
                <a:t>uota servizi fondo povertà</a:t>
              </a:r>
              <a:endParaRPr lang="it-IT" sz="1200" b="0" i="0" u="none" strike="noStrike" baseline="0" dirty="0">
                <a:solidFill>
                  <a:srgbClr val="20589B"/>
                </a:solidFill>
                <a:latin typeface="Titillium Web" pitchFamily="2" charset="77"/>
              </a:endParaRPr>
            </a:p>
            <a:p>
              <a:pPr marL="742950" lvl="1" indent="-285750">
                <a:buClr>
                  <a:srgbClr val="007DB3"/>
                </a:buClr>
                <a:buFont typeface="Arial" panose="020B0604020202020204" pitchFamily="34" charset="0"/>
                <a:buChar char="•"/>
              </a:pPr>
              <a:r>
                <a:rPr lang="it-IT" sz="1200" dirty="0">
                  <a:solidFill>
                    <a:srgbClr val="20589B"/>
                  </a:solidFill>
                  <a:latin typeface="Titillium Web" pitchFamily="2" charset="77"/>
                  <a:hlinkClick r:id="rId48" action="ppaction://hlinksldjump"/>
                </a:rPr>
                <a:t>S</a:t>
              </a:r>
              <a:r>
                <a:rPr lang="it-IT" sz="1200" b="0" i="0" u="none" strike="noStrike" baseline="0" dirty="0">
                  <a:solidFill>
                    <a:srgbClr val="20589B"/>
                  </a:solidFill>
                  <a:latin typeface="Titillium Web" pitchFamily="2" charset="77"/>
                  <a:hlinkClick r:id="rId48" action="ppaction://hlinksldjump"/>
                </a:rPr>
                <a:t>istema sanzionatorio </a:t>
              </a:r>
              <a:endParaRPr lang="it-IT" sz="1200" dirty="0">
                <a:solidFill>
                  <a:srgbClr val="20589B"/>
                </a:solidFill>
                <a:latin typeface="Titillium Web" pitchFamily="2" charset="77"/>
                <a:hlinkClick r:id="rId49" action="ppaction://hlinksldjump"/>
              </a:endParaRPr>
            </a:p>
            <a:p>
              <a:pPr rtl="0"/>
              <a:r>
                <a:rPr lang="it-IT" sz="1400" u="sng" dirty="0">
                  <a:solidFill>
                    <a:srgbClr val="1300FF"/>
                  </a:solidFill>
                  <a:latin typeface="Titillium Web" pitchFamily="2" charset="77"/>
                </a:rPr>
                <a:t>IL SUPPORTO PER LA FORMAZIONE E IL LAVORO</a:t>
              </a:r>
            </a:p>
            <a:p>
              <a:pPr rtl="0"/>
              <a:endParaRPr lang="it-IT" sz="1200" b="0" i="0" u="none" strike="noStrike" baseline="0" dirty="0">
                <a:solidFill>
                  <a:srgbClr val="20589B"/>
                </a:solidFill>
                <a:latin typeface="Open Sans Light" panose="020B0606030504020204" pitchFamily="34" charset="0"/>
              </a:endParaRPr>
            </a:p>
            <a:p>
              <a:pPr rtl="0"/>
              <a:endParaRPr lang="it-IT" sz="1200" b="0" i="0" u="none" strike="noStrike" baseline="0" dirty="0">
                <a:solidFill>
                  <a:srgbClr val="20589B"/>
                </a:solidFill>
                <a:latin typeface="Open Sans Light" panose="020B0606030504020204" pitchFamily="34" charset="0"/>
              </a:endParaRPr>
            </a:p>
          </p:txBody>
        </p:sp>
      </p:grpSp>
    </p:spTree>
    <p:extLst>
      <p:ext uri="{BB962C8B-B14F-4D97-AF65-F5344CB8AC3E}">
        <p14:creationId xmlns:p14="http://schemas.microsoft.com/office/powerpoint/2010/main" val="830120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2">
            <a:extLst>
              <a:ext uri="{FF2B5EF4-FFF2-40B4-BE49-F238E27FC236}">
                <a16:creationId xmlns:a16="http://schemas.microsoft.com/office/drawing/2014/main" id="{545DE3C9-58D9-DCA8-DC04-624330DEED12}"/>
              </a:ext>
            </a:extLst>
          </p:cNvPr>
          <p:cNvSpPr txBox="1">
            <a:spLocks/>
          </p:cNvSpPr>
          <p:nvPr/>
        </p:nvSpPr>
        <p:spPr>
          <a:xfrm>
            <a:off x="711426" y="1898153"/>
            <a:ext cx="9749835" cy="831739"/>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1940" dirty="0">
                <a:latin typeface="Titillium Web" pitchFamily="2" charset="77"/>
                <a:cs typeface="Times New Roman" pitchFamily="18" charset="0"/>
              </a:rPr>
              <a:t>Ai sensi dell’art. 2, comma 1, lettera b) D. Lgs. 06.02.2007, n. 30, per </a:t>
            </a:r>
            <a:r>
              <a:rPr lang="it-IT" sz="1940" b="1" dirty="0">
                <a:latin typeface="Titillium Web" pitchFamily="2" charset="77"/>
                <a:cs typeface="Times New Roman" pitchFamily="18" charset="0"/>
              </a:rPr>
              <a:t>familiare</a:t>
            </a:r>
            <a:r>
              <a:rPr lang="it-IT" sz="1940" dirty="0">
                <a:latin typeface="Titillium Web" pitchFamily="2" charset="77"/>
                <a:cs typeface="Times New Roman" pitchFamily="18" charset="0"/>
              </a:rPr>
              <a:t> si intende: </a:t>
            </a:r>
          </a:p>
          <a:p>
            <a:endParaRPr lang="it-IT" sz="1940" kern="0" dirty="0">
              <a:solidFill>
                <a:sysClr val="windowText" lastClr="000000"/>
              </a:solidFill>
              <a:latin typeface="Titillium Web" pitchFamily="2" charset="77"/>
              <a:cs typeface="Times New Roman" panose="02020603050405020304" pitchFamily="18" charset="0"/>
            </a:endParaRPr>
          </a:p>
        </p:txBody>
      </p:sp>
      <p:sp>
        <p:nvSpPr>
          <p:cNvPr id="7" name="CasellaDiTesto 6">
            <a:extLst>
              <a:ext uri="{FF2B5EF4-FFF2-40B4-BE49-F238E27FC236}">
                <a16:creationId xmlns:a16="http://schemas.microsoft.com/office/drawing/2014/main" id="{18A8F695-78A9-84DC-8D13-98819694A557}"/>
              </a:ext>
            </a:extLst>
          </p:cNvPr>
          <p:cNvSpPr txBox="1"/>
          <p:nvPr/>
        </p:nvSpPr>
        <p:spPr>
          <a:xfrm>
            <a:off x="2766237" y="2725930"/>
            <a:ext cx="3586166" cy="3674852"/>
          </a:xfrm>
          <a:prstGeom prst="rect">
            <a:avLst/>
          </a:prstGeom>
          <a:noFill/>
        </p:spPr>
        <p:txBody>
          <a:bodyPr wrap="square" rtlCol="0">
            <a:spAutoFit/>
          </a:bodyPr>
          <a:lstStyle/>
          <a:p>
            <a:r>
              <a:rPr lang="it-IT" sz="1940" b="1" dirty="0">
                <a:latin typeface="Titillium Web" pitchFamily="2" charset="77"/>
                <a:cs typeface="Times New Roman" pitchFamily="18" charset="0"/>
              </a:rPr>
              <a:t> Il partner </a:t>
            </a:r>
          </a:p>
          <a:p>
            <a:r>
              <a:rPr lang="it-IT" sz="1940" dirty="0">
                <a:latin typeface="Titillium Web" pitchFamily="2" charset="77"/>
                <a:cs typeface="Times New Roman" pitchFamily="18" charset="0"/>
              </a:rPr>
              <a:t>che abbia contratto con il cittadino dell'Unione un’unione registrata sulla base della legislazione di uno Stato membro, qualora la legislazione dello Stato membro ospitante equipari l’unione registrata al matrimonio e nel rispetto delle condizioni previste dalla pertinente legislazione dello Stato membro ospitante</a:t>
            </a:r>
          </a:p>
        </p:txBody>
      </p:sp>
      <p:sp>
        <p:nvSpPr>
          <p:cNvPr id="8" name="CasellaDiTesto 7">
            <a:extLst>
              <a:ext uri="{FF2B5EF4-FFF2-40B4-BE49-F238E27FC236}">
                <a16:creationId xmlns:a16="http://schemas.microsoft.com/office/drawing/2014/main" id="{E1FDD9A2-31B0-E0A2-9935-B550E1E750E0}"/>
              </a:ext>
            </a:extLst>
          </p:cNvPr>
          <p:cNvSpPr txBox="1"/>
          <p:nvPr/>
        </p:nvSpPr>
        <p:spPr>
          <a:xfrm>
            <a:off x="803214" y="2708601"/>
            <a:ext cx="1674528" cy="390876"/>
          </a:xfrm>
          <a:prstGeom prst="rect">
            <a:avLst/>
          </a:prstGeom>
          <a:noFill/>
        </p:spPr>
        <p:txBody>
          <a:bodyPr wrap="square" rtlCol="0">
            <a:spAutoFit/>
          </a:bodyPr>
          <a:lstStyle/>
          <a:p>
            <a:r>
              <a:rPr lang="it-IT" sz="1940" b="1" dirty="0">
                <a:latin typeface="Titillium Web" pitchFamily="2" charset="77"/>
                <a:cs typeface="Times New Roman" pitchFamily="18" charset="0"/>
              </a:rPr>
              <a:t>Il coniuge</a:t>
            </a:r>
          </a:p>
        </p:txBody>
      </p:sp>
      <p:sp>
        <p:nvSpPr>
          <p:cNvPr id="9" name="CasellaDiTesto 8">
            <a:extLst>
              <a:ext uri="{FF2B5EF4-FFF2-40B4-BE49-F238E27FC236}">
                <a16:creationId xmlns:a16="http://schemas.microsoft.com/office/drawing/2014/main" id="{5449D54C-08A2-11E5-B056-38A9D313E9E8}"/>
              </a:ext>
            </a:extLst>
          </p:cNvPr>
          <p:cNvSpPr txBox="1"/>
          <p:nvPr/>
        </p:nvSpPr>
        <p:spPr>
          <a:xfrm>
            <a:off x="6817283" y="2712562"/>
            <a:ext cx="2517716" cy="1585049"/>
          </a:xfrm>
          <a:prstGeom prst="rect">
            <a:avLst/>
          </a:prstGeom>
          <a:noFill/>
        </p:spPr>
        <p:txBody>
          <a:bodyPr wrap="square" rtlCol="0">
            <a:spAutoFit/>
          </a:bodyPr>
          <a:lstStyle/>
          <a:p>
            <a:r>
              <a:rPr lang="it-IT" sz="1940" b="1" dirty="0">
                <a:latin typeface="Titillium Web" pitchFamily="2" charset="77"/>
                <a:cs typeface="Times New Roman" pitchFamily="18" charset="0"/>
              </a:rPr>
              <a:t>I discendenti diretti </a:t>
            </a:r>
          </a:p>
          <a:p>
            <a:r>
              <a:rPr lang="it-IT" sz="1940" dirty="0">
                <a:latin typeface="Titillium Web" pitchFamily="2" charset="77"/>
                <a:cs typeface="Times New Roman" pitchFamily="18" charset="0"/>
              </a:rPr>
              <a:t>di età inferiore a 21 anni o a carico e quelli del coniuge o partner summenzionati</a:t>
            </a:r>
          </a:p>
        </p:txBody>
      </p:sp>
      <p:sp>
        <p:nvSpPr>
          <p:cNvPr id="14" name="CasellaDiTesto 13">
            <a:extLst>
              <a:ext uri="{FF2B5EF4-FFF2-40B4-BE49-F238E27FC236}">
                <a16:creationId xmlns:a16="http://schemas.microsoft.com/office/drawing/2014/main" id="{47D606AD-460E-76BB-EA67-399DF470472E}"/>
              </a:ext>
            </a:extLst>
          </p:cNvPr>
          <p:cNvSpPr txBox="1"/>
          <p:nvPr/>
        </p:nvSpPr>
        <p:spPr>
          <a:xfrm>
            <a:off x="9703342" y="2712562"/>
            <a:ext cx="2370679" cy="1585049"/>
          </a:xfrm>
          <a:prstGeom prst="rect">
            <a:avLst/>
          </a:prstGeom>
          <a:noFill/>
        </p:spPr>
        <p:txBody>
          <a:bodyPr wrap="square" rtlCol="0">
            <a:spAutoFit/>
          </a:bodyPr>
          <a:lstStyle/>
          <a:p>
            <a:r>
              <a:rPr lang="it-IT" sz="1940" b="1" dirty="0">
                <a:latin typeface="Titillium Web" pitchFamily="2" charset="77"/>
                <a:cs typeface="Times New Roman" pitchFamily="18" charset="0"/>
              </a:rPr>
              <a:t>Gli ascendenti diretti </a:t>
            </a:r>
          </a:p>
          <a:p>
            <a:r>
              <a:rPr lang="it-IT" sz="1940" dirty="0">
                <a:latin typeface="Titillium Web" pitchFamily="2" charset="77"/>
                <a:cs typeface="Times New Roman" pitchFamily="18" charset="0"/>
              </a:rPr>
              <a:t>a carico e quelli del coniuge o partner summenzionati </a:t>
            </a:r>
          </a:p>
        </p:txBody>
      </p:sp>
      <p:sp>
        <p:nvSpPr>
          <p:cNvPr id="21" name="Mezza cornice 20">
            <a:extLst>
              <a:ext uri="{FF2B5EF4-FFF2-40B4-BE49-F238E27FC236}">
                <a16:creationId xmlns:a16="http://schemas.microsoft.com/office/drawing/2014/main" id="{661092FC-2B9B-D168-DE6E-FA0DDDFA94F7}"/>
              </a:ext>
            </a:extLst>
          </p:cNvPr>
          <p:cNvSpPr/>
          <p:nvPr/>
        </p:nvSpPr>
        <p:spPr>
          <a:xfrm>
            <a:off x="687088" y="2640754"/>
            <a:ext cx="392701" cy="430266"/>
          </a:xfrm>
          <a:prstGeom prst="halfFrame">
            <a:avLst/>
          </a:prstGeom>
          <a:solidFill>
            <a:srgbClr val="007D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a:solidFill>
                <a:schemeClr val="tx1"/>
              </a:solidFill>
            </a:endParaRPr>
          </a:p>
        </p:txBody>
      </p:sp>
      <p:sp>
        <p:nvSpPr>
          <p:cNvPr id="22" name="Mezza cornice 21">
            <a:extLst>
              <a:ext uri="{FF2B5EF4-FFF2-40B4-BE49-F238E27FC236}">
                <a16:creationId xmlns:a16="http://schemas.microsoft.com/office/drawing/2014/main" id="{F8CAEF1D-378F-E4F6-D314-C7DA7713E564}"/>
              </a:ext>
            </a:extLst>
          </p:cNvPr>
          <p:cNvSpPr/>
          <p:nvPr/>
        </p:nvSpPr>
        <p:spPr>
          <a:xfrm>
            <a:off x="2708780" y="2640754"/>
            <a:ext cx="392701" cy="430266"/>
          </a:xfrm>
          <a:prstGeom prst="halfFrame">
            <a:avLst/>
          </a:prstGeom>
          <a:solidFill>
            <a:srgbClr val="007D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a:solidFill>
                <a:schemeClr val="tx1"/>
              </a:solidFill>
            </a:endParaRPr>
          </a:p>
        </p:txBody>
      </p:sp>
      <p:sp>
        <p:nvSpPr>
          <p:cNvPr id="23" name="Mezza cornice 22">
            <a:extLst>
              <a:ext uri="{FF2B5EF4-FFF2-40B4-BE49-F238E27FC236}">
                <a16:creationId xmlns:a16="http://schemas.microsoft.com/office/drawing/2014/main" id="{9DDDDDC7-9399-AED1-1DE7-6611CD9A2EC8}"/>
              </a:ext>
            </a:extLst>
          </p:cNvPr>
          <p:cNvSpPr/>
          <p:nvPr/>
        </p:nvSpPr>
        <p:spPr>
          <a:xfrm>
            <a:off x="6713603" y="2640754"/>
            <a:ext cx="392701" cy="430266"/>
          </a:xfrm>
          <a:prstGeom prst="halfFrame">
            <a:avLst/>
          </a:prstGeom>
          <a:solidFill>
            <a:srgbClr val="007D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a:solidFill>
                <a:schemeClr val="tx1"/>
              </a:solidFill>
            </a:endParaRPr>
          </a:p>
        </p:txBody>
      </p:sp>
      <p:sp>
        <p:nvSpPr>
          <p:cNvPr id="24" name="Mezza cornice 23">
            <a:extLst>
              <a:ext uri="{FF2B5EF4-FFF2-40B4-BE49-F238E27FC236}">
                <a16:creationId xmlns:a16="http://schemas.microsoft.com/office/drawing/2014/main" id="{10123782-F8CD-36BD-01EF-DF032783D84A}"/>
              </a:ext>
            </a:extLst>
          </p:cNvPr>
          <p:cNvSpPr/>
          <p:nvPr/>
        </p:nvSpPr>
        <p:spPr>
          <a:xfrm>
            <a:off x="9587217" y="2640754"/>
            <a:ext cx="392701" cy="430266"/>
          </a:xfrm>
          <a:prstGeom prst="halfFrame">
            <a:avLst/>
          </a:prstGeom>
          <a:solidFill>
            <a:srgbClr val="007D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a:solidFill>
                <a:schemeClr val="tx1"/>
              </a:solidFill>
            </a:endParaRPr>
          </a:p>
        </p:txBody>
      </p:sp>
      <p:cxnSp>
        <p:nvCxnSpPr>
          <p:cNvPr id="25" name="Connettore diritto 19">
            <a:extLst>
              <a:ext uri="{FF2B5EF4-FFF2-40B4-BE49-F238E27FC236}">
                <a16:creationId xmlns:a16="http://schemas.microsoft.com/office/drawing/2014/main" id="{EC2D0B7A-A3E5-6FEE-346B-AB8495224550}"/>
              </a:ext>
            </a:extLst>
          </p:cNvPr>
          <p:cNvCxnSpPr/>
          <p:nvPr/>
        </p:nvCxnSpPr>
        <p:spPr>
          <a:xfrm flipV="1">
            <a:off x="711426" y="2305357"/>
            <a:ext cx="9597128" cy="1"/>
          </a:xfrm>
          <a:prstGeom prst="line">
            <a:avLst/>
          </a:prstGeom>
          <a:ln>
            <a:solidFill>
              <a:srgbClr val="007DB3"/>
            </a:solidFill>
          </a:ln>
          <a:effectLst/>
        </p:spPr>
        <p:style>
          <a:lnRef idx="3">
            <a:schemeClr val="accent5"/>
          </a:lnRef>
          <a:fillRef idx="0">
            <a:schemeClr val="accent5"/>
          </a:fillRef>
          <a:effectRef idx="2">
            <a:schemeClr val="accent5"/>
          </a:effectRef>
          <a:fontRef idx="minor">
            <a:schemeClr val="tx1"/>
          </a:fontRef>
        </p:style>
      </p:cxnSp>
      <p:sp>
        <p:nvSpPr>
          <p:cNvPr id="28" name="Titolo 8">
            <a:extLst>
              <a:ext uri="{FF2B5EF4-FFF2-40B4-BE49-F238E27FC236}">
                <a16:creationId xmlns:a16="http://schemas.microsoft.com/office/drawing/2014/main" id="{F06A8A96-CF1E-74BC-5F68-728EAB81DAC6}"/>
              </a:ext>
            </a:extLst>
          </p:cNvPr>
          <p:cNvSpPr txBox="1">
            <a:spLocks/>
          </p:cNvSpPr>
          <p:nvPr/>
        </p:nvSpPr>
        <p:spPr>
          <a:xfrm>
            <a:off x="711426" y="1050749"/>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COSA SI INTENDE PER FAMILIARE</a:t>
            </a:r>
          </a:p>
        </p:txBody>
      </p:sp>
      <p:grpSp>
        <p:nvGrpSpPr>
          <p:cNvPr id="32" name="Gruppo 31">
            <a:extLst>
              <a:ext uri="{FF2B5EF4-FFF2-40B4-BE49-F238E27FC236}">
                <a16:creationId xmlns:a16="http://schemas.microsoft.com/office/drawing/2014/main" id="{184F506D-E373-E134-04BA-9CC6A505C4D5}"/>
              </a:ext>
            </a:extLst>
          </p:cNvPr>
          <p:cNvGrpSpPr/>
          <p:nvPr/>
        </p:nvGrpSpPr>
        <p:grpSpPr>
          <a:xfrm>
            <a:off x="-2" y="6374893"/>
            <a:ext cx="1708393" cy="276999"/>
            <a:chOff x="-2" y="6374893"/>
            <a:chExt cx="1708393" cy="276999"/>
          </a:xfrm>
        </p:grpSpPr>
        <p:sp>
          <p:nvSpPr>
            <p:cNvPr id="33" name="Rettangolo con angoli arrotondati sullo stesso lato 32">
              <a:extLst>
                <a:ext uri="{FF2B5EF4-FFF2-40B4-BE49-F238E27FC236}">
                  <a16:creationId xmlns:a16="http://schemas.microsoft.com/office/drawing/2014/main" id="{889BDA67-BFB0-1D74-3254-22EAC0B07A66}"/>
                </a:ext>
              </a:extLst>
            </p:cNvPr>
            <p:cNvSpPr/>
            <p:nvPr/>
          </p:nvSpPr>
          <p:spPr>
            <a:xfrm rot="5400000">
              <a:off x="742096" y="5659199"/>
              <a:ext cx="224198" cy="1708393"/>
            </a:xfrm>
            <a:prstGeom prst="round2SameRect">
              <a:avLst>
                <a:gd name="adj1" fmla="val 50000"/>
                <a:gd name="adj2" fmla="val 0"/>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34" name="CasellaDiTesto 33">
              <a:extLst>
                <a:ext uri="{FF2B5EF4-FFF2-40B4-BE49-F238E27FC236}">
                  <a16:creationId xmlns:a16="http://schemas.microsoft.com/office/drawing/2014/main" id="{F4EADE93-197C-1C0A-86F3-26A278C54CA7}"/>
                </a:ext>
              </a:extLst>
            </p:cNvPr>
            <p:cNvSpPr txBox="1"/>
            <p:nvPr/>
          </p:nvSpPr>
          <p:spPr>
            <a:xfrm>
              <a:off x="30194" y="6374893"/>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2" name="Segnaposto numero diapositiva 7">
            <a:extLst>
              <a:ext uri="{FF2B5EF4-FFF2-40B4-BE49-F238E27FC236}">
                <a16:creationId xmlns:a16="http://schemas.microsoft.com/office/drawing/2014/main" id="{59E6426C-B379-BC03-4701-37F4FD07DF39}"/>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20</a:t>
            </a:fld>
            <a:endParaRPr lang="it-IT" dirty="0"/>
          </a:p>
        </p:txBody>
      </p:sp>
    </p:spTree>
    <p:extLst>
      <p:ext uri="{BB962C8B-B14F-4D97-AF65-F5344CB8AC3E}">
        <p14:creationId xmlns:p14="http://schemas.microsoft.com/office/powerpoint/2010/main" val="208444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E2441B42-659E-FFC4-18B5-5F130B7413B2}"/>
              </a:ext>
            </a:extLst>
          </p:cNvPr>
          <p:cNvSpPr txBox="1">
            <a:spLocks/>
          </p:cNvSpPr>
          <p:nvPr/>
        </p:nvSpPr>
        <p:spPr>
          <a:xfrm>
            <a:off x="397913" y="996710"/>
            <a:ext cx="12538836" cy="584775"/>
          </a:xfrm>
          <a:prstGeom prst="rect">
            <a:avLst/>
          </a:prstGeom>
        </p:spPr>
        <p:txBody>
          <a:bodyPr wrap="square" lIns="0" tIns="0" rIns="0" bIns="0" anchor="t">
            <a:spAutoFit/>
          </a:bodyPr>
          <a:lstStyle>
            <a:lvl1pPr>
              <a:defRPr sz="5050" b="0" i="0">
                <a:solidFill>
                  <a:srgbClr val="20589B"/>
                </a:solidFill>
                <a:latin typeface="Open Sans Light"/>
                <a:ea typeface="+mj-ea"/>
                <a:cs typeface="Open Sans Light"/>
              </a:defRPr>
            </a:lvl1pPr>
          </a:lstStyle>
          <a:p>
            <a:r>
              <a:rPr lang="it-IT" sz="3800" kern="0" dirty="0">
                <a:latin typeface="Titillium Web"/>
              </a:rPr>
              <a:t>LE SITUAZIONI DI IRREPERIBILITÀ </a:t>
            </a:r>
          </a:p>
        </p:txBody>
      </p:sp>
      <p:sp>
        <p:nvSpPr>
          <p:cNvPr id="6" name="Segnaposto contenuto 2">
            <a:extLst>
              <a:ext uri="{FF2B5EF4-FFF2-40B4-BE49-F238E27FC236}">
                <a16:creationId xmlns:a16="http://schemas.microsoft.com/office/drawing/2014/main" id="{13B93018-6CA1-C357-3790-0DFB5B5047C2}"/>
              </a:ext>
            </a:extLst>
          </p:cNvPr>
          <p:cNvSpPr txBox="1">
            <a:spLocks/>
          </p:cNvSpPr>
          <p:nvPr/>
        </p:nvSpPr>
        <p:spPr>
          <a:xfrm>
            <a:off x="3867807" y="1690387"/>
            <a:ext cx="8324193" cy="1356387"/>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kern="0" dirty="0">
                <a:solidFill>
                  <a:sysClr val="windowText" lastClr="000000"/>
                </a:solidFill>
                <a:latin typeface="Titillium Web" pitchFamily="2" charset="77"/>
                <a:cs typeface="Times New Roman" panose="02020603050405020304" pitchFamily="18" charset="0"/>
              </a:rPr>
              <a:t>Le persone senza dimora, in genere, non hanno il requisito della residenza perché spesso risultano essere state iscritte in anagrafe per un periodo superiore ai cinque anni, ma attualmente non sono più iscritte, neppure come residenti senza dimora in quanto cancellati per irreperibilità anagrafica.</a:t>
            </a:r>
            <a:r>
              <a:rPr lang="it-IT" dirty="0">
                <a:latin typeface="Titillium Web" pitchFamily="2" charset="77"/>
              </a:rPr>
              <a:t> </a:t>
            </a:r>
            <a:endParaRPr lang="it-IT" kern="0" dirty="0">
              <a:solidFill>
                <a:sysClr val="windowText" lastClr="000000"/>
              </a:solidFill>
              <a:latin typeface="Titillium Web" pitchFamily="2" charset="77"/>
              <a:cs typeface="Times New Roman" panose="02020603050405020304" pitchFamily="18" charset="0"/>
            </a:endParaRPr>
          </a:p>
        </p:txBody>
      </p:sp>
      <p:sp>
        <p:nvSpPr>
          <p:cNvPr id="10" name="Segnaposto numero diapositiva 7">
            <a:extLst>
              <a:ext uri="{FF2B5EF4-FFF2-40B4-BE49-F238E27FC236}">
                <a16:creationId xmlns:a16="http://schemas.microsoft.com/office/drawing/2014/main" id="{C6BF7060-2771-874F-FBEC-3E6983E8BF4B}"/>
              </a:ext>
            </a:extLst>
          </p:cNvPr>
          <p:cNvSpPr>
            <a:spLocks noGrp="1"/>
          </p:cNvSpPr>
          <p:nvPr>
            <p:ph type="sldNum" sz="quarter" idx="7"/>
          </p:nvPr>
        </p:nvSpPr>
        <p:spPr>
          <a:xfrm>
            <a:off x="4733402" y="6381334"/>
            <a:ext cx="2803963" cy="342900"/>
          </a:xfrm>
        </p:spPr>
        <p:txBody>
          <a:bodyPr/>
          <a:lstStyle/>
          <a:p>
            <a:pPr algn="ctr"/>
            <a:fld id="{B6F15528-21DE-4FAA-801E-634DDDAF4B2B}" type="slidenum">
              <a:rPr lang="it-IT" dirty="0" smtClean="0"/>
              <a:pPr algn="ctr"/>
              <a:t>21</a:t>
            </a:fld>
            <a:endParaRPr lang="it-IT" dirty="0"/>
          </a:p>
        </p:txBody>
      </p:sp>
      <p:sp>
        <p:nvSpPr>
          <p:cNvPr id="12" name="CasellaDiTesto 9">
            <a:extLst>
              <a:ext uri="{FF2B5EF4-FFF2-40B4-BE49-F238E27FC236}">
                <a16:creationId xmlns:a16="http://schemas.microsoft.com/office/drawing/2014/main" id="{7A4B6566-1493-F079-5066-74875E365517}"/>
              </a:ext>
            </a:extLst>
          </p:cNvPr>
          <p:cNvSpPr txBox="1"/>
          <p:nvPr/>
        </p:nvSpPr>
        <p:spPr>
          <a:xfrm>
            <a:off x="3773807" y="3219644"/>
            <a:ext cx="8236859" cy="3139321"/>
          </a:xfrm>
          <a:prstGeom prst="rect">
            <a:avLst/>
          </a:prstGeom>
          <a:noFill/>
        </p:spPr>
        <p:txBody>
          <a:bodyPr wrap="square">
            <a:spAutoFit/>
          </a:bodyPr>
          <a:lstStyle/>
          <a:p>
            <a:pPr marL="285750" indent="-285750">
              <a:buClr>
                <a:srgbClr val="007DB3"/>
              </a:buClr>
              <a:buFont typeface="Arial" panose="020B0604020202020204" pitchFamily="34" charset="0"/>
              <a:buChar char="•"/>
            </a:pPr>
            <a:r>
              <a:rPr lang="it-IT" sz="1800" kern="0" dirty="0">
                <a:solidFill>
                  <a:sysClr val="windowText" lastClr="000000"/>
                </a:solidFill>
                <a:latin typeface="Titillium Web" pitchFamily="2" charset="77"/>
                <a:cs typeface="Times New Roman" panose="02020603050405020304" pitchFamily="18" charset="0"/>
              </a:rPr>
              <a:t>In assenza del requisito formale di iscrizione anagrafica, il </a:t>
            </a:r>
            <a:r>
              <a:rPr lang="it-IT" sz="1800" b="1" kern="0" dirty="0">
                <a:solidFill>
                  <a:sysClr val="windowText" lastClr="000000"/>
                </a:solidFill>
                <a:latin typeface="Titillium Web" pitchFamily="2" charset="77"/>
                <a:cs typeface="Times New Roman" panose="02020603050405020304" pitchFamily="18" charset="0"/>
              </a:rPr>
              <a:t>requisito sostanziale può essere accertato limitatamente ai richiedenti cancellati per irreperibilità, ad esclusione del caso per mancato rinnovo del permesso o della carta di soggiorno.</a:t>
            </a:r>
            <a:endParaRPr lang="it-IT" b="1" kern="0" dirty="0">
              <a:solidFill>
                <a:sysClr val="windowText" lastClr="000000"/>
              </a:solidFill>
              <a:latin typeface="Titillium Web" pitchFamily="2" charset="77"/>
              <a:cs typeface="Times New Roman" panose="02020603050405020304" pitchFamily="18" charset="0"/>
            </a:endParaRPr>
          </a:p>
          <a:p>
            <a:pPr marL="285750" indent="-285750">
              <a:buClr>
                <a:srgbClr val="007DB3"/>
              </a:buClr>
              <a:buFont typeface="Arial" panose="020B0604020202020204" pitchFamily="34" charset="0"/>
              <a:buChar char="•"/>
            </a:pPr>
            <a:r>
              <a:rPr lang="it-IT" sz="1800" kern="0" dirty="0">
                <a:solidFill>
                  <a:sysClr val="windowText" lastClr="000000"/>
                </a:solidFill>
                <a:latin typeface="Titillium Web" pitchFamily="2" charset="77"/>
                <a:cs typeface="Times New Roman" panose="02020603050405020304" pitchFamily="18" charset="0"/>
              </a:rPr>
              <a:t>In queste situazioni, i </a:t>
            </a:r>
            <a:r>
              <a:rPr lang="it-IT" sz="1800" b="1" kern="0" dirty="0">
                <a:solidFill>
                  <a:sysClr val="windowText" lastClr="000000"/>
                </a:solidFill>
                <a:latin typeface="Titillium Web" pitchFamily="2" charset="77"/>
                <a:cs typeface="Times New Roman" panose="02020603050405020304" pitchFamily="18" charset="0"/>
              </a:rPr>
              <a:t>servizi anagrafici collaborano con i servizi sociali del Comune di residenza </a:t>
            </a:r>
            <a:r>
              <a:rPr lang="it-IT" sz="1800" kern="0" dirty="0">
                <a:solidFill>
                  <a:sysClr val="windowText" lastClr="000000"/>
                </a:solidFill>
                <a:latin typeface="Titillium Web" pitchFamily="2" charset="77"/>
                <a:cs typeface="Times New Roman" panose="02020603050405020304" pitchFamily="18" charset="0"/>
              </a:rPr>
              <a:t>per verificare l’esistenza di elementi oggettivi di riscontro, quali, in presenza di conoscenza della storia personale, una relazione che dichiara la permanenza continuativa in Italia nei due anni precedenti la domanda o una ricostruzione, sulla base delle dichiarazioni delle persone interessata, delle vicende anagrafiche con i Comuni coinvolti. In assenza di tali riscontri, il requisito sarà considerato non soddisfatto.</a:t>
            </a:r>
          </a:p>
        </p:txBody>
      </p:sp>
      <p:grpSp>
        <p:nvGrpSpPr>
          <p:cNvPr id="16" name="Gruppo 10">
            <a:extLst>
              <a:ext uri="{FF2B5EF4-FFF2-40B4-BE49-F238E27FC236}">
                <a16:creationId xmlns:a16="http://schemas.microsoft.com/office/drawing/2014/main" id="{3F430D35-4EF0-C8C0-12B3-7301D7603668}"/>
              </a:ext>
            </a:extLst>
          </p:cNvPr>
          <p:cNvGrpSpPr/>
          <p:nvPr/>
        </p:nvGrpSpPr>
        <p:grpSpPr>
          <a:xfrm>
            <a:off x="307346" y="1986661"/>
            <a:ext cx="3242494" cy="4372304"/>
            <a:chOff x="627995" y="2028711"/>
            <a:chExt cx="2735825" cy="3953628"/>
          </a:xfrm>
          <a:solidFill>
            <a:srgbClr val="007DB3"/>
          </a:solidFill>
        </p:grpSpPr>
        <p:sp>
          <p:nvSpPr>
            <p:cNvPr id="14" name="Rettangolo con angoli arrotondati 11">
              <a:extLst>
                <a:ext uri="{FF2B5EF4-FFF2-40B4-BE49-F238E27FC236}">
                  <a16:creationId xmlns:a16="http://schemas.microsoft.com/office/drawing/2014/main" id="{B6C16918-5FD0-88C3-BA2C-7AD3C99637C5}"/>
                </a:ext>
              </a:extLst>
            </p:cNvPr>
            <p:cNvSpPr/>
            <p:nvPr/>
          </p:nvSpPr>
          <p:spPr>
            <a:xfrm>
              <a:off x="816952" y="2127185"/>
              <a:ext cx="2546868" cy="3855154"/>
            </a:xfrm>
            <a:prstGeom prst="roundRect">
              <a:avLst>
                <a:gd name="adj" fmla="val 8337"/>
              </a:avLst>
            </a:prstGeom>
            <a:solidFill>
              <a:srgbClr val="F1F6FD"/>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con angoli arrotondati 12">
              <a:extLst>
                <a:ext uri="{FF2B5EF4-FFF2-40B4-BE49-F238E27FC236}">
                  <a16:creationId xmlns:a16="http://schemas.microsoft.com/office/drawing/2014/main" id="{B114223A-C2E8-E172-AC87-81180C46EB25}"/>
                </a:ext>
              </a:extLst>
            </p:cNvPr>
            <p:cNvSpPr/>
            <p:nvPr/>
          </p:nvSpPr>
          <p:spPr>
            <a:xfrm>
              <a:off x="627995" y="2028711"/>
              <a:ext cx="2735825" cy="3855154"/>
            </a:xfrm>
            <a:prstGeom prst="roundRect">
              <a:avLst>
                <a:gd name="adj" fmla="val 8337"/>
              </a:avLst>
            </a:prstGeom>
            <a:grp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800" kern="0" dirty="0">
                  <a:solidFill>
                    <a:schemeClr val="bg1"/>
                  </a:solidFill>
                  <a:latin typeface="Titillium Web" pitchFamily="2" charset="77"/>
                  <a:cs typeface="Times New Roman" panose="02020603050405020304" pitchFamily="18" charset="0"/>
                </a:rPr>
                <a:t>Situazioni del requisito di residenza per le persone senza dimora cancellate per irreperibilità, considerando le pregresse indicazioni del Ministero del Lavoro e de Politiche Sociali (</a:t>
              </a:r>
              <a:r>
                <a:rPr lang="it-IT" sz="1800" kern="0" dirty="0">
                  <a:solidFill>
                    <a:schemeClr val="bg1"/>
                  </a:solidFill>
                  <a:latin typeface="Titillium Web" pitchFamily="2" charset="77"/>
                  <a:cs typeface="Times New Roman" panose="02020603050405020304" pitchFamily="18" charset="0"/>
                  <a:hlinkClick r:id="rId2">
                    <a:extLst>
                      <a:ext uri="{A12FA001-AC4F-418D-AE19-62706E023703}">
                        <ahyp:hlinkClr xmlns:ahyp="http://schemas.microsoft.com/office/drawing/2018/hyperlinkcolor" val="tx"/>
                      </a:ext>
                    </a:extLst>
                  </a:hlinkClick>
                </a:rPr>
                <a:t>Nota n. 1319 del 19 febbraio 2020 del Ministero Lavoro e Politiche Sociali</a:t>
              </a:r>
              <a:r>
                <a:rPr lang="it-IT" sz="1800" kern="0" dirty="0">
                  <a:solidFill>
                    <a:schemeClr val="bg1"/>
                  </a:solidFill>
                  <a:latin typeface="Titillium Web" pitchFamily="2" charset="77"/>
                  <a:cs typeface="Times New Roman" panose="02020603050405020304" pitchFamily="18" charset="0"/>
                </a:rPr>
                <a:t> e la </a:t>
              </a:r>
              <a:r>
                <a:rPr lang="it-IT" sz="1800" kern="0" dirty="0">
                  <a:solidFill>
                    <a:schemeClr val="bg1"/>
                  </a:solidFill>
                  <a:latin typeface="Titillium Web" pitchFamily="2" charset="77"/>
                  <a:cs typeface="Times New Roman" panose="02020603050405020304" pitchFamily="18" charset="0"/>
                  <a:hlinkClick r:id="rId3">
                    <a:extLst>
                      <a:ext uri="{A12FA001-AC4F-418D-AE19-62706E023703}">
                        <ahyp:hlinkClr xmlns:ahyp="http://schemas.microsoft.com/office/drawing/2018/hyperlinkcolor" val="tx"/>
                      </a:ext>
                    </a:extLst>
                  </a:hlinkClick>
                </a:rPr>
                <a:t>Nota del 14 aprile 2020 del Ministero Lavoro e Politiche Sociali</a:t>
              </a:r>
              <a:endParaRPr lang="it-IT" sz="1800" kern="0" dirty="0">
                <a:solidFill>
                  <a:schemeClr val="bg1"/>
                </a:solidFill>
                <a:latin typeface="Titillium Web" pitchFamily="2" charset="77"/>
                <a:cs typeface="Times New Roman" panose="02020603050405020304" pitchFamily="18" charset="0"/>
              </a:endParaRPr>
            </a:p>
          </p:txBody>
        </p:sp>
      </p:grpSp>
      <p:cxnSp>
        <p:nvCxnSpPr>
          <p:cNvPr id="18" name="Connettore 2 13">
            <a:extLst>
              <a:ext uri="{FF2B5EF4-FFF2-40B4-BE49-F238E27FC236}">
                <a16:creationId xmlns:a16="http://schemas.microsoft.com/office/drawing/2014/main" id="{4F87746B-1F87-5A50-F3DD-21812C776934}"/>
              </a:ext>
            </a:extLst>
          </p:cNvPr>
          <p:cNvCxnSpPr>
            <a:cxnSpLocks/>
          </p:cNvCxnSpPr>
          <p:nvPr/>
        </p:nvCxnSpPr>
        <p:spPr>
          <a:xfrm>
            <a:off x="7737483" y="2883808"/>
            <a:ext cx="1" cy="328888"/>
          </a:xfrm>
          <a:prstGeom prst="straightConnector1">
            <a:avLst/>
          </a:prstGeom>
          <a:ln w="19050">
            <a:solidFill>
              <a:srgbClr val="007DB3"/>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2" name="Gruppo 1">
            <a:extLst>
              <a:ext uri="{FF2B5EF4-FFF2-40B4-BE49-F238E27FC236}">
                <a16:creationId xmlns:a16="http://schemas.microsoft.com/office/drawing/2014/main" id="{E7DB79F5-1439-5D22-39AB-FC30152BC91D}"/>
              </a:ext>
            </a:extLst>
          </p:cNvPr>
          <p:cNvGrpSpPr/>
          <p:nvPr/>
        </p:nvGrpSpPr>
        <p:grpSpPr>
          <a:xfrm>
            <a:off x="-2" y="6374893"/>
            <a:ext cx="1708393" cy="276999"/>
            <a:chOff x="-2" y="6374893"/>
            <a:chExt cx="1708393" cy="276999"/>
          </a:xfrm>
        </p:grpSpPr>
        <p:sp>
          <p:nvSpPr>
            <p:cNvPr id="3" name="Rettangolo con angoli arrotondati sullo stesso lato 2">
              <a:extLst>
                <a:ext uri="{FF2B5EF4-FFF2-40B4-BE49-F238E27FC236}">
                  <a16:creationId xmlns:a16="http://schemas.microsoft.com/office/drawing/2014/main" id="{BE3C32CF-6BF6-43E0-ADAA-827C6A9EAEA5}"/>
                </a:ext>
              </a:extLst>
            </p:cNvPr>
            <p:cNvSpPr/>
            <p:nvPr/>
          </p:nvSpPr>
          <p:spPr>
            <a:xfrm rot="5400000">
              <a:off x="742096" y="5659199"/>
              <a:ext cx="224198" cy="1708393"/>
            </a:xfrm>
            <a:prstGeom prst="round2SameRect">
              <a:avLst>
                <a:gd name="adj1" fmla="val 50000"/>
                <a:gd name="adj2" fmla="val 0"/>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5" name="CasellaDiTesto 4">
              <a:extLst>
                <a:ext uri="{FF2B5EF4-FFF2-40B4-BE49-F238E27FC236}">
                  <a16:creationId xmlns:a16="http://schemas.microsoft.com/office/drawing/2014/main" id="{A31FFE9C-535F-BE62-1280-7D0136F60FED}"/>
                </a:ext>
              </a:extLst>
            </p:cNvPr>
            <p:cNvSpPr txBox="1"/>
            <p:nvPr/>
          </p:nvSpPr>
          <p:spPr>
            <a:xfrm>
              <a:off x="30194" y="6374893"/>
              <a:ext cx="1674126" cy="276999"/>
            </a:xfrm>
            <a:prstGeom prst="rect">
              <a:avLst/>
            </a:prstGeom>
            <a:noFill/>
          </p:spPr>
          <p:txBody>
            <a:bodyPr wrap="square" rtlCol="0">
              <a:spAutoFit/>
            </a:bodyPr>
            <a:lstStyle/>
            <a:p>
              <a:r>
                <a:rPr lang="it-IT" sz="1200">
                  <a:solidFill>
                    <a:schemeClr val="bg1"/>
                  </a:solidFill>
                  <a:latin typeface="Titillium Web" pitchFamily="2" charset="77"/>
                </a:rPr>
                <a:t>L’Assegno di inclusione</a:t>
              </a:r>
            </a:p>
          </p:txBody>
        </p:sp>
      </p:grpSp>
      <p:pic>
        <p:nvPicPr>
          <p:cNvPr id="8" name="Immagine 7" descr="Immagine che contiene cartone animato, clipart, illustrazione, vestiti&#10;&#10;Descrizione generata automaticamente">
            <a:extLst>
              <a:ext uri="{FF2B5EF4-FFF2-40B4-BE49-F238E27FC236}">
                <a16:creationId xmlns:a16="http://schemas.microsoft.com/office/drawing/2014/main" id="{D50F6B69-4E74-E27D-DDA7-3AC9C50DD7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13490" y="1530990"/>
            <a:ext cx="826679" cy="826679"/>
          </a:xfrm>
          <a:prstGeom prst="rect">
            <a:avLst/>
          </a:prstGeom>
        </p:spPr>
      </p:pic>
    </p:spTree>
    <p:extLst>
      <p:ext uri="{BB962C8B-B14F-4D97-AF65-F5344CB8AC3E}">
        <p14:creationId xmlns:p14="http://schemas.microsoft.com/office/powerpoint/2010/main" val="16968026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837365AF-3277-DBD8-CA61-E5E42FD4E611}"/>
              </a:ext>
            </a:extLst>
          </p:cNvPr>
          <p:cNvSpPr>
            <a:spLocks noGrp="1"/>
          </p:cNvSpPr>
          <p:nvPr>
            <p:ph type="title"/>
          </p:nvPr>
        </p:nvSpPr>
        <p:spPr>
          <a:xfrm>
            <a:off x="666998" y="1062174"/>
            <a:ext cx="11080148" cy="584775"/>
          </a:xfrm>
        </p:spPr>
        <p:txBody>
          <a:bodyPr/>
          <a:lstStyle/>
          <a:p>
            <a:r>
              <a:rPr lang="it-IT" sz="3800" dirty="0">
                <a:latin typeface="Titillium Web" pitchFamily="2" charset="77"/>
              </a:rPr>
              <a:t>ULTERIORI REQUISITI SOGGETTIVI (1)</a:t>
            </a:r>
          </a:p>
        </p:txBody>
      </p:sp>
      <p:sp>
        <p:nvSpPr>
          <p:cNvPr id="6" name="Segnaposto contenuto 2">
            <a:extLst>
              <a:ext uri="{FF2B5EF4-FFF2-40B4-BE49-F238E27FC236}">
                <a16:creationId xmlns:a16="http://schemas.microsoft.com/office/drawing/2014/main" id="{79FEEF28-DCF1-10BB-85C2-5B40F13AD720}"/>
              </a:ext>
            </a:extLst>
          </p:cNvPr>
          <p:cNvSpPr txBox="1">
            <a:spLocks/>
          </p:cNvSpPr>
          <p:nvPr/>
        </p:nvSpPr>
        <p:spPr>
          <a:xfrm>
            <a:off x="783301" y="1758004"/>
            <a:ext cx="11080148" cy="4405290"/>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400" kern="0" dirty="0">
                <a:solidFill>
                  <a:sysClr val="windowText" lastClr="000000"/>
                </a:solidFill>
                <a:latin typeface="Titillium Web" pitchFamily="2" charset="77"/>
                <a:cs typeface="Times New Roman" panose="02020603050405020304" pitchFamily="18" charset="0"/>
              </a:rPr>
              <a:t>Per il beneficiario dell’Assegno:</a:t>
            </a:r>
          </a:p>
          <a:p>
            <a:endParaRPr lang="it-IT" sz="2400" kern="0" dirty="0">
              <a:solidFill>
                <a:sysClr val="windowText" lastClr="000000"/>
              </a:solidFill>
              <a:latin typeface="Titillium Web" pitchFamily="2" charset="77"/>
              <a:cs typeface="Times New Roman" panose="02020603050405020304" pitchFamily="18" charset="0"/>
            </a:endParaRPr>
          </a:p>
          <a:p>
            <a:pPr marL="342900" indent="-342900">
              <a:buFont typeface="Arial" panose="020B0604020202020204" pitchFamily="34" charset="0"/>
              <a:buChar char="•"/>
            </a:pPr>
            <a:r>
              <a:rPr lang="it-IT" sz="2400" kern="0" dirty="0">
                <a:solidFill>
                  <a:sysClr val="windowText" lastClr="000000"/>
                </a:solidFill>
                <a:latin typeface="Titillium Web" pitchFamily="2" charset="77"/>
                <a:cs typeface="Times New Roman" panose="02020603050405020304" pitchFamily="18" charset="0"/>
              </a:rPr>
              <a:t> la </a:t>
            </a:r>
            <a:r>
              <a:rPr lang="it-IT" sz="2400" b="1" kern="0" dirty="0">
                <a:solidFill>
                  <a:sysClr val="windowText" lastClr="000000"/>
                </a:solidFill>
                <a:latin typeface="Titillium Web" pitchFamily="2" charset="77"/>
                <a:cs typeface="Times New Roman" panose="02020603050405020304" pitchFamily="18" charset="0"/>
              </a:rPr>
              <a:t>mancata sottoposizione a misura cautelare personale</a:t>
            </a:r>
            <a:r>
              <a:rPr lang="it-IT" sz="2400" kern="0" dirty="0">
                <a:solidFill>
                  <a:sysClr val="windowText" lastClr="000000"/>
                </a:solidFill>
                <a:latin typeface="Titillium Web" pitchFamily="2" charset="77"/>
                <a:cs typeface="Times New Roman" panose="02020603050405020304" pitchFamily="18" charset="0"/>
              </a:rPr>
              <a:t> (es. arresti domiciliari, custodia cautelare in carcere, ecc.) o a misura di prevenzione (es. obbligo di dimora, divieto di frequentare determinati luoghi o di avvicinarsi a determinate persone, obbligo di presentazione periodica alle autorità competenti, sorveglianza speciale con utilizzo di strumenti elettronici, ecc.).</a:t>
            </a:r>
          </a:p>
          <a:p>
            <a:pPr marL="342900" indent="-342900">
              <a:buFont typeface="Arial" panose="020B0604020202020204" pitchFamily="34" charset="0"/>
              <a:buChar char="•"/>
            </a:pPr>
            <a:endParaRPr lang="it-IT" sz="2400" kern="0" dirty="0">
              <a:solidFill>
                <a:sysClr val="windowText" lastClr="000000"/>
              </a:solidFill>
              <a:latin typeface="Titillium Web" pitchFamily="2" charset="77"/>
              <a:cs typeface="Times New Roman" panose="02020603050405020304" pitchFamily="18" charset="0"/>
            </a:endParaRPr>
          </a:p>
          <a:p>
            <a:pPr marL="342900" indent="-342900">
              <a:buFont typeface="Arial" panose="020B0604020202020204" pitchFamily="34" charset="0"/>
              <a:buChar char="•"/>
            </a:pPr>
            <a:r>
              <a:rPr lang="it-IT" sz="2400" b="1" kern="0" dirty="0">
                <a:solidFill>
                  <a:sysClr val="windowText" lastClr="000000"/>
                </a:solidFill>
                <a:latin typeface="Titillium Web" pitchFamily="2" charset="77"/>
                <a:cs typeface="Times New Roman" panose="02020603050405020304" pitchFamily="18" charset="0"/>
              </a:rPr>
              <a:t>l’assenza di sentenze definitive di condanna </a:t>
            </a:r>
            <a:r>
              <a:rPr lang="it-IT" sz="2400" kern="0" dirty="0">
                <a:solidFill>
                  <a:sysClr val="windowText" lastClr="000000"/>
                </a:solidFill>
                <a:latin typeface="Titillium Web" pitchFamily="2" charset="77"/>
                <a:cs typeface="Times New Roman" panose="02020603050405020304" pitchFamily="18" charset="0"/>
              </a:rPr>
              <a:t>o adottate ai sensi dell’articolo 444 del codice di procedura penale (cosiddetto «</a:t>
            </a:r>
            <a:r>
              <a:rPr lang="it-IT" sz="2400" b="1" kern="0" dirty="0">
                <a:solidFill>
                  <a:sysClr val="windowText" lastClr="000000"/>
                </a:solidFill>
                <a:latin typeface="Titillium Web" pitchFamily="2" charset="77"/>
                <a:cs typeface="Times New Roman" panose="02020603050405020304" pitchFamily="18" charset="0"/>
              </a:rPr>
              <a:t>patteggiamento»</a:t>
            </a:r>
            <a:r>
              <a:rPr lang="it-IT" sz="2400" kern="0" dirty="0">
                <a:solidFill>
                  <a:sysClr val="windowText" lastClr="000000"/>
                </a:solidFill>
                <a:latin typeface="Titillium Web" pitchFamily="2" charset="77"/>
                <a:cs typeface="Times New Roman" panose="02020603050405020304" pitchFamily="18" charset="0"/>
              </a:rPr>
              <a:t>), intervenute nei dieci anni precedenti la richiesta.</a:t>
            </a:r>
          </a:p>
          <a:p>
            <a:pPr marL="342900" indent="-342900">
              <a:buFont typeface="Wingdings" panose="05000000000000000000" pitchFamily="2" charset="2"/>
              <a:buChar char="q"/>
            </a:pPr>
            <a:endParaRPr lang="it-IT" sz="2400" kern="0" dirty="0">
              <a:solidFill>
                <a:sysClr val="windowText" lastClr="000000"/>
              </a:solidFill>
              <a:latin typeface="Titillium Web" pitchFamily="2" charset="77"/>
              <a:cs typeface="Times New Roman" panose="02020603050405020304" pitchFamily="18" charset="0"/>
            </a:endParaRPr>
          </a:p>
          <a:p>
            <a:endParaRPr lang="it-IT" sz="2400" kern="0" dirty="0">
              <a:solidFill>
                <a:sysClr val="windowText" lastClr="000000"/>
              </a:solidFill>
              <a:latin typeface="Titillium Web" pitchFamily="2" charset="77"/>
              <a:cs typeface="Times New Roman" panose="02020603050405020304" pitchFamily="18" charset="0"/>
            </a:endParaRPr>
          </a:p>
        </p:txBody>
      </p:sp>
      <p:sp>
        <p:nvSpPr>
          <p:cNvPr id="8" name="Segnaposto numero diapositiva 7">
            <a:extLst>
              <a:ext uri="{FF2B5EF4-FFF2-40B4-BE49-F238E27FC236}">
                <a16:creationId xmlns:a16="http://schemas.microsoft.com/office/drawing/2014/main" id="{0738EB02-6ABA-C83A-E802-18AFD252FF81}"/>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22</a:t>
            </a:fld>
            <a:endParaRPr lang="it-IT" dirty="0"/>
          </a:p>
        </p:txBody>
      </p:sp>
      <p:grpSp>
        <p:nvGrpSpPr>
          <p:cNvPr id="2" name="Gruppo 1">
            <a:extLst>
              <a:ext uri="{FF2B5EF4-FFF2-40B4-BE49-F238E27FC236}">
                <a16:creationId xmlns:a16="http://schemas.microsoft.com/office/drawing/2014/main" id="{A956BB0D-4112-CAE1-037B-14AC501FBAF7}"/>
              </a:ext>
            </a:extLst>
          </p:cNvPr>
          <p:cNvGrpSpPr/>
          <p:nvPr/>
        </p:nvGrpSpPr>
        <p:grpSpPr>
          <a:xfrm>
            <a:off x="-2" y="6385403"/>
            <a:ext cx="1708393" cy="276999"/>
            <a:chOff x="-2" y="6374893"/>
            <a:chExt cx="1708393" cy="276999"/>
          </a:xfrm>
        </p:grpSpPr>
        <p:sp>
          <p:nvSpPr>
            <p:cNvPr id="3" name="Rettangolo con angoli arrotondati sullo stesso lato 2">
              <a:extLst>
                <a:ext uri="{FF2B5EF4-FFF2-40B4-BE49-F238E27FC236}">
                  <a16:creationId xmlns:a16="http://schemas.microsoft.com/office/drawing/2014/main" id="{A8DE6E76-B609-2263-357E-686C1DCF19E2}"/>
                </a:ext>
              </a:extLst>
            </p:cNvPr>
            <p:cNvSpPr/>
            <p:nvPr/>
          </p:nvSpPr>
          <p:spPr>
            <a:xfrm rot="5400000">
              <a:off x="742096" y="5659199"/>
              <a:ext cx="224198" cy="1708393"/>
            </a:xfrm>
            <a:prstGeom prst="round2SameRect">
              <a:avLst>
                <a:gd name="adj1" fmla="val 50000"/>
                <a:gd name="adj2" fmla="val 0"/>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5" name="CasellaDiTesto 4">
              <a:extLst>
                <a:ext uri="{FF2B5EF4-FFF2-40B4-BE49-F238E27FC236}">
                  <a16:creationId xmlns:a16="http://schemas.microsoft.com/office/drawing/2014/main" id="{C7711FF0-B9F5-392D-44EF-BA92301FB7D8}"/>
                </a:ext>
              </a:extLst>
            </p:cNvPr>
            <p:cNvSpPr txBox="1"/>
            <p:nvPr/>
          </p:nvSpPr>
          <p:spPr>
            <a:xfrm>
              <a:off x="30194" y="6374893"/>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24293157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e 14">
            <a:extLst>
              <a:ext uri="{FF2B5EF4-FFF2-40B4-BE49-F238E27FC236}">
                <a16:creationId xmlns:a16="http://schemas.microsoft.com/office/drawing/2014/main" id="{68C3A08E-E77C-967F-F6F9-6E3DF84FCEF8}"/>
              </a:ext>
            </a:extLst>
          </p:cNvPr>
          <p:cNvSpPr/>
          <p:nvPr/>
        </p:nvSpPr>
        <p:spPr>
          <a:xfrm>
            <a:off x="917628" y="2776651"/>
            <a:ext cx="1121871" cy="1121871"/>
          </a:xfrm>
          <a:prstGeom prst="ellipse">
            <a:avLst/>
          </a:prstGeom>
          <a:solidFill>
            <a:srgbClr val="F969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Segnaposto contenuto 2"/>
          <p:cNvSpPr txBox="1">
            <a:spLocks/>
          </p:cNvSpPr>
          <p:nvPr/>
        </p:nvSpPr>
        <p:spPr>
          <a:xfrm>
            <a:off x="2213811" y="2720530"/>
            <a:ext cx="8935452" cy="4405290"/>
          </a:xfrm>
          <a:prstGeom prst="rect">
            <a:avLst/>
          </a:prstGeom>
        </p:spPr>
        <p:txBody>
          <a:bodyPr lIns="55446" tIns="27724" rIns="55446" bIns="27724" anchor="t">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400" b="1" kern="0" dirty="0">
                <a:latin typeface="Titillium Web"/>
                <a:cs typeface="Times New Roman"/>
              </a:rPr>
              <a:t>Non viene fatta alcuna distinzione circa il reato commesso in relazione alla condanna. Sono, pertanto, da considerare tutte le sentenze definitive di condanna, a prescindere dal reato commesso.</a:t>
            </a:r>
          </a:p>
          <a:p>
            <a:endParaRPr lang="it-IT" sz="2400" kern="0" dirty="0">
              <a:solidFill>
                <a:sysClr val="windowText" lastClr="000000"/>
              </a:solidFill>
              <a:latin typeface="Titillium Web" pitchFamily="2" charset="77"/>
              <a:cs typeface="Times New Roman" panose="02020603050405020304" pitchFamily="18" charset="0"/>
            </a:endParaRPr>
          </a:p>
          <a:p>
            <a:endParaRPr lang="it-IT" sz="2400" kern="0" dirty="0">
              <a:solidFill>
                <a:sysClr val="windowText" lastClr="000000"/>
              </a:solidFill>
              <a:latin typeface="Titillium Web" pitchFamily="2" charset="77"/>
              <a:cs typeface="Times New Roman" panose="02020603050405020304" pitchFamily="18" charset="0"/>
            </a:endParaRPr>
          </a:p>
          <a:p>
            <a:endParaRPr lang="it-IT" sz="2400" kern="0" dirty="0">
              <a:solidFill>
                <a:sysClr val="windowText" lastClr="000000"/>
              </a:solidFill>
              <a:latin typeface="Titillium Web" pitchFamily="2" charset="77"/>
              <a:cs typeface="Times New Roman" panose="02020603050405020304" pitchFamily="18" charset="0"/>
            </a:endParaRPr>
          </a:p>
          <a:p>
            <a:r>
              <a:rPr lang="it-IT" sz="2400" kern="0" dirty="0">
                <a:solidFill>
                  <a:sysClr val="windowText" lastClr="000000"/>
                </a:solidFill>
                <a:latin typeface="Titillium Web" pitchFamily="2" charset="77"/>
                <a:cs typeface="Times New Roman" panose="02020603050405020304" pitchFamily="18" charset="0"/>
              </a:rPr>
              <a:t>I controlli sono effettuati tramite l’interoperabilità con le banche dati del Ministero della Giustizia</a:t>
            </a:r>
          </a:p>
          <a:p>
            <a:endParaRPr lang="it-IT" sz="2400" kern="0" dirty="0">
              <a:solidFill>
                <a:sysClr val="windowText" lastClr="000000"/>
              </a:solidFill>
              <a:latin typeface="Titillium Web" pitchFamily="2" charset="77"/>
              <a:cs typeface="Times New Roman" panose="02020603050405020304" pitchFamily="18" charset="0"/>
            </a:endParaRPr>
          </a:p>
        </p:txBody>
      </p:sp>
      <p:sp>
        <p:nvSpPr>
          <p:cNvPr id="9" name="Titolo 8">
            <a:extLst>
              <a:ext uri="{FF2B5EF4-FFF2-40B4-BE49-F238E27FC236}">
                <a16:creationId xmlns:a16="http://schemas.microsoft.com/office/drawing/2014/main" id="{A7864DDE-E135-B530-E774-7CF81EDA869A}"/>
              </a:ext>
            </a:extLst>
          </p:cNvPr>
          <p:cNvSpPr txBox="1">
            <a:spLocks/>
          </p:cNvSpPr>
          <p:nvPr/>
        </p:nvSpPr>
        <p:spPr>
          <a:xfrm>
            <a:off x="711426" y="1291381"/>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ULTERIORI REQUISITI SOGGETTIVI (2)</a:t>
            </a:r>
          </a:p>
        </p:txBody>
      </p:sp>
      <p:sp>
        <p:nvSpPr>
          <p:cNvPr id="10" name="Rettangolo con angoli arrotondati 9">
            <a:extLst>
              <a:ext uri="{FF2B5EF4-FFF2-40B4-BE49-F238E27FC236}">
                <a16:creationId xmlns:a16="http://schemas.microsoft.com/office/drawing/2014/main" id="{EB348A1C-E41B-87E2-DB5C-449A54EBA4E2}"/>
              </a:ext>
            </a:extLst>
          </p:cNvPr>
          <p:cNvSpPr/>
          <p:nvPr/>
        </p:nvSpPr>
        <p:spPr>
          <a:xfrm>
            <a:off x="711426" y="2374232"/>
            <a:ext cx="10646385" cy="1909010"/>
          </a:xfrm>
          <a:prstGeom prst="roundRect">
            <a:avLst>
              <a:gd name="adj" fmla="val 8264"/>
            </a:avLst>
          </a:prstGeom>
          <a:noFill/>
          <a:ln w="12700">
            <a:solidFill>
              <a:srgbClr val="F969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2" name="Elemento grafico 11">
            <a:extLst>
              <a:ext uri="{FF2B5EF4-FFF2-40B4-BE49-F238E27FC236}">
                <a16:creationId xmlns:a16="http://schemas.microsoft.com/office/drawing/2014/main" id="{3F91848D-01A7-0F04-EAEC-0781B05B4EB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2737" y="2926972"/>
            <a:ext cx="783508" cy="971550"/>
          </a:xfrm>
          <a:prstGeom prst="rect">
            <a:avLst/>
          </a:prstGeom>
        </p:spPr>
      </p:pic>
      <p:sp>
        <p:nvSpPr>
          <p:cNvPr id="16" name="Ovale 15">
            <a:extLst>
              <a:ext uri="{FF2B5EF4-FFF2-40B4-BE49-F238E27FC236}">
                <a16:creationId xmlns:a16="http://schemas.microsoft.com/office/drawing/2014/main" id="{784619AC-B606-83A0-5D51-4D25505080F3}"/>
              </a:ext>
            </a:extLst>
          </p:cNvPr>
          <p:cNvSpPr/>
          <p:nvPr/>
        </p:nvSpPr>
        <p:spPr>
          <a:xfrm>
            <a:off x="917628" y="4749830"/>
            <a:ext cx="1121871" cy="1121871"/>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Elemento grafico 13">
            <a:extLst>
              <a:ext uri="{FF2B5EF4-FFF2-40B4-BE49-F238E27FC236}">
                <a16:creationId xmlns:a16="http://schemas.microsoft.com/office/drawing/2014/main" id="{7284276E-F694-F19B-09D8-E111AADD21F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25882" y="4883709"/>
            <a:ext cx="752555" cy="940694"/>
          </a:xfrm>
          <a:prstGeom prst="rect">
            <a:avLst/>
          </a:prstGeom>
        </p:spPr>
      </p:pic>
      <p:grpSp>
        <p:nvGrpSpPr>
          <p:cNvPr id="18" name="Gruppo 17">
            <a:extLst>
              <a:ext uri="{FF2B5EF4-FFF2-40B4-BE49-F238E27FC236}">
                <a16:creationId xmlns:a16="http://schemas.microsoft.com/office/drawing/2014/main" id="{8C8B1D86-3845-FB3C-0AFB-B1A2813C5E6F}"/>
              </a:ext>
            </a:extLst>
          </p:cNvPr>
          <p:cNvGrpSpPr/>
          <p:nvPr/>
        </p:nvGrpSpPr>
        <p:grpSpPr>
          <a:xfrm>
            <a:off x="-2" y="6374893"/>
            <a:ext cx="1708393" cy="276999"/>
            <a:chOff x="-2" y="6374893"/>
            <a:chExt cx="1708393" cy="276999"/>
          </a:xfrm>
        </p:grpSpPr>
        <p:sp>
          <p:nvSpPr>
            <p:cNvPr id="19" name="Rettangolo con angoli arrotondati sullo stesso lato 18">
              <a:extLst>
                <a:ext uri="{FF2B5EF4-FFF2-40B4-BE49-F238E27FC236}">
                  <a16:creationId xmlns:a16="http://schemas.microsoft.com/office/drawing/2014/main" id="{0036F0C9-ED0B-A118-B138-F20B05402326}"/>
                </a:ext>
              </a:extLst>
            </p:cNvPr>
            <p:cNvSpPr/>
            <p:nvPr/>
          </p:nvSpPr>
          <p:spPr>
            <a:xfrm rot="5400000">
              <a:off x="742096" y="5659199"/>
              <a:ext cx="224198" cy="1708393"/>
            </a:xfrm>
            <a:prstGeom prst="round2SameRect">
              <a:avLst>
                <a:gd name="adj1" fmla="val 50000"/>
                <a:gd name="adj2" fmla="val 0"/>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20" name="CasellaDiTesto 19">
              <a:extLst>
                <a:ext uri="{FF2B5EF4-FFF2-40B4-BE49-F238E27FC236}">
                  <a16:creationId xmlns:a16="http://schemas.microsoft.com/office/drawing/2014/main" id="{895BE2F4-0F6E-927F-82B1-5CFD6C5A56C5}"/>
                </a:ext>
              </a:extLst>
            </p:cNvPr>
            <p:cNvSpPr txBox="1"/>
            <p:nvPr/>
          </p:nvSpPr>
          <p:spPr>
            <a:xfrm>
              <a:off x="30194" y="6374893"/>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2" name="Segnaposto numero diapositiva 7">
            <a:extLst>
              <a:ext uri="{FF2B5EF4-FFF2-40B4-BE49-F238E27FC236}">
                <a16:creationId xmlns:a16="http://schemas.microsoft.com/office/drawing/2014/main" id="{B6403282-ECF6-2887-578E-26634CF111CA}"/>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23</a:t>
            </a:fld>
            <a:endParaRPr lang="it-IT" dirty="0"/>
          </a:p>
        </p:txBody>
      </p:sp>
    </p:spTree>
    <p:extLst>
      <p:ext uri="{BB962C8B-B14F-4D97-AF65-F5344CB8AC3E}">
        <p14:creationId xmlns:p14="http://schemas.microsoft.com/office/powerpoint/2010/main" val="2713079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txBox="1">
            <a:spLocks/>
          </p:cNvSpPr>
          <p:nvPr/>
        </p:nvSpPr>
        <p:spPr>
          <a:xfrm>
            <a:off x="1171841" y="2794958"/>
            <a:ext cx="10308733" cy="2329935"/>
          </a:xfrm>
          <a:prstGeom prst="rect">
            <a:avLst/>
          </a:prstGeom>
        </p:spPr>
        <p:txBody>
          <a:bodyPr lIns="55446" tIns="27724" rIns="55446" bIns="27724" anchor="t">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800" kern="0" dirty="0">
                <a:solidFill>
                  <a:sysClr val="windowText" lastClr="000000"/>
                </a:solidFill>
                <a:latin typeface="Titillium Web" panose="00000400000000000000" pitchFamily="2" charset="0"/>
                <a:cs typeface="Times New Roman" panose="02020603050405020304" pitchFamily="18" charset="0"/>
              </a:rPr>
              <a:t>Non ha diritto all’Assegno di inclusione il nucleo familiare in cui un </a:t>
            </a:r>
            <a:r>
              <a:rPr lang="it-IT" sz="2800" b="1" kern="0" dirty="0">
                <a:solidFill>
                  <a:sysClr val="windowText" lastClr="000000"/>
                </a:solidFill>
                <a:latin typeface="Titillium Web" panose="00000400000000000000" pitchFamily="2" charset="0"/>
                <a:cs typeface="Times New Roman" panose="02020603050405020304" pitchFamily="18" charset="0"/>
              </a:rPr>
              <a:t>componente</a:t>
            </a:r>
            <a:r>
              <a:rPr lang="it-IT" sz="2800" kern="0" dirty="0">
                <a:solidFill>
                  <a:sysClr val="windowText" lastClr="000000"/>
                </a:solidFill>
                <a:latin typeface="Titillium Web" panose="00000400000000000000" pitchFamily="2" charset="0"/>
                <a:cs typeface="Times New Roman" panose="02020603050405020304" pitchFamily="18" charset="0"/>
              </a:rPr>
              <a:t>, sottoposto agli obblighi, </a:t>
            </a:r>
            <a:r>
              <a:rPr lang="it-IT" sz="2800" b="1" kern="0" dirty="0">
                <a:solidFill>
                  <a:sysClr val="windowText" lastClr="000000"/>
                </a:solidFill>
                <a:latin typeface="Titillium Web" panose="00000400000000000000" pitchFamily="2" charset="0"/>
                <a:cs typeface="Times New Roman" panose="02020603050405020304" pitchFamily="18" charset="0"/>
              </a:rPr>
              <a:t>risulta disoccupato a seguito di dimissioni volontarie</a:t>
            </a:r>
            <a:r>
              <a:rPr lang="it-IT" sz="2800" kern="0" dirty="0">
                <a:solidFill>
                  <a:sysClr val="windowText" lastClr="000000"/>
                </a:solidFill>
                <a:latin typeface="Titillium Web" panose="00000400000000000000" pitchFamily="2" charset="0"/>
                <a:cs typeface="Times New Roman" panose="02020603050405020304" pitchFamily="18" charset="0"/>
              </a:rPr>
              <a:t>, </a:t>
            </a:r>
            <a:r>
              <a:rPr lang="it-IT" sz="2800" b="1" kern="0" dirty="0">
                <a:solidFill>
                  <a:sysClr val="windowText" lastClr="000000"/>
                </a:solidFill>
                <a:latin typeface="Titillium Web" panose="00000400000000000000" pitchFamily="2" charset="0"/>
                <a:cs typeface="Times New Roman" panose="02020603050405020304" pitchFamily="18" charset="0"/>
              </a:rPr>
              <a:t>nei dodici mesi successivi alla data delle dimissioni</a:t>
            </a:r>
            <a:r>
              <a:rPr lang="it-IT" sz="2800" kern="0" dirty="0">
                <a:solidFill>
                  <a:sysClr val="windowText" lastClr="000000"/>
                </a:solidFill>
                <a:latin typeface="Titillium Web" panose="00000400000000000000" pitchFamily="2" charset="0"/>
                <a:cs typeface="Times New Roman" panose="02020603050405020304" pitchFamily="18" charset="0"/>
              </a:rPr>
              <a:t>, fatte salve le dimissioni per giusta causa o la risoluzione consensuale del rapporto di lavoro.</a:t>
            </a:r>
          </a:p>
          <a:p>
            <a:endParaRPr lang="it-IT" sz="3200" kern="0" dirty="0">
              <a:solidFill>
                <a:sysClr val="windowText" lastClr="000000"/>
              </a:solidFill>
              <a:latin typeface="Titillium Web" panose="00000400000000000000" pitchFamily="2" charset="0"/>
              <a:cs typeface="Times New Roman" panose="02020603050405020304" pitchFamily="18" charset="0"/>
            </a:endParaRPr>
          </a:p>
          <a:p>
            <a:endParaRPr lang="it-IT" sz="2400" kern="0" dirty="0">
              <a:solidFill>
                <a:sysClr val="windowText" lastClr="000000"/>
              </a:solidFill>
              <a:latin typeface="Titillium Web" pitchFamily="2" charset="77"/>
              <a:cs typeface="Times New Roman" panose="02020603050405020304" pitchFamily="18" charset="0"/>
            </a:endParaRPr>
          </a:p>
          <a:p>
            <a:endParaRPr lang="it-IT" sz="2400" kern="0" dirty="0">
              <a:solidFill>
                <a:sysClr val="windowText" lastClr="000000"/>
              </a:solidFill>
              <a:latin typeface="Titillium Web" pitchFamily="2" charset="77"/>
              <a:cs typeface="Times New Roman" panose="02020603050405020304" pitchFamily="18" charset="0"/>
            </a:endParaRPr>
          </a:p>
        </p:txBody>
      </p:sp>
      <p:sp>
        <p:nvSpPr>
          <p:cNvPr id="9" name="Titolo 8">
            <a:extLst>
              <a:ext uri="{FF2B5EF4-FFF2-40B4-BE49-F238E27FC236}">
                <a16:creationId xmlns:a16="http://schemas.microsoft.com/office/drawing/2014/main" id="{A7864DDE-E135-B530-E774-7CF81EDA869A}"/>
              </a:ext>
            </a:extLst>
          </p:cNvPr>
          <p:cNvSpPr txBox="1">
            <a:spLocks/>
          </p:cNvSpPr>
          <p:nvPr/>
        </p:nvSpPr>
        <p:spPr>
          <a:xfrm>
            <a:off x="711426" y="1291381"/>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ULTERIORI REQUISITI SOGGETTIVI (3)</a:t>
            </a:r>
          </a:p>
        </p:txBody>
      </p:sp>
      <p:sp>
        <p:nvSpPr>
          <p:cNvPr id="10" name="Rettangolo con angoli arrotondati 9">
            <a:extLst>
              <a:ext uri="{FF2B5EF4-FFF2-40B4-BE49-F238E27FC236}">
                <a16:creationId xmlns:a16="http://schemas.microsoft.com/office/drawing/2014/main" id="{EB348A1C-E41B-87E2-DB5C-449A54EBA4E2}"/>
              </a:ext>
            </a:extLst>
          </p:cNvPr>
          <p:cNvSpPr/>
          <p:nvPr/>
        </p:nvSpPr>
        <p:spPr>
          <a:xfrm>
            <a:off x="711426" y="2374232"/>
            <a:ext cx="11080148" cy="3491928"/>
          </a:xfrm>
          <a:prstGeom prst="roundRect">
            <a:avLst>
              <a:gd name="adj" fmla="val 8264"/>
            </a:avLst>
          </a:prstGeom>
          <a:noFill/>
          <a:ln w="12700">
            <a:solidFill>
              <a:srgbClr val="F969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8" name="Gruppo 17">
            <a:extLst>
              <a:ext uri="{FF2B5EF4-FFF2-40B4-BE49-F238E27FC236}">
                <a16:creationId xmlns:a16="http://schemas.microsoft.com/office/drawing/2014/main" id="{8C8B1D86-3845-FB3C-0AFB-B1A2813C5E6F}"/>
              </a:ext>
            </a:extLst>
          </p:cNvPr>
          <p:cNvGrpSpPr/>
          <p:nvPr/>
        </p:nvGrpSpPr>
        <p:grpSpPr>
          <a:xfrm>
            <a:off x="-2" y="6374893"/>
            <a:ext cx="1708393" cy="276999"/>
            <a:chOff x="-2" y="6374893"/>
            <a:chExt cx="1708393" cy="276999"/>
          </a:xfrm>
        </p:grpSpPr>
        <p:sp>
          <p:nvSpPr>
            <p:cNvPr id="19" name="Rettangolo con angoli arrotondati sullo stesso lato 18">
              <a:extLst>
                <a:ext uri="{FF2B5EF4-FFF2-40B4-BE49-F238E27FC236}">
                  <a16:creationId xmlns:a16="http://schemas.microsoft.com/office/drawing/2014/main" id="{0036F0C9-ED0B-A118-B138-F20B05402326}"/>
                </a:ext>
              </a:extLst>
            </p:cNvPr>
            <p:cNvSpPr/>
            <p:nvPr/>
          </p:nvSpPr>
          <p:spPr>
            <a:xfrm rot="5400000">
              <a:off x="742096" y="5659199"/>
              <a:ext cx="224198" cy="1708393"/>
            </a:xfrm>
            <a:prstGeom prst="round2SameRect">
              <a:avLst>
                <a:gd name="adj1" fmla="val 50000"/>
                <a:gd name="adj2" fmla="val 0"/>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20" name="CasellaDiTesto 19">
              <a:extLst>
                <a:ext uri="{FF2B5EF4-FFF2-40B4-BE49-F238E27FC236}">
                  <a16:creationId xmlns:a16="http://schemas.microsoft.com/office/drawing/2014/main" id="{895BE2F4-0F6E-927F-82B1-5CFD6C5A56C5}"/>
                </a:ext>
              </a:extLst>
            </p:cNvPr>
            <p:cNvSpPr txBox="1"/>
            <p:nvPr/>
          </p:nvSpPr>
          <p:spPr>
            <a:xfrm>
              <a:off x="30194" y="6374893"/>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2" name="Segnaposto numero diapositiva 7">
            <a:extLst>
              <a:ext uri="{FF2B5EF4-FFF2-40B4-BE49-F238E27FC236}">
                <a16:creationId xmlns:a16="http://schemas.microsoft.com/office/drawing/2014/main" id="{B6403282-ECF6-2887-578E-26634CF111CA}"/>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24</a:t>
            </a:fld>
            <a:endParaRPr lang="it-IT" dirty="0"/>
          </a:p>
        </p:txBody>
      </p:sp>
    </p:spTree>
    <p:extLst>
      <p:ext uri="{BB962C8B-B14F-4D97-AF65-F5344CB8AC3E}">
        <p14:creationId xmlns:p14="http://schemas.microsoft.com/office/powerpoint/2010/main" val="1648547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txBox="1">
            <a:spLocks/>
          </p:cNvSpPr>
          <p:nvPr/>
        </p:nvSpPr>
        <p:spPr>
          <a:xfrm>
            <a:off x="1604211" y="2036490"/>
            <a:ext cx="9915895" cy="3859840"/>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spcAft>
                <a:spcPts val="728"/>
              </a:spcAft>
            </a:pPr>
            <a:r>
              <a:rPr lang="it-IT" sz="2000" kern="0" dirty="0">
                <a:solidFill>
                  <a:sysClr val="windowText" lastClr="000000"/>
                </a:solidFill>
                <a:latin typeface="Titillium Web" pitchFamily="2" charset="77"/>
                <a:cs typeface="Times New Roman" panose="02020603050405020304" pitchFamily="18" charset="0"/>
              </a:rPr>
              <a:t>un </a:t>
            </a:r>
            <a:r>
              <a:rPr lang="it-IT" sz="2000" b="1" kern="0" dirty="0">
                <a:solidFill>
                  <a:sysClr val="windowText" lastClr="000000"/>
                </a:solidFill>
                <a:latin typeface="Titillium Web" pitchFamily="2" charset="77"/>
                <a:cs typeface="Times New Roman" panose="02020603050405020304" pitchFamily="18" charset="0"/>
              </a:rPr>
              <a:t>valore ISEE</a:t>
            </a:r>
            <a:r>
              <a:rPr lang="it-IT" sz="2000" kern="0" dirty="0">
                <a:solidFill>
                  <a:sysClr val="windowText" lastClr="000000"/>
                </a:solidFill>
                <a:latin typeface="Titillium Web" pitchFamily="2" charset="77"/>
                <a:cs typeface="Times New Roman" panose="02020603050405020304" pitchFamily="18" charset="0"/>
              </a:rPr>
              <a:t> non superiore a 9.360 euro;</a:t>
            </a:r>
          </a:p>
          <a:p>
            <a:pPr>
              <a:spcAft>
                <a:spcPts val="728"/>
              </a:spcAft>
            </a:pPr>
            <a:endParaRPr lang="it-IT" sz="800" kern="0" dirty="0">
              <a:solidFill>
                <a:sysClr val="windowText" lastClr="000000"/>
              </a:solidFill>
              <a:latin typeface="Titillium Web" pitchFamily="2" charset="77"/>
              <a:cs typeface="Times New Roman" panose="02020603050405020304" pitchFamily="18" charset="0"/>
            </a:endParaRPr>
          </a:p>
          <a:p>
            <a:pPr>
              <a:spcAft>
                <a:spcPts val="728"/>
              </a:spcAft>
            </a:pPr>
            <a:r>
              <a:rPr lang="it-IT" sz="2000" kern="0" dirty="0">
                <a:solidFill>
                  <a:sysClr val="windowText" lastClr="000000"/>
                </a:solidFill>
                <a:latin typeface="Titillium Web" pitchFamily="2" charset="77"/>
                <a:cs typeface="Times New Roman" panose="02020603050405020304" pitchFamily="18" charset="0"/>
              </a:rPr>
              <a:t>un </a:t>
            </a:r>
            <a:r>
              <a:rPr lang="it-IT" sz="2000" b="1" kern="0" dirty="0">
                <a:solidFill>
                  <a:sysClr val="windowText" lastClr="000000"/>
                </a:solidFill>
                <a:latin typeface="Titillium Web" pitchFamily="2" charset="77"/>
                <a:cs typeface="Times New Roman" panose="02020603050405020304" pitchFamily="18" charset="0"/>
              </a:rPr>
              <a:t>valore della casa di abitazione </a:t>
            </a:r>
            <a:r>
              <a:rPr lang="it-IT" sz="2000" kern="0" dirty="0">
                <a:solidFill>
                  <a:sysClr val="windowText" lastClr="000000"/>
                </a:solidFill>
                <a:latin typeface="Titillium Web" pitchFamily="2" charset="77"/>
                <a:cs typeface="Times New Roman" panose="02020603050405020304" pitchFamily="18" charset="0"/>
              </a:rPr>
              <a:t>non superiore a 150.000 euro, come determinato ai fini IMU</a:t>
            </a:r>
          </a:p>
          <a:p>
            <a:pPr>
              <a:spcAft>
                <a:spcPts val="728"/>
              </a:spcAft>
            </a:pPr>
            <a:endParaRPr lang="it-IT" sz="800" b="1" kern="0" dirty="0">
              <a:solidFill>
                <a:sysClr val="windowText" lastClr="000000"/>
              </a:solidFill>
              <a:latin typeface="Titillium Web" pitchFamily="2" charset="77"/>
              <a:cs typeface="Times New Roman" panose="02020603050405020304" pitchFamily="18" charset="0"/>
            </a:endParaRPr>
          </a:p>
          <a:p>
            <a:pPr>
              <a:spcAft>
                <a:spcPts val="728"/>
              </a:spcAft>
            </a:pPr>
            <a:r>
              <a:rPr lang="it-IT" sz="2000" kern="0" dirty="0">
                <a:solidFill>
                  <a:sysClr val="windowText" lastClr="000000"/>
                </a:solidFill>
                <a:latin typeface="Titillium Web" pitchFamily="2" charset="77"/>
                <a:cs typeface="Times New Roman" panose="02020603050405020304" pitchFamily="18" charset="0"/>
              </a:rPr>
              <a:t>un </a:t>
            </a:r>
            <a:r>
              <a:rPr lang="it-IT" sz="2000" b="1" kern="0" dirty="0">
                <a:solidFill>
                  <a:sysClr val="windowText" lastClr="000000"/>
                </a:solidFill>
                <a:latin typeface="Titillium Web" pitchFamily="2" charset="77"/>
                <a:cs typeface="Times New Roman" panose="02020603050405020304" pitchFamily="18" charset="0"/>
              </a:rPr>
              <a:t>valore del patrimonio immobiliare</a:t>
            </a:r>
            <a:r>
              <a:rPr lang="it-IT" sz="2000" kern="0" dirty="0">
                <a:solidFill>
                  <a:sysClr val="windowText" lastClr="000000"/>
                </a:solidFill>
                <a:latin typeface="Titillium Web" pitchFamily="2" charset="77"/>
                <a:cs typeface="Times New Roman" panose="02020603050405020304" pitchFamily="18" charset="0"/>
              </a:rPr>
              <a:t>, diverso dalla casa di abitazione, non superiore a 30.000 euro, come determinato ai fini IMU</a:t>
            </a:r>
          </a:p>
          <a:p>
            <a:pPr>
              <a:spcAft>
                <a:spcPts val="728"/>
              </a:spcAft>
            </a:pPr>
            <a:endParaRPr lang="it-IT" sz="800" kern="0" dirty="0">
              <a:solidFill>
                <a:sysClr val="windowText" lastClr="000000"/>
              </a:solidFill>
              <a:latin typeface="Titillium Web" pitchFamily="2" charset="77"/>
              <a:cs typeface="Times New Roman" panose="02020603050405020304" pitchFamily="18" charset="0"/>
            </a:endParaRPr>
          </a:p>
          <a:p>
            <a:pPr>
              <a:spcAft>
                <a:spcPts val="728"/>
              </a:spcAft>
            </a:pPr>
            <a:r>
              <a:rPr lang="it-IT" sz="2000" kern="0" dirty="0">
                <a:solidFill>
                  <a:sysClr val="windowText" lastClr="000000"/>
                </a:solidFill>
                <a:latin typeface="Titillium Web" pitchFamily="2" charset="77"/>
                <a:cs typeface="Times New Roman" panose="02020603050405020304" pitchFamily="18" charset="0"/>
              </a:rPr>
              <a:t>un </a:t>
            </a:r>
            <a:r>
              <a:rPr lang="it-IT" sz="2000" b="1" kern="0" dirty="0">
                <a:solidFill>
                  <a:sysClr val="windowText" lastClr="000000"/>
                </a:solidFill>
                <a:latin typeface="Titillium Web" pitchFamily="2" charset="77"/>
                <a:cs typeface="Times New Roman" panose="02020603050405020304" pitchFamily="18" charset="0"/>
              </a:rPr>
              <a:t>valore del patrimonio mobiliare</a:t>
            </a:r>
            <a:r>
              <a:rPr lang="it-IT" sz="2000" kern="0" dirty="0">
                <a:solidFill>
                  <a:sysClr val="windowText" lastClr="000000"/>
                </a:solidFill>
                <a:latin typeface="Titillium Web" pitchFamily="2" charset="77"/>
                <a:cs typeface="Times New Roman" panose="02020603050405020304" pitchFamily="18" charset="0"/>
              </a:rPr>
              <a:t> non superiore a 6.000 euro per il single, incrementato di euro 2.000 per ogni componente familiare successivo al primo e sino a 10.000 euro, alla presenza di più figli (1.000 euro in più per ogni figlio oltre il secondo) o di componenti con disabilità (5.000 euro in più per ogni componente con disabilità e 7.500 per ogni componente con disabilità grave o non autosufficiente, come definita ai fini ISEE).</a:t>
            </a:r>
          </a:p>
          <a:p>
            <a:pPr>
              <a:spcAft>
                <a:spcPts val="728"/>
              </a:spcAft>
            </a:pPr>
            <a:endParaRPr lang="it-IT" sz="2000" kern="0" dirty="0">
              <a:solidFill>
                <a:sysClr val="windowText" lastClr="000000"/>
              </a:solidFill>
              <a:latin typeface="Titillium Web" pitchFamily="2" charset="77"/>
              <a:cs typeface="Times New Roman" panose="02020603050405020304" pitchFamily="18" charset="0"/>
            </a:endParaRPr>
          </a:p>
        </p:txBody>
      </p:sp>
      <p:sp>
        <p:nvSpPr>
          <p:cNvPr id="4" name="Titolo 8">
            <a:extLst>
              <a:ext uri="{FF2B5EF4-FFF2-40B4-BE49-F238E27FC236}">
                <a16:creationId xmlns:a16="http://schemas.microsoft.com/office/drawing/2014/main" id="{8E7033E3-138D-7771-D9E6-AA6A3D6C1855}"/>
              </a:ext>
            </a:extLst>
          </p:cNvPr>
          <p:cNvSpPr txBox="1">
            <a:spLocks/>
          </p:cNvSpPr>
          <p:nvPr/>
        </p:nvSpPr>
        <p:spPr>
          <a:xfrm>
            <a:off x="711426" y="1052960"/>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REQUISITI ECONOMICI (1)</a:t>
            </a:r>
          </a:p>
        </p:txBody>
      </p:sp>
      <p:pic>
        <p:nvPicPr>
          <p:cNvPr id="10" name="Immagine 9" descr="Immagine che contiene Elementi grafici, Carattere, cerchio, logo&#10;&#10;Descrizione generata automaticamente">
            <a:extLst>
              <a:ext uri="{FF2B5EF4-FFF2-40B4-BE49-F238E27FC236}">
                <a16:creationId xmlns:a16="http://schemas.microsoft.com/office/drawing/2014/main" id="{F415EC64-BDEC-5DFA-2BCC-B959BCA817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7678" y="1894968"/>
            <a:ext cx="636111" cy="636111"/>
          </a:xfrm>
          <a:prstGeom prst="rect">
            <a:avLst/>
          </a:prstGeom>
        </p:spPr>
      </p:pic>
      <p:sp>
        <p:nvSpPr>
          <p:cNvPr id="11" name="Ovale 10">
            <a:extLst>
              <a:ext uri="{FF2B5EF4-FFF2-40B4-BE49-F238E27FC236}">
                <a16:creationId xmlns:a16="http://schemas.microsoft.com/office/drawing/2014/main" id="{71F4F018-20F3-F7F5-1A7F-5EBD57F7D07D}"/>
              </a:ext>
            </a:extLst>
          </p:cNvPr>
          <p:cNvSpPr/>
          <p:nvPr/>
        </p:nvSpPr>
        <p:spPr>
          <a:xfrm>
            <a:off x="807678" y="2682804"/>
            <a:ext cx="636111" cy="636111"/>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Ovale 11">
            <a:extLst>
              <a:ext uri="{FF2B5EF4-FFF2-40B4-BE49-F238E27FC236}">
                <a16:creationId xmlns:a16="http://schemas.microsoft.com/office/drawing/2014/main" id="{41ED0469-3913-A0AF-E9E2-AB662D1348DC}"/>
              </a:ext>
            </a:extLst>
          </p:cNvPr>
          <p:cNvSpPr/>
          <p:nvPr/>
        </p:nvSpPr>
        <p:spPr>
          <a:xfrm>
            <a:off x="807678" y="3565119"/>
            <a:ext cx="636111" cy="636111"/>
          </a:xfrm>
          <a:prstGeom prst="ellipse">
            <a:avLst/>
          </a:prstGeom>
          <a:solidFill>
            <a:srgbClr val="0F40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Ovale 12">
            <a:extLst>
              <a:ext uri="{FF2B5EF4-FFF2-40B4-BE49-F238E27FC236}">
                <a16:creationId xmlns:a16="http://schemas.microsoft.com/office/drawing/2014/main" id="{18D4EA86-CD63-0731-7FDA-D6710AB6A433}"/>
              </a:ext>
            </a:extLst>
          </p:cNvPr>
          <p:cNvSpPr/>
          <p:nvPr/>
        </p:nvSpPr>
        <p:spPr>
          <a:xfrm>
            <a:off x="807678" y="4431392"/>
            <a:ext cx="636111" cy="63611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5" name="Elemento grafico 14">
            <a:extLst>
              <a:ext uri="{FF2B5EF4-FFF2-40B4-BE49-F238E27FC236}">
                <a16:creationId xmlns:a16="http://schemas.microsoft.com/office/drawing/2014/main" id="{96F19A57-6CB7-2EC6-E68C-3B68B82BE8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921116" y="2740459"/>
            <a:ext cx="409233" cy="545643"/>
          </a:xfrm>
          <a:prstGeom prst="rect">
            <a:avLst/>
          </a:prstGeom>
        </p:spPr>
      </p:pic>
      <p:pic>
        <p:nvPicPr>
          <p:cNvPr id="17" name="Elemento grafico 16" descr="Uomo con riempimento a tinta unita">
            <a:extLst>
              <a:ext uri="{FF2B5EF4-FFF2-40B4-BE49-F238E27FC236}">
                <a16:creationId xmlns:a16="http://schemas.microsoft.com/office/drawing/2014/main" id="{5C4DF735-7BCE-F7CB-BA54-EAC8D777334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1720" y="2854971"/>
            <a:ext cx="268024" cy="268024"/>
          </a:xfrm>
          <a:prstGeom prst="rect">
            <a:avLst/>
          </a:prstGeom>
        </p:spPr>
      </p:pic>
      <p:pic>
        <p:nvPicPr>
          <p:cNvPr id="18" name="Elemento grafico 17">
            <a:extLst>
              <a:ext uri="{FF2B5EF4-FFF2-40B4-BE49-F238E27FC236}">
                <a16:creationId xmlns:a16="http://schemas.microsoft.com/office/drawing/2014/main" id="{DD17BE0F-2048-CB49-2C64-24CCE4601D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921116" y="3625171"/>
            <a:ext cx="409233" cy="545643"/>
          </a:xfrm>
          <a:prstGeom prst="rect">
            <a:avLst/>
          </a:prstGeom>
        </p:spPr>
      </p:pic>
      <p:pic>
        <p:nvPicPr>
          <p:cNvPr id="20" name="Elemento grafico 19" descr="Euro con riempimento a tinta unita">
            <a:extLst>
              <a:ext uri="{FF2B5EF4-FFF2-40B4-BE49-F238E27FC236}">
                <a16:creationId xmlns:a16="http://schemas.microsoft.com/office/drawing/2014/main" id="{F0A7BDAD-B038-4B78-FCCF-5B26C71B598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1720" y="3751555"/>
            <a:ext cx="263237" cy="263237"/>
          </a:xfrm>
          <a:prstGeom prst="rect">
            <a:avLst/>
          </a:prstGeom>
        </p:spPr>
      </p:pic>
      <p:pic>
        <p:nvPicPr>
          <p:cNvPr id="22" name="Elemento grafico 21" descr="Automobile con riempimento a tinta unita">
            <a:extLst>
              <a:ext uri="{FF2B5EF4-FFF2-40B4-BE49-F238E27FC236}">
                <a16:creationId xmlns:a16="http://schemas.microsoft.com/office/drawing/2014/main" id="{92D8F924-20D1-C93B-AD61-0A369F2F6DF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21116" y="4533100"/>
            <a:ext cx="432694" cy="432694"/>
          </a:xfrm>
          <a:prstGeom prst="rect">
            <a:avLst/>
          </a:prstGeom>
        </p:spPr>
      </p:pic>
      <p:grpSp>
        <p:nvGrpSpPr>
          <p:cNvPr id="23" name="Gruppo 22">
            <a:extLst>
              <a:ext uri="{FF2B5EF4-FFF2-40B4-BE49-F238E27FC236}">
                <a16:creationId xmlns:a16="http://schemas.microsoft.com/office/drawing/2014/main" id="{F46FD96D-5FF3-C0D9-A583-CE4DDE3CBA79}"/>
              </a:ext>
            </a:extLst>
          </p:cNvPr>
          <p:cNvGrpSpPr/>
          <p:nvPr/>
        </p:nvGrpSpPr>
        <p:grpSpPr>
          <a:xfrm>
            <a:off x="-2" y="6374893"/>
            <a:ext cx="1708393" cy="276999"/>
            <a:chOff x="-2" y="6374893"/>
            <a:chExt cx="1708393" cy="276999"/>
          </a:xfrm>
        </p:grpSpPr>
        <p:sp>
          <p:nvSpPr>
            <p:cNvPr id="24" name="Rettangolo con angoli arrotondati sullo stesso lato 23">
              <a:extLst>
                <a:ext uri="{FF2B5EF4-FFF2-40B4-BE49-F238E27FC236}">
                  <a16:creationId xmlns:a16="http://schemas.microsoft.com/office/drawing/2014/main" id="{518DF424-389E-E675-9EA4-D18BDF89982C}"/>
                </a:ext>
              </a:extLst>
            </p:cNvPr>
            <p:cNvSpPr/>
            <p:nvPr/>
          </p:nvSpPr>
          <p:spPr>
            <a:xfrm rot="5400000">
              <a:off x="742096" y="5659199"/>
              <a:ext cx="224198" cy="1708393"/>
            </a:xfrm>
            <a:prstGeom prst="round2SameRect">
              <a:avLst>
                <a:gd name="adj1" fmla="val 50000"/>
                <a:gd name="adj2" fmla="val 0"/>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25" name="CasellaDiTesto 24">
              <a:extLst>
                <a:ext uri="{FF2B5EF4-FFF2-40B4-BE49-F238E27FC236}">
                  <a16:creationId xmlns:a16="http://schemas.microsoft.com/office/drawing/2014/main" id="{C3AF1690-181A-1831-90DF-7BD880033F13}"/>
                </a:ext>
              </a:extLst>
            </p:cNvPr>
            <p:cNvSpPr txBox="1"/>
            <p:nvPr/>
          </p:nvSpPr>
          <p:spPr>
            <a:xfrm>
              <a:off x="30194" y="6374893"/>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2" name="Segnaposto numero diapositiva 7">
            <a:extLst>
              <a:ext uri="{FF2B5EF4-FFF2-40B4-BE49-F238E27FC236}">
                <a16:creationId xmlns:a16="http://schemas.microsoft.com/office/drawing/2014/main" id="{BC3F42CE-E870-03E0-EE1C-C44D09A8A29C}"/>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25</a:t>
            </a:fld>
            <a:endParaRPr lang="it-IT" dirty="0"/>
          </a:p>
        </p:txBody>
      </p:sp>
    </p:spTree>
    <p:extLst>
      <p:ext uri="{BB962C8B-B14F-4D97-AF65-F5344CB8AC3E}">
        <p14:creationId xmlns:p14="http://schemas.microsoft.com/office/powerpoint/2010/main" val="199574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p:cNvSpPr txBox="1">
            <a:spLocks/>
          </p:cNvSpPr>
          <p:nvPr/>
        </p:nvSpPr>
        <p:spPr>
          <a:xfrm>
            <a:off x="2229852" y="2389437"/>
            <a:ext cx="9206773" cy="3604204"/>
          </a:xfrm>
          <a:prstGeom prst="rect">
            <a:avLst/>
          </a:prstGeom>
        </p:spPr>
        <p:txBody>
          <a:bodyPr lIns="55446" tIns="27724" rIns="55446" bIns="27724">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49706" lvl="8">
              <a:spcBef>
                <a:spcPts val="849"/>
              </a:spcBef>
            </a:pPr>
            <a:r>
              <a:rPr lang="it-IT" sz="2000" kern="0" dirty="0">
                <a:solidFill>
                  <a:sysClr val="windowText" lastClr="000000"/>
                </a:solidFill>
                <a:latin typeface="Titillium Web" pitchFamily="2" charset="77"/>
                <a:cs typeface="Times New Roman" panose="02020603050405020304" pitchFamily="18" charset="0"/>
              </a:rPr>
              <a:t>Un valore del reddito familiare inferiore a 6.000 euro annui, moltiplicato per il corrispondente parametro della scala di equivalenza (</a:t>
            </a:r>
            <a:r>
              <a:rPr lang="it-IT" sz="2000" b="1" kern="0" dirty="0">
                <a:latin typeface="Titillium Web" pitchFamily="2" charset="77"/>
                <a:cs typeface="Times New Roman" panose="02020603050405020304" pitchFamily="18" charset="0"/>
              </a:rPr>
              <a:t>pari di base ad 1 per il nucleo familiare, incrementato, fino ad un massimo di 2,2 in presenza di componenti in particolari condizioni</a:t>
            </a:r>
            <a:r>
              <a:rPr lang="it-IT" sz="2000" kern="0" dirty="0">
                <a:solidFill>
                  <a:sysClr val="windowText" lastClr="000000"/>
                </a:solidFill>
                <a:latin typeface="Titillium Web" pitchFamily="2" charset="77"/>
                <a:cs typeface="Times New Roman" panose="02020603050405020304" pitchFamily="18" charset="0"/>
              </a:rPr>
              <a:t>) ovvero </a:t>
            </a:r>
            <a:r>
              <a:rPr lang="it-IT" sz="2000" b="1" i="1" dirty="0">
                <a:latin typeface="Titillium Web" pitchFamily="2" charset="77"/>
                <a:cs typeface="Times New Roman" pitchFamily="18" charset="0"/>
              </a:rPr>
              <a:t>fino ad un massimo di 2,3 in presenza di persone con disabilità grave o di non autosufficienza, come definite ai fini ISEE.</a:t>
            </a:r>
          </a:p>
          <a:p>
            <a:pPr marL="149706" lvl="8">
              <a:spcBef>
                <a:spcPts val="849"/>
              </a:spcBef>
            </a:pPr>
            <a:endParaRPr lang="it-IT" sz="2000" kern="0" dirty="0">
              <a:solidFill>
                <a:sysClr val="windowText" lastClr="000000"/>
              </a:solidFill>
              <a:latin typeface="Titillium Web" pitchFamily="2" charset="77"/>
              <a:cs typeface="Times New Roman" panose="02020603050405020304" pitchFamily="18" charset="0"/>
            </a:endParaRPr>
          </a:p>
          <a:p>
            <a:pPr marL="149706" lvl="8">
              <a:spcBef>
                <a:spcPts val="849"/>
              </a:spcBef>
            </a:pPr>
            <a:r>
              <a:rPr lang="it-IT" sz="2000" kern="0" dirty="0">
                <a:solidFill>
                  <a:sysClr val="windowText" lastClr="000000"/>
                </a:solidFill>
                <a:latin typeface="Titillium Web" pitchFamily="2" charset="77"/>
                <a:cs typeface="Times New Roman" panose="02020603050405020304" pitchFamily="18" charset="0"/>
              </a:rPr>
              <a:t>Tale soglia è aumentata a 7.560 euro, moltiplicato per il corrispondente parametro della medesima scala di equivalenza, </a:t>
            </a:r>
            <a:r>
              <a:rPr lang="it-IT" sz="2000" b="1" i="1" kern="0" dirty="0">
                <a:solidFill>
                  <a:sysClr val="windowText" lastClr="000000"/>
                </a:solidFill>
                <a:latin typeface="Titillium Web" pitchFamily="2" charset="77"/>
                <a:cs typeface="Times New Roman" panose="02020603050405020304" pitchFamily="18" charset="0"/>
              </a:rPr>
              <a:t>se il nucleo familiare è composto da persone di età pari o superiore a 67 anni ovvero da persone di età pari o superiore a 67 anni e da altri familiari tutti in condizione di disabilità grave o di non autosufficienza</a:t>
            </a:r>
            <a:r>
              <a:rPr lang="it-IT" sz="2000" kern="0" dirty="0">
                <a:solidFill>
                  <a:sysClr val="windowText" lastClr="000000"/>
                </a:solidFill>
                <a:latin typeface="Titillium Web" pitchFamily="2" charset="77"/>
                <a:cs typeface="Times New Roman" panose="02020603050405020304" pitchFamily="18" charset="0"/>
              </a:rPr>
              <a:t>.</a:t>
            </a:r>
          </a:p>
          <a:p>
            <a:endParaRPr lang="it-IT" sz="2000" kern="0" dirty="0">
              <a:solidFill>
                <a:sysClr val="windowText" lastClr="000000"/>
              </a:solidFill>
              <a:latin typeface="Titillium Web" pitchFamily="2" charset="77"/>
            </a:endParaRPr>
          </a:p>
        </p:txBody>
      </p:sp>
      <p:sp>
        <p:nvSpPr>
          <p:cNvPr id="9" name="Titolo 8">
            <a:extLst>
              <a:ext uri="{FF2B5EF4-FFF2-40B4-BE49-F238E27FC236}">
                <a16:creationId xmlns:a16="http://schemas.microsoft.com/office/drawing/2014/main" id="{3D35AAB1-CE73-92EA-7FCA-CFC146EF6439}"/>
              </a:ext>
            </a:extLst>
          </p:cNvPr>
          <p:cNvSpPr txBox="1">
            <a:spLocks/>
          </p:cNvSpPr>
          <p:nvPr/>
        </p:nvSpPr>
        <p:spPr>
          <a:xfrm>
            <a:off x="711426" y="1291381"/>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REQUISITI ECONOMICI (2)</a:t>
            </a:r>
          </a:p>
        </p:txBody>
      </p:sp>
      <p:sp>
        <p:nvSpPr>
          <p:cNvPr id="10" name="Ovale 9">
            <a:extLst>
              <a:ext uri="{FF2B5EF4-FFF2-40B4-BE49-F238E27FC236}">
                <a16:creationId xmlns:a16="http://schemas.microsoft.com/office/drawing/2014/main" id="{8744C5BF-3208-0D64-7285-272B97085B39}"/>
              </a:ext>
            </a:extLst>
          </p:cNvPr>
          <p:cNvSpPr/>
          <p:nvPr/>
        </p:nvSpPr>
        <p:spPr>
          <a:xfrm>
            <a:off x="873563" y="2412739"/>
            <a:ext cx="1202321" cy="1202321"/>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Ovale 10">
            <a:extLst>
              <a:ext uri="{FF2B5EF4-FFF2-40B4-BE49-F238E27FC236}">
                <a16:creationId xmlns:a16="http://schemas.microsoft.com/office/drawing/2014/main" id="{8BF29736-AD07-0FFB-7E3E-27D9EEF88519}"/>
              </a:ext>
            </a:extLst>
          </p:cNvPr>
          <p:cNvSpPr/>
          <p:nvPr/>
        </p:nvSpPr>
        <p:spPr>
          <a:xfrm>
            <a:off x="873563" y="4434044"/>
            <a:ext cx="1202321" cy="1202321"/>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3" name="Elemento grafico 12" descr="Dormire con riempimento a tinta unita">
            <a:extLst>
              <a:ext uri="{FF2B5EF4-FFF2-40B4-BE49-F238E27FC236}">
                <a16:creationId xmlns:a16="http://schemas.microsoft.com/office/drawing/2014/main" id="{0512E867-2D36-0F5E-3D83-2D096F4F567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5124" y="2521889"/>
            <a:ext cx="971279" cy="971279"/>
          </a:xfrm>
          <a:prstGeom prst="rect">
            <a:avLst/>
          </a:prstGeom>
        </p:spPr>
      </p:pic>
      <p:pic>
        <p:nvPicPr>
          <p:cNvPr id="14" name="Elemento grafico 13" descr="Donna con bastone con riempimento a tinta unita">
            <a:extLst>
              <a:ext uri="{FF2B5EF4-FFF2-40B4-BE49-F238E27FC236}">
                <a16:creationId xmlns:a16="http://schemas.microsoft.com/office/drawing/2014/main" id="{DF9249C4-393C-084F-1186-26EC75AF93F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89083" y="4549564"/>
            <a:ext cx="971279" cy="971279"/>
          </a:xfrm>
          <a:prstGeom prst="rect">
            <a:avLst/>
          </a:prstGeom>
        </p:spPr>
      </p:pic>
      <p:grpSp>
        <p:nvGrpSpPr>
          <p:cNvPr id="15" name="Gruppo 14">
            <a:extLst>
              <a:ext uri="{FF2B5EF4-FFF2-40B4-BE49-F238E27FC236}">
                <a16:creationId xmlns:a16="http://schemas.microsoft.com/office/drawing/2014/main" id="{DF4DE2C9-EF81-E21F-2C6F-31036D81914E}"/>
              </a:ext>
            </a:extLst>
          </p:cNvPr>
          <p:cNvGrpSpPr/>
          <p:nvPr/>
        </p:nvGrpSpPr>
        <p:grpSpPr>
          <a:xfrm>
            <a:off x="-2" y="6374893"/>
            <a:ext cx="1708393" cy="276999"/>
            <a:chOff x="-2" y="6374893"/>
            <a:chExt cx="1708393" cy="276999"/>
          </a:xfrm>
        </p:grpSpPr>
        <p:sp>
          <p:nvSpPr>
            <p:cNvPr id="16" name="Rettangolo con angoli arrotondati sullo stesso lato 15">
              <a:extLst>
                <a:ext uri="{FF2B5EF4-FFF2-40B4-BE49-F238E27FC236}">
                  <a16:creationId xmlns:a16="http://schemas.microsoft.com/office/drawing/2014/main" id="{AAFE709D-A4BE-85D2-DB97-ADBAF3ED99F1}"/>
                </a:ext>
              </a:extLst>
            </p:cNvPr>
            <p:cNvSpPr/>
            <p:nvPr/>
          </p:nvSpPr>
          <p:spPr>
            <a:xfrm rot="5400000">
              <a:off x="742096" y="5659199"/>
              <a:ext cx="224198" cy="1708393"/>
            </a:xfrm>
            <a:prstGeom prst="round2SameRect">
              <a:avLst>
                <a:gd name="adj1" fmla="val 50000"/>
                <a:gd name="adj2" fmla="val 0"/>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17" name="CasellaDiTesto 16">
              <a:extLst>
                <a:ext uri="{FF2B5EF4-FFF2-40B4-BE49-F238E27FC236}">
                  <a16:creationId xmlns:a16="http://schemas.microsoft.com/office/drawing/2014/main" id="{6516B2A6-A2BE-7091-6239-0C3F8626993C}"/>
                </a:ext>
              </a:extLst>
            </p:cNvPr>
            <p:cNvSpPr txBox="1"/>
            <p:nvPr/>
          </p:nvSpPr>
          <p:spPr>
            <a:xfrm>
              <a:off x="30194" y="6374893"/>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2" name="Segnaposto numero diapositiva 7">
            <a:extLst>
              <a:ext uri="{FF2B5EF4-FFF2-40B4-BE49-F238E27FC236}">
                <a16:creationId xmlns:a16="http://schemas.microsoft.com/office/drawing/2014/main" id="{5C952654-0718-BD07-86CB-2250089D9D91}"/>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26</a:t>
            </a:fld>
            <a:endParaRPr lang="it-IT" dirty="0"/>
          </a:p>
        </p:txBody>
      </p:sp>
    </p:spTree>
    <p:extLst>
      <p:ext uri="{BB962C8B-B14F-4D97-AF65-F5344CB8AC3E}">
        <p14:creationId xmlns:p14="http://schemas.microsoft.com/office/powerpoint/2010/main" val="2572198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E2726-41D4-7A54-BFDB-AE978A15F047}"/>
              </a:ext>
            </a:extLst>
          </p:cNvPr>
          <p:cNvSpPr>
            <a:spLocks noGrp="1"/>
          </p:cNvSpPr>
          <p:nvPr>
            <p:ph type="title"/>
          </p:nvPr>
        </p:nvSpPr>
        <p:spPr>
          <a:xfrm>
            <a:off x="555536" y="935339"/>
            <a:ext cx="11080926" cy="584775"/>
          </a:xfrm>
        </p:spPr>
        <p:txBody>
          <a:bodyPr wrap="square" lIns="0" tIns="0" rIns="0" bIns="0" anchor="t">
            <a:spAutoFit/>
          </a:bodyPr>
          <a:lstStyle/>
          <a:p>
            <a:r>
              <a:rPr lang="en-US" sz="3800" dirty="0">
                <a:latin typeface="Titillium Web"/>
              </a:rPr>
              <a:t>LA NUOVA SCALA DI EQUIVALENZA</a:t>
            </a:r>
            <a:endParaRPr lang="en-US" dirty="0"/>
          </a:p>
        </p:txBody>
      </p:sp>
      <p:pic>
        <p:nvPicPr>
          <p:cNvPr id="4" name="Picture 6" descr="A screenshot of a video game&#10;&#10;Description automatically generated">
            <a:extLst>
              <a:ext uri="{FF2B5EF4-FFF2-40B4-BE49-F238E27FC236}">
                <a16:creationId xmlns:a16="http://schemas.microsoft.com/office/drawing/2014/main" id="{4B94FEC5-91C9-0AFC-F377-5BAB2713C050}"/>
              </a:ext>
            </a:extLst>
          </p:cNvPr>
          <p:cNvPicPr>
            <a:picLocks noChangeAspect="1"/>
          </p:cNvPicPr>
          <p:nvPr/>
        </p:nvPicPr>
        <p:blipFill>
          <a:blip r:embed="rId2"/>
          <a:stretch>
            <a:fillRect/>
          </a:stretch>
        </p:blipFill>
        <p:spPr>
          <a:xfrm>
            <a:off x="821311" y="949588"/>
            <a:ext cx="10549373" cy="5961026"/>
          </a:xfrm>
          <a:prstGeom prst="rect">
            <a:avLst/>
          </a:prstGeom>
        </p:spPr>
      </p:pic>
      <p:sp>
        <p:nvSpPr>
          <p:cNvPr id="3" name="Segnaposto numero diapositiva 7">
            <a:extLst>
              <a:ext uri="{FF2B5EF4-FFF2-40B4-BE49-F238E27FC236}">
                <a16:creationId xmlns:a16="http://schemas.microsoft.com/office/drawing/2014/main" id="{4F65DDEE-8A02-303B-E7F2-58A13D1EF1F3}"/>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27</a:t>
            </a:fld>
            <a:endParaRPr lang="it-IT" dirty="0"/>
          </a:p>
        </p:txBody>
      </p:sp>
      <p:grpSp>
        <p:nvGrpSpPr>
          <p:cNvPr id="5" name="Gruppo 4">
            <a:extLst>
              <a:ext uri="{FF2B5EF4-FFF2-40B4-BE49-F238E27FC236}">
                <a16:creationId xmlns:a16="http://schemas.microsoft.com/office/drawing/2014/main" id="{E1B34526-A673-0003-1E19-03BE9B2A330F}"/>
              </a:ext>
            </a:extLst>
          </p:cNvPr>
          <p:cNvGrpSpPr/>
          <p:nvPr/>
        </p:nvGrpSpPr>
        <p:grpSpPr>
          <a:xfrm>
            <a:off x="-2" y="6374893"/>
            <a:ext cx="1708393" cy="276999"/>
            <a:chOff x="-2" y="6374893"/>
            <a:chExt cx="1708393" cy="276999"/>
          </a:xfrm>
        </p:grpSpPr>
        <p:sp>
          <p:nvSpPr>
            <p:cNvPr id="6" name="Rettangolo con angoli arrotondati sullo stesso lato 5">
              <a:extLst>
                <a:ext uri="{FF2B5EF4-FFF2-40B4-BE49-F238E27FC236}">
                  <a16:creationId xmlns:a16="http://schemas.microsoft.com/office/drawing/2014/main" id="{57E368CF-7245-53AF-B7ED-A04F9FB2F7FA}"/>
                </a:ext>
              </a:extLst>
            </p:cNvPr>
            <p:cNvSpPr/>
            <p:nvPr/>
          </p:nvSpPr>
          <p:spPr>
            <a:xfrm rot="5400000">
              <a:off x="742096" y="5659199"/>
              <a:ext cx="224198" cy="1708393"/>
            </a:xfrm>
            <a:prstGeom prst="round2SameRect">
              <a:avLst>
                <a:gd name="adj1" fmla="val 50000"/>
                <a:gd name="adj2" fmla="val 0"/>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DDC00772-A917-B284-A022-F78244B50C70}"/>
                </a:ext>
              </a:extLst>
            </p:cNvPr>
            <p:cNvSpPr txBox="1"/>
            <p:nvPr/>
          </p:nvSpPr>
          <p:spPr>
            <a:xfrm>
              <a:off x="30194" y="6374893"/>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35276143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2A07F7E9-F8BA-7818-4649-844F2DF9A480}"/>
              </a:ext>
            </a:extLst>
          </p:cNvPr>
          <p:cNvSpPr>
            <a:spLocks noGrp="1"/>
          </p:cNvSpPr>
          <p:nvPr>
            <p:ph type="title"/>
          </p:nvPr>
        </p:nvSpPr>
        <p:spPr>
          <a:xfrm>
            <a:off x="459404" y="918636"/>
            <a:ext cx="11080926" cy="584775"/>
          </a:xfrm>
        </p:spPr>
        <p:txBody>
          <a:bodyPr wrap="square" lIns="0" tIns="0" rIns="0" bIns="0" anchor="t">
            <a:spAutoFit/>
          </a:bodyPr>
          <a:lstStyle/>
          <a:p>
            <a:r>
              <a:rPr lang="it-IT" sz="3800" dirty="0">
                <a:latin typeface="Titillium Web"/>
                <a:ea typeface="Open Sans Light"/>
              </a:rPr>
              <a:t>SULLA SCALA DI EQUIVALENZA</a:t>
            </a:r>
            <a:endParaRPr lang="it-IT" sz="3800" dirty="0">
              <a:ea typeface="Open Sans Light"/>
            </a:endParaRPr>
          </a:p>
        </p:txBody>
      </p:sp>
      <p:sp>
        <p:nvSpPr>
          <p:cNvPr id="2" name="Segnaposto numero diapositiva 7">
            <a:extLst>
              <a:ext uri="{FF2B5EF4-FFF2-40B4-BE49-F238E27FC236}">
                <a16:creationId xmlns:a16="http://schemas.microsoft.com/office/drawing/2014/main" id="{F53734D8-BDC5-D6D6-CE4C-1329D32E1572}"/>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28</a:t>
            </a:fld>
            <a:endParaRPr lang="it-IT" dirty="0"/>
          </a:p>
        </p:txBody>
      </p:sp>
      <p:grpSp>
        <p:nvGrpSpPr>
          <p:cNvPr id="3" name="Gruppo 2">
            <a:extLst>
              <a:ext uri="{FF2B5EF4-FFF2-40B4-BE49-F238E27FC236}">
                <a16:creationId xmlns:a16="http://schemas.microsoft.com/office/drawing/2014/main" id="{4FD70FB7-8EB4-7AB2-69F4-A4FABA6671B1}"/>
              </a:ext>
            </a:extLst>
          </p:cNvPr>
          <p:cNvGrpSpPr/>
          <p:nvPr/>
        </p:nvGrpSpPr>
        <p:grpSpPr>
          <a:xfrm>
            <a:off x="-2" y="6374893"/>
            <a:ext cx="1708393" cy="276999"/>
            <a:chOff x="-2" y="6374893"/>
            <a:chExt cx="1708393" cy="276999"/>
          </a:xfrm>
        </p:grpSpPr>
        <p:sp>
          <p:nvSpPr>
            <p:cNvPr id="4" name="Rettangolo con angoli arrotondati sullo stesso lato 3">
              <a:extLst>
                <a:ext uri="{FF2B5EF4-FFF2-40B4-BE49-F238E27FC236}">
                  <a16:creationId xmlns:a16="http://schemas.microsoft.com/office/drawing/2014/main" id="{762D5736-4122-6C74-1D16-785D089AD32B}"/>
                </a:ext>
              </a:extLst>
            </p:cNvPr>
            <p:cNvSpPr/>
            <p:nvPr/>
          </p:nvSpPr>
          <p:spPr>
            <a:xfrm rot="5400000">
              <a:off x="742096" y="5659199"/>
              <a:ext cx="224198" cy="1708393"/>
            </a:xfrm>
            <a:prstGeom prst="round2SameRect">
              <a:avLst>
                <a:gd name="adj1" fmla="val 50000"/>
                <a:gd name="adj2" fmla="val 0"/>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5" name="CasellaDiTesto 4">
              <a:extLst>
                <a:ext uri="{FF2B5EF4-FFF2-40B4-BE49-F238E27FC236}">
                  <a16:creationId xmlns:a16="http://schemas.microsoft.com/office/drawing/2014/main" id="{E914C630-39FF-CE23-B891-B2255FA63F76}"/>
                </a:ext>
              </a:extLst>
            </p:cNvPr>
            <p:cNvSpPr txBox="1"/>
            <p:nvPr/>
          </p:nvSpPr>
          <p:spPr>
            <a:xfrm>
              <a:off x="30194" y="6374893"/>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7" name="CasellaDiTesto 6">
            <a:extLst>
              <a:ext uri="{FF2B5EF4-FFF2-40B4-BE49-F238E27FC236}">
                <a16:creationId xmlns:a16="http://schemas.microsoft.com/office/drawing/2014/main" id="{AC8E9089-5FCE-8380-150B-11C9B24C77C4}"/>
              </a:ext>
            </a:extLst>
          </p:cNvPr>
          <p:cNvSpPr txBox="1"/>
          <p:nvPr/>
        </p:nvSpPr>
        <p:spPr>
          <a:xfrm>
            <a:off x="6280125" y="2217294"/>
            <a:ext cx="4992183" cy="3518912"/>
          </a:xfrm>
          <a:prstGeom prst="rect">
            <a:avLst/>
          </a:prstGeom>
          <a:noFill/>
        </p:spPr>
        <p:txBody>
          <a:bodyPr wrap="square">
            <a:spAutoFit/>
          </a:bodyPr>
          <a:lstStyle/>
          <a:p>
            <a:pPr marL="149225" lvl="8">
              <a:spcBef>
                <a:spcPts val="849"/>
              </a:spcBef>
            </a:pPr>
            <a:r>
              <a:rPr lang="it-IT" kern="0" dirty="0">
                <a:latin typeface="Titillium Web" pitchFamily="2" charset="77"/>
                <a:cs typeface="Times New Roman"/>
              </a:rPr>
              <a:t>L’Assegno di inclusione prevede il cumulo totale con l’Assegno Unico, rendendo per alcune categorie di nuclei con minori il </a:t>
            </a:r>
            <a:r>
              <a:rPr lang="it-IT" b="1" kern="0" dirty="0">
                <a:latin typeface="Titillium Web" pitchFamily="2" charset="77"/>
                <a:cs typeface="Times New Roman"/>
              </a:rPr>
              <a:t>contributo più generoso</a:t>
            </a:r>
            <a:r>
              <a:rPr lang="it-IT" kern="0" dirty="0">
                <a:latin typeface="Titillium Web" pitchFamily="2" charset="77"/>
                <a:cs typeface="Times New Roman"/>
              </a:rPr>
              <a:t> rispetto al Reddito di Cittadinanza.</a:t>
            </a:r>
          </a:p>
          <a:p>
            <a:pPr marL="492125" lvl="8" indent="-342900" fontAlgn="base">
              <a:spcBef>
                <a:spcPts val="849"/>
              </a:spcBef>
              <a:buFont typeface="Arial" panose="020B0604020202020204" pitchFamily="34" charset="0"/>
              <a:buChar char="•"/>
            </a:pPr>
            <a:r>
              <a:rPr lang="it-IT" b="1" dirty="0">
                <a:solidFill>
                  <a:srgbClr val="000000"/>
                </a:solidFill>
                <a:latin typeface="Titillium Web" pitchFamily="2" charset="77"/>
                <a:cs typeface="Times New Roman"/>
              </a:rPr>
              <a:t>Alle coppie con un figlio fino a 2 anni </a:t>
            </a:r>
            <a:r>
              <a:rPr lang="it-IT" dirty="0">
                <a:solidFill>
                  <a:srgbClr val="000000"/>
                </a:solidFill>
                <a:latin typeface="Titillium Web" pitchFamily="2" charset="77"/>
                <a:cs typeface="Times New Roman"/>
              </a:rPr>
              <a:t>spettano 9.300 euro all’anno di Assegno contro i 9.600 del RdC: per i componenti adulti non cambia nulla, mentre per il minore l’assegno scende da 1.200 a 900 euro. </a:t>
            </a:r>
            <a:r>
              <a:rPr lang="it-IT" b="1" dirty="0">
                <a:solidFill>
                  <a:srgbClr val="000000"/>
                </a:solidFill>
                <a:latin typeface="Titillium Web" pitchFamily="2" charset="77"/>
                <a:cs typeface="Times New Roman"/>
              </a:rPr>
              <a:t>Tenendo conto anche dell’Assegno Unico, però, la stessa famiglia prenderà quasi mille euro in più</a:t>
            </a:r>
            <a:r>
              <a:rPr lang="it-IT" dirty="0">
                <a:solidFill>
                  <a:srgbClr val="000000"/>
                </a:solidFill>
                <a:latin typeface="Titillium Web" pitchFamily="2" charset="77"/>
                <a:cs typeface="Times New Roman"/>
              </a:rPr>
              <a:t>.</a:t>
            </a:r>
          </a:p>
        </p:txBody>
      </p:sp>
      <p:grpSp>
        <p:nvGrpSpPr>
          <p:cNvPr id="9" name="Gruppo 8">
            <a:extLst>
              <a:ext uri="{FF2B5EF4-FFF2-40B4-BE49-F238E27FC236}">
                <a16:creationId xmlns:a16="http://schemas.microsoft.com/office/drawing/2014/main" id="{D5CCC800-9E11-DA01-642F-D41254830E58}"/>
              </a:ext>
            </a:extLst>
          </p:cNvPr>
          <p:cNvGrpSpPr/>
          <p:nvPr/>
        </p:nvGrpSpPr>
        <p:grpSpPr>
          <a:xfrm>
            <a:off x="867256" y="1921079"/>
            <a:ext cx="4876799" cy="4293711"/>
            <a:chOff x="896637" y="2152378"/>
            <a:chExt cx="3177037" cy="3966519"/>
          </a:xfrm>
        </p:grpSpPr>
        <p:sp>
          <p:nvSpPr>
            <p:cNvPr id="11" name="Rettangolo con angoli arrotondati 10">
              <a:extLst>
                <a:ext uri="{FF2B5EF4-FFF2-40B4-BE49-F238E27FC236}">
                  <a16:creationId xmlns:a16="http://schemas.microsoft.com/office/drawing/2014/main" id="{7DC6CA72-50FF-5DE7-5525-6B8C884EF6D8}"/>
                </a:ext>
              </a:extLst>
            </p:cNvPr>
            <p:cNvSpPr/>
            <p:nvPr/>
          </p:nvSpPr>
          <p:spPr>
            <a:xfrm>
              <a:off x="985062" y="2239798"/>
              <a:ext cx="3088612" cy="3879099"/>
            </a:xfrm>
            <a:prstGeom prst="roundRect">
              <a:avLst>
                <a:gd name="adj" fmla="val 6939"/>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con angoli arrotondati 11">
              <a:extLst>
                <a:ext uri="{FF2B5EF4-FFF2-40B4-BE49-F238E27FC236}">
                  <a16:creationId xmlns:a16="http://schemas.microsoft.com/office/drawing/2014/main" id="{81804203-BFA2-1250-BA64-C459FCD0C999}"/>
                </a:ext>
              </a:extLst>
            </p:cNvPr>
            <p:cNvSpPr/>
            <p:nvPr/>
          </p:nvSpPr>
          <p:spPr>
            <a:xfrm>
              <a:off x="896637" y="2152378"/>
              <a:ext cx="3088612" cy="3879099"/>
            </a:xfrm>
            <a:prstGeom prst="roundRect">
              <a:avLst>
                <a:gd name="adj" fmla="val 6939"/>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
        <p:nvSpPr>
          <p:cNvPr id="13" name="CasellaDiTesto 12">
            <a:extLst>
              <a:ext uri="{FF2B5EF4-FFF2-40B4-BE49-F238E27FC236}">
                <a16:creationId xmlns:a16="http://schemas.microsoft.com/office/drawing/2014/main" id="{10865F8A-5124-9DC2-4A48-9F7D1FA3E7B6}"/>
              </a:ext>
            </a:extLst>
          </p:cNvPr>
          <p:cNvSpPr txBox="1"/>
          <p:nvPr/>
        </p:nvSpPr>
        <p:spPr>
          <a:xfrm>
            <a:off x="1051393" y="2326613"/>
            <a:ext cx="4411255" cy="3877985"/>
          </a:xfrm>
          <a:prstGeom prst="rect">
            <a:avLst/>
          </a:prstGeom>
          <a:noFill/>
        </p:spPr>
        <p:txBody>
          <a:bodyPr wrap="square" rtlCol="0">
            <a:spAutoFit/>
          </a:bodyPr>
          <a:lstStyle/>
          <a:p>
            <a:pPr algn="ctr"/>
            <a:r>
              <a:rPr lang="it-IT" b="1" dirty="0">
                <a:solidFill>
                  <a:schemeClr val="bg1"/>
                </a:solidFill>
                <a:latin typeface="Titillium Web" pitchFamily="2" charset="77"/>
                <a:cs typeface="Times New Roman" panose="02020603050405020304" pitchFamily="18" charset="0"/>
              </a:rPr>
              <a:t>La scala di equivalenza </a:t>
            </a:r>
            <a:r>
              <a:rPr lang="it-IT" dirty="0">
                <a:solidFill>
                  <a:schemeClr val="bg1"/>
                </a:solidFill>
                <a:latin typeface="Titillium Web" pitchFamily="2" charset="77"/>
                <a:cs typeface="Times New Roman" panose="02020603050405020304" pitchFamily="18" charset="0"/>
              </a:rPr>
              <a:t>dell’Assegno di inclusione è </a:t>
            </a:r>
            <a:r>
              <a:rPr lang="it-IT" b="1" u="sng" dirty="0">
                <a:solidFill>
                  <a:schemeClr val="bg1"/>
                </a:solidFill>
                <a:latin typeface="Titillium Web" pitchFamily="2" charset="77"/>
                <a:cs typeface="Times New Roman" panose="02020603050405020304" pitchFamily="18" charset="0"/>
              </a:rPr>
              <a:t>meno generosa </a:t>
            </a:r>
            <a:r>
              <a:rPr lang="it-IT" b="1" dirty="0">
                <a:solidFill>
                  <a:schemeClr val="bg1"/>
                </a:solidFill>
                <a:latin typeface="Titillium Web" pitchFamily="2" charset="77"/>
                <a:cs typeface="Times New Roman" panose="02020603050405020304" pitchFamily="18" charset="0"/>
              </a:rPr>
              <a:t>rispetto al RdC per alcune categorie </a:t>
            </a:r>
            <a:r>
              <a:rPr lang="it-IT" dirty="0">
                <a:solidFill>
                  <a:schemeClr val="bg1"/>
                </a:solidFill>
                <a:latin typeface="Titillium Web" pitchFamily="2" charset="77"/>
                <a:cs typeface="Times New Roman" panose="02020603050405020304" pitchFamily="18" charset="0"/>
              </a:rPr>
              <a:t>di nuclei beneficiari. </a:t>
            </a:r>
          </a:p>
          <a:p>
            <a:pPr algn="ctr"/>
            <a:endParaRPr lang="it-IT" dirty="0">
              <a:solidFill>
                <a:schemeClr val="bg1"/>
              </a:solidFill>
              <a:latin typeface="Titillium Web" pitchFamily="2" charset="77"/>
              <a:cs typeface="Times New Roman" panose="02020603050405020304" pitchFamily="18" charset="0"/>
            </a:endParaRPr>
          </a:p>
          <a:p>
            <a:pPr algn="ctr"/>
            <a:r>
              <a:rPr lang="it-IT" dirty="0">
                <a:solidFill>
                  <a:schemeClr val="bg1"/>
                </a:solidFill>
                <a:latin typeface="Titillium Web" pitchFamily="2" charset="77"/>
                <a:cs typeface="Times New Roman" panose="02020603050405020304" pitchFamily="18" charset="0"/>
              </a:rPr>
              <a:t>Ad esempio:</a:t>
            </a:r>
          </a:p>
          <a:p>
            <a:pPr marL="285750" indent="-285750">
              <a:buFont typeface="Arial" panose="020B0604020202020204" pitchFamily="34" charset="0"/>
              <a:buChar char="•"/>
            </a:pPr>
            <a:r>
              <a:rPr lang="it-IT" dirty="0">
                <a:solidFill>
                  <a:schemeClr val="bg1"/>
                </a:solidFill>
                <a:latin typeface="Titillium Web" pitchFamily="2" charset="77"/>
                <a:cs typeface="Times New Roman" panose="02020603050405020304" pitchFamily="18" charset="0"/>
              </a:rPr>
              <a:t>coppie con minori sopra i 3 anni </a:t>
            </a:r>
          </a:p>
          <a:p>
            <a:pPr marL="285750" indent="-285750">
              <a:buFont typeface="Arial" panose="020B0604020202020204" pitchFamily="34" charset="0"/>
              <a:buChar char="•"/>
            </a:pPr>
            <a:r>
              <a:rPr lang="it-IT" dirty="0">
                <a:solidFill>
                  <a:schemeClr val="bg1"/>
                </a:solidFill>
                <a:latin typeface="Titillium Web" pitchFamily="2" charset="77"/>
                <a:cs typeface="Times New Roman" panose="02020603050405020304" pitchFamily="18" charset="0"/>
              </a:rPr>
              <a:t>nuclei con soli adulti</a:t>
            </a:r>
          </a:p>
          <a:p>
            <a:pPr marL="285750" indent="-285750">
              <a:buFont typeface="Arial" panose="020B0604020202020204" pitchFamily="34" charset="0"/>
              <a:buChar char="•"/>
            </a:pPr>
            <a:r>
              <a:rPr lang="it-IT" dirty="0">
                <a:solidFill>
                  <a:schemeClr val="bg1"/>
                </a:solidFill>
                <a:latin typeface="Titillium Web" pitchFamily="2" charset="77"/>
                <a:cs typeface="Times New Roman" panose="02020603050405020304" pitchFamily="18" charset="0"/>
              </a:rPr>
              <a:t>nuclei con soli figli maggiorenni: l’Assegno di Inclusione non spetta mai, anche se i genitori sono senza lavoro, a meno che non siano presenti in famiglia anziani o persone con disabilità.</a:t>
            </a:r>
          </a:p>
          <a:p>
            <a:pPr algn="ctr"/>
            <a:endParaRPr lang="it-IT" dirty="0">
              <a:solidFill>
                <a:schemeClr val="bg1"/>
              </a:solidFill>
              <a:latin typeface="Titillium Web" pitchFamily="2" charset="77"/>
              <a:cs typeface="Times New Roman" panose="02020603050405020304" pitchFamily="18" charset="0"/>
            </a:endParaRPr>
          </a:p>
          <a:p>
            <a:pPr algn="ctr"/>
            <a:endParaRPr lang="it-IT" sz="1200" dirty="0">
              <a:solidFill>
                <a:schemeClr val="bg1"/>
              </a:solidFill>
              <a:latin typeface="Titillium Web" pitchFamily="2" charset="77"/>
              <a:cs typeface="Times New Roman" panose="02020603050405020304" pitchFamily="18" charset="0"/>
            </a:endParaRPr>
          </a:p>
        </p:txBody>
      </p:sp>
      <p:sp>
        <p:nvSpPr>
          <p:cNvPr id="16" name="Rettangolo con angoli arrotondati 15">
            <a:extLst>
              <a:ext uri="{FF2B5EF4-FFF2-40B4-BE49-F238E27FC236}">
                <a16:creationId xmlns:a16="http://schemas.microsoft.com/office/drawing/2014/main" id="{2038786A-81AC-8D4D-61FF-9DDDF54DCE91}"/>
              </a:ext>
            </a:extLst>
          </p:cNvPr>
          <p:cNvSpPr/>
          <p:nvPr/>
        </p:nvSpPr>
        <p:spPr>
          <a:xfrm>
            <a:off x="6425798" y="1936031"/>
            <a:ext cx="4876799" cy="4289052"/>
          </a:xfrm>
          <a:prstGeom prst="roundRect">
            <a:avLst>
              <a:gd name="adj" fmla="val 6939"/>
            </a:avLst>
          </a:prstGeom>
          <a:noFill/>
          <a:ln>
            <a:solidFill>
              <a:srgbClr val="007D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9" name="Elemento grafico 18" descr="Badge Non seguire più con riempimento a tinta unita">
            <a:extLst>
              <a:ext uri="{FF2B5EF4-FFF2-40B4-BE49-F238E27FC236}">
                <a16:creationId xmlns:a16="http://schemas.microsoft.com/office/drawing/2014/main" id="{625517CF-BC32-91CB-41CB-F8F231BB60A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80588" y="1317582"/>
            <a:ext cx="914400" cy="914400"/>
          </a:xfrm>
          <a:prstGeom prst="rect">
            <a:avLst/>
          </a:prstGeom>
        </p:spPr>
      </p:pic>
      <p:pic>
        <p:nvPicPr>
          <p:cNvPr id="21" name="Elemento grafico 20" descr="Badge Segui con riempimento a tinta unita">
            <a:extLst>
              <a:ext uri="{FF2B5EF4-FFF2-40B4-BE49-F238E27FC236}">
                <a16:creationId xmlns:a16="http://schemas.microsoft.com/office/drawing/2014/main" id="{00FFFCDD-F0F0-F39F-40B8-225F8A04F71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97012" y="1241647"/>
            <a:ext cx="914400" cy="914400"/>
          </a:xfrm>
          <a:prstGeom prst="rect">
            <a:avLst/>
          </a:prstGeom>
        </p:spPr>
      </p:pic>
    </p:spTree>
    <p:extLst>
      <p:ext uri="{BB962C8B-B14F-4D97-AF65-F5344CB8AC3E}">
        <p14:creationId xmlns:p14="http://schemas.microsoft.com/office/powerpoint/2010/main" val="3329486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5104D7B-22ED-85D0-C2F0-40874186417C}"/>
              </a:ext>
            </a:extLst>
          </p:cNvPr>
          <p:cNvSpPr txBox="1"/>
          <p:nvPr/>
        </p:nvSpPr>
        <p:spPr>
          <a:xfrm>
            <a:off x="7990519" y="471704"/>
            <a:ext cx="2768525" cy="195887"/>
          </a:xfrm>
          <a:prstGeom prst="rect">
            <a:avLst/>
          </a:prstGeom>
        </p:spPr>
        <p:txBody>
          <a:bodyPr vert="horz" wrap="square" lIns="0" tIns="0" rIns="0" bIns="0" rtlCol="0">
            <a:spAutoFit/>
          </a:bodyPr>
          <a:lstStyle/>
          <a:p>
            <a:pPr marL="7701" defTabSz="554466"/>
            <a:r>
              <a:rPr lang="it-IT" sz="1273" spc="3" dirty="0">
                <a:solidFill>
                  <a:srgbClr val="012F4F"/>
                </a:solidFill>
                <a:latin typeface="Open Sans Light"/>
                <a:cs typeface="Open Sans Light"/>
              </a:rPr>
              <a:t>L’ASSEGNO DI INCLUSIONE</a:t>
            </a:r>
            <a:endParaRPr sz="1273" dirty="0">
              <a:solidFill>
                <a:prstClr val="black"/>
              </a:solidFill>
              <a:latin typeface="Open Sans Light"/>
              <a:cs typeface="Open Sans Light"/>
            </a:endParaRPr>
          </a:p>
        </p:txBody>
      </p:sp>
      <p:sp>
        <p:nvSpPr>
          <p:cNvPr id="5" name="CasellaDiTesto 4">
            <a:extLst>
              <a:ext uri="{FF2B5EF4-FFF2-40B4-BE49-F238E27FC236}">
                <a16:creationId xmlns:a16="http://schemas.microsoft.com/office/drawing/2014/main" id="{1AE49E68-6372-99E4-4FC7-3BB5D521FD11}"/>
              </a:ext>
            </a:extLst>
          </p:cNvPr>
          <p:cNvSpPr txBox="1"/>
          <p:nvPr/>
        </p:nvSpPr>
        <p:spPr>
          <a:xfrm>
            <a:off x="1477206" y="1877379"/>
            <a:ext cx="9894179" cy="3857466"/>
          </a:xfrm>
          <a:prstGeom prst="rect">
            <a:avLst/>
          </a:prstGeom>
          <a:noFill/>
        </p:spPr>
        <p:txBody>
          <a:bodyPr wrap="square">
            <a:spAutoFit/>
          </a:bodyPr>
          <a:lstStyle/>
          <a:p>
            <a:pPr marL="149706" lvl="8">
              <a:spcBef>
                <a:spcPts val="849"/>
              </a:spcBef>
            </a:pPr>
            <a:r>
              <a:rPr lang="it-IT" kern="0" dirty="0">
                <a:solidFill>
                  <a:sysClr val="windowText" lastClr="000000"/>
                </a:solidFill>
                <a:latin typeface="Titillium Web" pitchFamily="2" charset="77"/>
                <a:cs typeface="Times New Roman" panose="02020603050405020304" pitchFamily="18" charset="0"/>
              </a:rPr>
              <a:t>Non sono conteggiati nella scala di equivalenza i componenti del nucleo familiare per tutto il periodo in cui risiedono in strutture a totale carico della Pubblica Amministrazione.</a:t>
            </a:r>
          </a:p>
          <a:p>
            <a:pPr marL="149706" lvl="8">
              <a:spcBef>
                <a:spcPts val="849"/>
              </a:spcBef>
            </a:pPr>
            <a:endParaRPr lang="it-IT" kern="0" dirty="0">
              <a:solidFill>
                <a:sysClr val="windowText" lastClr="000000"/>
              </a:solidFill>
              <a:latin typeface="Titillium Web" pitchFamily="2" charset="77"/>
              <a:cs typeface="Times New Roman" panose="02020603050405020304" pitchFamily="18" charset="0"/>
            </a:endParaRPr>
          </a:p>
          <a:p>
            <a:pPr marL="149706" lvl="8">
              <a:spcBef>
                <a:spcPts val="849"/>
              </a:spcBef>
            </a:pPr>
            <a:r>
              <a:rPr lang="it-IT" kern="0" dirty="0">
                <a:solidFill>
                  <a:sysClr val="windowText" lastClr="000000"/>
                </a:solidFill>
                <a:latin typeface="Titillium Web" pitchFamily="2" charset="77"/>
                <a:cs typeface="Times New Roman" panose="02020603050405020304" pitchFamily="18" charset="0"/>
              </a:rPr>
              <a:t>Non sono conteggiati nella scala di equivalenza i componenti del nucleo familiare nei periodi di interruzione della residenza in Italia.</a:t>
            </a:r>
          </a:p>
          <a:p>
            <a:pPr marL="149706" lvl="8">
              <a:spcBef>
                <a:spcPts val="849"/>
              </a:spcBef>
            </a:pPr>
            <a:endParaRPr lang="it-IT" kern="0" dirty="0">
              <a:solidFill>
                <a:sysClr val="windowText" lastClr="000000"/>
              </a:solidFill>
              <a:latin typeface="Titillium Web" pitchFamily="2" charset="77"/>
              <a:cs typeface="Times New Roman" panose="02020603050405020304" pitchFamily="18" charset="0"/>
            </a:endParaRPr>
          </a:p>
          <a:p>
            <a:pPr marL="149706" lvl="8">
              <a:spcBef>
                <a:spcPts val="849"/>
              </a:spcBef>
            </a:pPr>
            <a:r>
              <a:rPr lang="it-IT" kern="0" dirty="0">
                <a:solidFill>
                  <a:sysClr val="windowText" lastClr="000000"/>
                </a:solidFill>
                <a:latin typeface="Titillium Web" pitchFamily="2" charset="77"/>
                <a:cs typeface="Times New Roman" panose="02020603050405020304" pitchFamily="18" charset="0"/>
              </a:rPr>
              <a:t>La continuità di residenza si intende interrotta per:</a:t>
            </a:r>
          </a:p>
          <a:p>
            <a:pPr marL="492606" lvl="8" indent="-342900">
              <a:spcBef>
                <a:spcPts val="849"/>
              </a:spcBef>
              <a:buClr>
                <a:srgbClr val="007DB3"/>
              </a:buClr>
              <a:buFont typeface="Arial" panose="020B0604020202020204" pitchFamily="34" charset="0"/>
              <a:buChar char="•"/>
            </a:pPr>
            <a:r>
              <a:rPr lang="it-IT" kern="0" dirty="0">
                <a:solidFill>
                  <a:sysClr val="windowText" lastClr="000000"/>
                </a:solidFill>
                <a:latin typeface="Titillium Web" pitchFamily="2" charset="77"/>
                <a:cs typeface="Times New Roman" panose="02020603050405020304" pitchFamily="18" charset="0"/>
              </a:rPr>
              <a:t>assenza dal territorio italiano per un periodo pari o superiore a due mesi continuativi</a:t>
            </a:r>
          </a:p>
          <a:p>
            <a:pPr marL="492606" lvl="8" indent="-342900">
              <a:spcBef>
                <a:spcPts val="849"/>
              </a:spcBef>
              <a:buClr>
                <a:srgbClr val="007DB3"/>
              </a:buClr>
              <a:buFont typeface="Arial" panose="020B0604020202020204" pitchFamily="34" charset="0"/>
              <a:buChar char="•"/>
            </a:pPr>
            <a:r>
              <a:rPr lang="it-IT" kern="0" dirty="0">
                <a:solidFill>
                  <a:sysClr val="windowText" lastClr="000000"/>
                </a:solidFill>
                <a:latin typeface="Titillium Web" pitchFamily="2" charset="77"/>
                <a:cs typeface="Times New Roman" panose="02020603050405020304" pitchFamily="18" charset="0"/>
              </a:rPr>
              <a:t>assenza dal territorio italiano per un periodo pari o superiore a quattro mesi, anche non continuativi, nell’arco di diciotto mesi.</a:t>
            </a:r>
          </a:p>
          <a:p>
            <a:pPr marL="149706" lvl="8">
              <a:spcBef>
                <a:spcPts val="849"/>
              </a:spcBef>
            </a:pPr>
            <a:r>
              <a:rPr lang="it-IT" b="1" kern="0" dirty="0">
                <a:solidFill>
                  <a:sysClr val="windowText" lastClr="000000"/>
                </a:solidFill>
                <a:latin typeface="Titillium Web" pitchFamily="2" charset="77"/>
                <a:cs typeface="Times New Roman" panose="02020603050405020304" pitchFamily="18" charset="0"/>
              </a:rPr>
              <a:t>Sono fatte salve le assenze per gravi e documentati motivi di salute</a:t>
            </a:r>
          </a:p>
        </p:txBody>
      </p:sp>
      <p:sp>
        <p:nvSpPr>
          <p:cNvPr id="4" name="Titolo 8">
            <a:extLst>
              <a:ext uri="{FF2B5EF4-FFF2-40B4-BE49-F238E27FC236}">
                <a16:creationId xmlns:a16="http://schemas.microsoft.com/office/drawing/2014/main" id="{BF20D62E-28A0-F480-2D9E-689D14A67DB5}"/>
              </a:ext>
            </a:extLst>
          </p:cNvPr>
          <p:cNvSpPr txBox="1">
            <a:spLocks/>
          </p:cNvSpPr>
          <p:nvPr/>
        </p:nvSpPr>
        <p:spPr>
          <a:xfrm>
            <a:off x="725715" y="1017512"/>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ESCLUSIONI DALLA SCALA DI EQUIVALENZA</a:t>
            </a:r>
          </a:p>
        </p:txBody>
      </p:sp>
      <p:grpSp>
        <p:nvGrpSpPr>
          <p:cNvPr id="8" name="Gruppo 7">
            <a:extLst>
              <a:ext uri="{FF2B5EF4-FFF2-40B4-BE49-F238E27FC236}">
                <a16:creationId xmlns:a16="http://schemas.microsoft.com/office/drawing/2014/main" id="{D76D941E-3D2B-F4F5-B087-207FDEA833B9}"/>
              </a:ext>
            </a:extLst>
          </p:cNvPr>
          <p:cNvGrpSpPr/>
          <p:nvPr/>
        </p:nvGrpSpPr>
        <p:grpSpPr>
          <a:xfrm>
            <a:off x="-2" y="6374893"/>
            <a:ext cx="1708393" cy="276999"/>
            <a:chOff x="-2" y="6374893"/>
            <a:chExt cx="1708393" cy="276999"/>
          </a:xfrm>
        </p:grpSpPr>
        <p:sp>
          <p:nvSpPr>
            <p:cNvPr id="9" name="Rettangolo con angoli arrotondati sullo stesso lato 8">
              <a:extLst>
                <a:ext uri="{FF2B5EF4-FFF2-40B4-BE49-F238E27FC236}">
                  <a16:creationId xmlns:a16="http://schemas.microsoft.com/office/drawing/2014/main" id="{C6BF0465-7062-6F67-5B49-818C4387E773}"/>
                </a:ext>
              </a:extLst>
            </p:cNvPr>
            <p:cNvSpPr/>
            <p:nvPr/>
          </p:nvSpPr>
          <p:spPr>
            <a:xfrm rot="5400000">
              <a:off x="742096" y="5659199"/>
              <a:ext cx="224198" cy="1708393"/>
            </a:xfrm>
            <a:prstGeom prst="round2SameRect">
              <a:avLst>
                <a:gd name="adj1" fmla="val 50000"/>
                <a:gd name="adj2" fmla="val 0"/>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10" name="CasellaDiTesto 9">
              <a:extLst>
                <a:ext uri="{FF2B5EF4-FFF2-40B4-BE49-F238E27FC236}">
                  <a16:creationId xmlns:a16="http://schemas.microsoft.com/office/drawing/2014/main" id="{2AA6A4CB-DA47-EB7A-7F18-0A6868AF717D}"/>
                </a:ext>
              </a:extLst>
            </p:cNvPr>
            <p:cNvSpPr txBox="1"/>
            <p:nvPr/>
          </p:nvSpPr>
          <p:spPr>
            <a:xfrm>
              <a:off x="30194" y="6374893"/>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11" name="Ovale 10">
            <a:extLst>
              <a:ext uri="{FF2B5EF4-FFF2-40B4-BE49-F238E27FC236}">
                <a16:creationId xmlns:a16="http://schemas.microsoft.com/office/drawing/2014/main" id="{6E9FD3CF-2DCF-825E-C032-9C8A6C973300}"/>
              </a:ext>
            </a:extLst>
          </p:cNvPr>
          <p:cNvSpPr/>
          <p:nvPr/>
        </p:nvSpPr>
        <p:spPr>
          <a:xfrm>
            <a:off x="725715" y="1823940"/>
            <a:ext cx="751491" cy="751491"/>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2" name="Elemento grafico 11">
            <a:extLst>
              <a:ext uri="{FF2B5EF4-FFF2-40B4-BE49-F238E27FC236}">
                <a16:creationId xmlns:a16="http://schemas.microsoft.com/office/drawing/2014/main" id="{FCB96761-B07C-9931-7732-2A557B3295C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859730" y="1877379"/>
            <a:ext cx="483461" cy="644613"/>
          </a:xfrm>
          <a:prstGeom prst="rect">
            <a:avLst/>
          </a:prstGeom>
        </p:spPr>
      </p:pic>
      <p:sp>
        <p:nvSpPr>
          <p:cNvPr id="13" name="Ovale 12">
            <a:extLst>
              <a:ext uri="{FF2B5EF4-FFF2-40B4-BE49-F238E27FC236}">
                <a16:creationId xmlns:a16="http://schemas.microsoft.com/office/drawing/2014/main" id="{624B58A7-B340-FD93-61E5-560951C7F25D}"/>
              </a:ext>
            </a:extLst>
          </p:cNvPr>
          <p:cNvSpPr/>
          <p:nvPr/>
        </p:nvSpPr>
        <p:spPr>
          <a:xfrm>
            <a:off x="725715" y="2855571"/>
            <a:ext cx="751491" cy="751491"/>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CasellaDiTesto 14">
            <a:extLst>
              <a:ext uri="{FF2B5EF4-FFF2-40B4-BE49-F238E27FC236}">
                <a16:creationId xmlns:a16="http://schemas.microsoft.com/office/drawing/2014/main" id="{DBD4DB50-5B67-7CD7-13F2-77937C3864EE}"/>
              </a:ext>
            </a:extLst>
          </p:cNvPr>
          <p:cNvSpPr txBox="1"/>
          <p:nvPr/>
        </p:nvSpPr>
        <p:spPr>
          <a:xfrm>
            <a:off x="877902" y="2047677"/>
            <a:ext cx="458780" cy="369332"/>
          </a:xfrm>
          <a:prstGeom prst="rect">
            <a:avLst/>
          </a:prstGeom>
          <a:noFill/>
        </p:spPr>
        <p:txBody>
          <a:bodyPr wrap="none" rtlCol="0">
            <a:spAutoFit/>
          </a:bodyPr>
          <a:lstStyle/>
          <a:p>
            <a:r>
              <a:rPr lang="it-IT" b="1" dirty="0">
                <a:solidFill>
                  <a:schemeClr val="bg1"/>
                </a:solidFill>
                <a:latin typeface="Titillium Web" pitchFamily="2" charset="77"/>
              </a:rPr>
              <a:t>PA</a:t>
            </a:r>
          </a:p>
        </p:txBody>
      </p:sp>
      <p:pic>
        <p:nvPicPr>
          <p:cNvPr id="16" name="Elemento grafico 15">
            <a:extLst>
              <a:ext uri="{FF2B5EF4-FFF2-40B4-BE49-F238E27FC236}">
                <a16:creationId xmlns:a16="http://schemas.microsoft.com/office/drawing/2014/main" id="{8721D09A-2949-5C7B-0FA1-2866A39185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6208" y="2855571"/>
            <a:ext cx="730505" cy="915566"/>
          </a:xfrm>
          <a:prstGeom prst="rect">
            <a:avLst/>
          </a:prstGeom>
        </p:spPr>
      </p:pic>
      <p:sp>
        <p:nvSpPr>
          <p:cNvPr id="2" name="Segnaposto numero diapositiva 7">
            <a:extLst>
              <a:ext uri="{FF2B5EF4-FFF2-40B4-BE49-F238E27FC236}">
                <a16:creationId xmlns:a16="http://schemas.microsoft.com/office/drawing/2014/main" id="{F7C55D4F-F518-2D52-FC1E-33AA329CD4A1}"/>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29</a:t>
            </a:fld>
            <a:endParaRPr lang="it-IT" dirty="0"/>
          </a:p>
        </p:txBody>
      </p:sp>
    </p:spTree>
    <p:extLst>
      <p:ext uri="{BB962C8B-B14F-4D97-AF65-F5344CB8AC3E}">
        <p14:creationId xmlns:p14="http://schemas.microsoft.com/office/powerpoint/2010/main" val="4204136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p:cNvSpPr>
            <a:spLocks noGrp="1"/>
          </p:cNvSpPr>
          <p:nvPr>
            <p:ph type="title"/>
          </p:nvPr>
        </p:nvSpPr>
        <p:spPr>
          <a:xfrm>
            <a:off x="3312289" y="1820519"/>
            <a:ext cx="5567418" cy="998991"/>
          </a:xfrm>
        </p:spPr>
        <p:txBody>
          <a:bodyPr/>
          <a:lstStyle/>
          <a:p>
            <a:pPr>
              <a:lnSpc>
                <a:spcPts val="3800"/>
              </a:lnSpc>
            </a:pPr>
            <a:r>
              <a:rPr lang="it-IT" sz="3400" dirty="0">
                <a:latin typeface="Titillium Web" pitchFamily="2" charset="77"/>
              </a:rPr>
              <a:t>VERSO LE NUOVE MISURE DI CONTRASTO ALLA POVERTÀ</a:t>
            </a:r>
          </a:p>
        </p:txBody>
      </p:sp>
      <p:sp>
        <p:nvSpPr>
          <p:cNvPr id="3" name="Segnaposto contenuto 2"/>
          <p:cNvSpPr txBox="1">
            <a:spLocks/>
          </p:cNvSpPr>
          <p:nvPr/>
        </p:nvSpPr>
        <p:spPr>
          <a:xfrm>
            <a:off x="555926" y="2320015"/>
            <a:ext cx="10203118" cy="3855154"/>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19125" lvl="1" algn="just" defTabSz="554466">
              <a:tabLst>
                <a:tab pos="1081088" algn="l"/>
              </a:tabLst>
            </a:pPr>
            <a:endParaRPr lang="it-IT" sz="2400" b="1" kern="0">
              <a:solidFill>
                <a:srgbClr val="0070C0"/>
              </a:solidFill>
              <a:latin typeface="Times New Roman" panose="02020603050405020304" pitchFamily="18" charset="0"/>
              <a:cs typeface="Times New Roman" panose="02020603050405020304" pitchFamily="18" charset="0"/>
            </a:endParaRPr>
          </a:p>
          <a:p>
            <a:pPr marL="273050" defTabSz="554466"/>
            <a:endParaRPr lang="it-IT" sz="1880" kern="0">
              <a:solidFill>
                <a:sysClr val="windowText" lastClr="000000"/>
              </a:solidFill>
              <a:latin typeface="Times New Roman" panose="02020603050405020304" pitchFamily="18" charset="0"/>
              <a:cs typeface="Times New Roman" panose="02020603050405020304" pitchFamily="18" charset="0"/>
            </a:endParaRPr>
          </a:p>
        </p:txBody>
      </p:sp>
      <p:pic>
        <p:nvPicPr>
          <p:cNvPr id="5" name="Immagine 4">
            <a:extLst>
              <a:ext uri="{FF2B5EF4-FFF2-40B4-BE49-F238E27FC236}">
                <a16:creationId xmlns:a16="http://schemas.microsoft.com/office/drawing/2014/main" id="{04F43644-9B1F-B77D-612B-606A7F5AB9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03723" y="3264245"/>
            <a:ext cx="2584554" cy="2584554"/>
          </a:xfrm>
          <a:prstGeom prst="rect">
            <a:avLst/>
          </a:prstGeom>
        </p:spPr>
      </p:pic>
      <p:sp>
        <p:nvSpPr>
          <p:cNvPr id="2" name="Segnaposto numero diapositiva 7">
            <a:extLst>
              <a:ext uri="{FF2B5EF4-FFF2-40B4-BE49-F238E27FC236}">
                <a16:creationId xmlns:a16="http://schemas.microsoft.com/office/drawing/2014/main" id="{5606124E-0BA8-C256-9285-CB27BEF95DD3}"/>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3</a:t>
            </a:fld>
            <a:endParaRPr lang="it-IT" dirty="0"/>
          </a:p>
        </p:txBody>
      </p:sp>
    </p:spTree>
    <p:extLst>
      <p:ext uri="{BB962C8B-B14F-4D97-AF65-F5344CB8AC3E}">
        <p14:creationId xmlns:p14="http://schemas.microsoft.com/office/powerpoint/2010/main" val="17313247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contenuto 2">
            <a:extLst>
              <a:ext uri="{FF2B5EF4-FFF2-40B4-BE49-F238E27FC236}">
                <a16:creationId xmlns:a16="http://schemas.microsoft.com/office/drawing/2014/main" id="{953BF67D-176D-F95C-93C0-07DCA9354032}"/>
              </a:ext>
            </a:extLst>
          </p:cNvPr>
          <p:cNvSpPr txBox="1">
            <a:spLocks/>
          </p:cNvSpPr>
          <p:nvPr/>
        </p:nvSpPr>
        <p:spPr>
          <a:xfrm>
            <a:off x="4709768" y="2496463"/>
            <a:ext cx="6561500" cy="3604204"/>
          </a:xfrm>
          <a:prstGeom prst="rect">
            <a:avLst/>
          </a:prstGeom>
        </p:spPr>
        <p:txBody>
          <a:bodyPr lIns="55446" tIns="27724" rIns="55446" bIns="27724">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it-IT" sz="1092" kern="0" dirty="0">
              <a:solidFill>
                <a:sysClr val="windowText" lastClr="000000"/>
              </a:solidFill>
              <a:latin typeface="Titillium Web" pitchFamily="2" charset="77"/>
            </a:endParaRPr>
          </a:p>
        </p:txBody>
      </p:sp>
      <p:graphicFrame>
        <p:nvGraphicFramePr>
          <p:cNvPr id="11" name="Tabella 10">
            <a:extLst>
              <a:ext uri="{FF2B5EF4-FFF2-40B4-BE49-F238E27FC236}">
                <a16:creationId xmlns:a16="http://schemas.microsoft.com/office/drawing/2014/main" id="{DEF33AFB-91DC-AD08-4504-54F8C55257A8}"/>
              </a:ext>
            </a:extLst>
          </p:cNvPr>
          <p:cNvGraphicFramePr>
            <a:graphicFrameLocks noGrp="1"/>
          </p:cNvGraphicFramePr>
          <p:nvPr>
            <p:extLst>
              <p:ext uri="{D42A27DB-BD31-4B8C-83A1-F6EECF244321}">
                <p14:modId xmlns:p14="http://schemas.microsoft.com/office/powerpoint/2010/main" val="2196075153"/>
              </p:ext>
            </p:extLst>
          </p:nvPr>
        </p:nvGraphicFramePr>
        <p:xfrm>
          <a:off x="725716" y="1837121"/>
          <a:ext cx="10919439" cy="4230837"/>
        </p:xfrm>
        <a:graphic>
          <a:graphicData uri="http://schemas.openxmlformats.org/drawingml/2006/table">
            <a:tbl>
              <a:tblPr firstRow="1" bandRow="1">
                <a:tableStyleId>{5C22544A-7EE6-4342-B048-85BDC9FD1C3A}</a:tableStyleId>
              </a:tblPr>
              <a:tblGrid>
                <a:gridCol w="713119">
                  <a:extLst>
                    <a:ext uri="{9D8B030D-6E8A-4147-A177-3AD203B41FA5}">
                      <a16:colId xmlns:a16="http://schemas.microsoft.com/office/drawing/2014/main" val="2040152107"/>
                    </a:ext>
                  </a:extLst>
                </a:gridCol>
                <a:gridCol w="6642847">
                  <a:extLst>
                    <a:ext uri="{9D8B030D-6E8A-4147-A177-3AD203B41FA5}">
                      <a16:colId xmlns:a16="http://schemas.microsoft.com/office/drawing/2014/main" val="20000"/>
                    </a:ext>
                  </a:extLst>
                </a:gridCol>
                <a:gridCol w="1546412">
                  <a:extLst>
                    <a:ext uri="{9D8B030D-6E8A-4147-A177-3AD203B41FA5}">
                      <a16:colId xmlns:a16="http://schemas.microsoft.com/office/drawing/2014/main" val="20001"/>
                    </a:ext>
                  </a:extLst>
                </a:gridCol>
                <a:gridCol w="2017061">
                  <a:extLst>
                    <a:ext uri="{9D8B030D-6E8A-4147-A177-3AD203B41FA5}">
                      <a16:colId xmlns:a16="http://schemas.microsoft.com/office/drawing/2014/main" val="20002"/>
                    </a:ext>
                  </a:extLst>
                </a:gridCol>
              </a:tblGrid>
              <a:tr h="606013">
                <a:tc gridSpan="2">
                  <a:txBody>
                    <a:bodyPr/>
                    <a:lstStyle/>
                    <a:p>
                      <a:r>
                        <a:rPr lang="it-IT" sz="1900" dirty="0">
                          <a:latin typeface="Titillium Web" pitchFamily="2" charset="77"/>
                          <a:cs typeface="Times New Roman" pitchFamily="18" charset="0"/>
                        </a:rPr>
                        <a:t>Tipologia e componenti nucleo</a:t>
                      </a:r>
                    </a:p>
                  </a:txBody>
                  <a:tcPr marL="144000" marR="55449" marT="27725" marB="27725" anchor="ctr"/>
                </a:tc>
                <a:tc hMerge="1">
                  <a:txBody>
                    <a:bodyPr/>
                    <a:lstStyle/>
                    <a:p>
                      <a:r>
                        <a:rPr lang="it-IT" sz="1900" dirty="0">
                          <a:latin typeface="Titillium Web" pitchFamily="2" charset="77"/>
                          <a:cs typeface="Times New Roman" pitchFamily="18" charset="0"/>
                        </a:rPr>
                        <a:t>Tipologia e componenti nucleo</a:t>
                      </a:r>
                    </a:p>
                  </a:txBody>
                  <a:tcPr marL="55449" marR="55449" marT="27725" marB="27725" anchor="ctr"/>
                </a:tc>
                <a:tc>
                  <a:txBody>
                    <a:bodyPr/>
                    <a:lstStyle/>
                    <a:p>
                      <a:pPr algn="r"/>
                      <a:r>
                        <a:rPr lang="it-IT" sz="1900" dirty="0">
                          <a:latin typeface="Titillium Web" pitchFamily="2" charset="77"/>
                          <a:cs typeface="Times New Roman" pitchFamily="18" charset="0"/>
                        </a:rPr>
                        <a:t>Parametro</a:t>
                      </a:r>
                    </a:p>
                  </a:txBody>
                  <a:tcPr marL="55449" marR="108000" marT="27725" marB="27725" anchor="ctr"/>
                </a:tc>
                <a:tc>
                  <a:txBody>
                    <a:bodyPr/>
                    <a:lstStyle/>
                    <a:p>
                      <a:pPr algn="r"/>
                      <a:r>
                        <a:rPr lang="it-IT" sz="1900" dirty="0">
                          <a:latin typeface="Titillium Web" pitchFamily="2" charset="77"/>
                          <a:cs typeface="Times New Roman" pitchFamily="18" charset="0"/>
                        </a:rPr>
                        <a:t>Soglia reddituale</a:t>
                      </a:r>
                    </a:p>
                  </a:txBody>
                  <a:tcPr marL="55449" marR="108000" marT="27725" marB="27725" anchor="ctr"/>
                </a:tc>
                <a:extLst>
                  <a:ext uri="{0D108BD9-81ED-4DB2-BD59-A6C34878D82A}">
                    <a16:rowId xmlns:a16="http://schemas.microsoft.com/office/drawing/2014/main" val="10000"/>
                  </a:ext>
                </a:extLst>
              </a:tr>
              <a:tr h="333683">
                <a:tc>
                  <a:txBody>
                    <a:bodyPr/>
                    <a:lstStyle/>
                    <a:p>
                      <a:endParaRPr lang="it-IT" sz="1800" b="0" i="0" dirty="0">
                        <a:latin typeface="Titillium Web Light" pitchFamily="2" charset="77"/>
                        <a:cs typeface="Times New Roman" pitchFamily="18" charset="0"/>
                      </a:endParaRPr>
                    </a:p>
                  </a:txBody>
                  <a:tcPr marL="144000" marR="55449" marT="27725" marB="27725" anchor="ctr"/>
                </a:tc>
                <a:tc>
                  <a:txBody>
                    <a:bodyPr/>
                    <a:lstStyle/>
                    <a:p>
                      <a:r>
                        <a:rPr lang="it-IT" sz="1800" b="0" i="0" dirty="0">
                          <a:latin typeface="Titillium Web Light" pitchFamily="2" charset="77"/>
                          <a:cs typeface="Times New Roman" pitchFamily="18" charset="0"/>
                        </a:rPr>
                        <a:t>Nucleo</a:t>
                      </a:r>
                      <a:r>
                        <a:rPr lang="it-IT" sz="1800" b="0" i="0" baseline="0" dirty="0">
                          <a:latin typeface="Titillium Web Light" pitchFamily="2" charset="77"/>
                          <a:cs typeface="Times New Roman" pitchFamily="18" charset="0"/>
                        </a:rPr>
                        <a:t> con tre adulti di cui uno con età pari o &gt; a 60 anni</a:t>
                      </a:r>
                      <a:endParaRPr lang="it-IT" sz="1800" b="0" i="0" dirty="0">
                        <a:latin typeface="Titillium Web Light" pitchFamily="2" charset="77"/>
                        <a:cs typeface="Times New Roman" pitchFamily="18" charset="0"/>
                      </a:endParaRPr>
                    </a:p>
                  </a:txBody>
                  <a:tcPr marL="144000" marR="55449" marT="27725" marB="27725" anchor="ctr"/>
                </a:tc>
                <a:tc>
                  <a:txBody>
                    <a:bodyPr/>
                    <a:lstStyle/>
                    <a:p>
                      <a:pPr algn="r"/>
                      <a:r>
                        <a:rPr lang="it-IT" sz="1600" b="1" dirty="0">
                          <a:solidFill>
                            <a:srgbClr val="4E81BD"/>
                          </a:solidFill>
                          <a:latin typeface="Titillium Web" pitchFamily="2" charset="77"/>
                          <a:cs typeface="Times New Roman" pitchFamily="18" charset="0"/>
                        </a:rPr>
                        <a:t>1,40</a:t>
                      </a:r>
                    </a:p>
                  </a:txBody>
                  <a:tcPr marL="55449" marR="108000" marT="27725" marB="27725" anchor="ctr"/>
                </a:tc>
                <a:tc>
                  <a:txBody>
                    <a:bodyPr/>
                    <a:lstStyle/>
                    <a:p>
                      <a:pPr algn="r"/>
                      <a:r>
                        <a:rPr lang="it-IT" sz="1600" b="1" dirty="0">
                          <a:solidFill>
                            <a:srgbClr val="4E81BD"/>
                          </a:solidFill>
                          <a:latin typeface="Titillium Web" pitchFamily="2" charset="77"/>
                          <a:cs typeface="Times New Roman" pitchFamily="18" charset="0"/>
                        </a:rPr>
                        <a:t>8.400,00</a:t>
                      </a:r>
                    </a:p>
                  </a:txBody>
                  <a:tcPr marL="55449" marR="108000" marT="27725" marB="27725" anchor="ctr"/>
                </a:tc>
                <a:extLst>
                  <a:ext uri="{0D108BD9-81ED-4DB2-BD59-A6C34878D82A}">
                    <a16:rowId xmlns:a16="http://schemas.microsoft.com/office/drawing/2014/main" val="10001"/>
                  </a:ext>
                </a:extLst>
              </a:tr>
              <a:tr h="576807">
                <a:tc>
                  <a:txBody>
                    <a:bodyPr/>
                    <a:lstStyle/>
                    <a:p>
                      <a:endParaRPr lang="it-IT" sz="1800" b="0" i="0" dirty="0">
                        <a:latin typeface="Titillium Web Light" pitchFamily="2" charset="77"/>
                        <a:cs typeface="Times New Roman" pitchFamily="18" charset="0"/>
                      </a:endParaRPr>
                    </a:p>
                  </a:txBody>
                  <a:tcPr marL="144000" marR="55449" marT="27725" marB="27725" anchor="ctr"/>
                </a:tc>
                <a:tc>
                  <a:txBody>
                    <a:bodyPr/>
                    <a:lstStyle/>
                    <a:p>
                      <a:r>
                        <a:rPr lang="it-IT" sz="1800" b="0" i="0" dirty="0">
                          <a:latin typeface="Titillium Web Light" pitchFamily="2" charset="77"/>
                          <a:cs typeface="Times New Roman" pitchFamily="18" charset="0"/>
                        </a:rPr>
                        <a:t>Nucleo con tre adulti di cui uno con disabilità grave (a un adulto vengono riconosciuti i carichi di cura)</a:t>
                      </a:r>
                    </a:p>
                  </a:txBody>
                  <a:tcPr marL="144000" marR="55449" marT="27725" marB="27725" anchor="ctr"/>
                </a:tc>
                <a:tc>
                  <a:txBody>
                    <a:bodyPr/>
                    <a:lstStyle/>
                    <a:p>
                      <a:pPr algn="r"/>
                      <a:r>
                        <a:rPr lang="it-IT" sz="1600" b="1" dirty="0">
                          <a:solidFill>
                            <a:srgbClr val="4E81BD"/>
                          </a:solidFill>
                          <a:latin typeface="Titillium Web" pitchFamily="2" charset="77"/>
                          <a:cs typeface="Times New Roman" pitchFamily="18" charset="0"/>
                        </a:rPr>
                        <a:t>1,90</a:t>
                      </a:r>
                    </a:p>
                  </a:txBody>
                  <a:tcPr marL="55449" marR="108000" marT="27725" marB="27725" anchor="ctr"/>
                </a:tc>
                <a:tc>
                  <a:txBody>
                    <a:bodyPr/>
                    <a:lstStyle/>
                    <a:p>
                      <a:pPr algn="r"/>
                      <a:r>
                        <a:rPr lang="it-IT" sz="1600" b="1" dirty="0">
                          <a:solidFill>
                            <a:srgbClr val="4E81BD"/>
                          </a:solidFill>
                          <a:latin typeface="Titillium Web" pitchFamily="2" charset="77"/>
                          <a:cs typeface="Times New Roman" pitchFamily="18" charset="0"/>
                        </a:rPr>
                        <a:t>11.400,00</a:t>
                      </a:r>
                    </a:p>
                  </a:txBody>
                  <a:tcPr marL="55449" marR="108000" marT="27725" marB="27725" anchor="ctr"/>
                </a:tc>
                <a:extLst>
                  <a:ext uri="{0D108BD9-81ED-4DB2-BD59-A6C34878D82A}">
                    <a16:rowId xmlns:a16="http://schemas.microsoft.com/office/drawing/2014/main" val="10002"/>
                  </a:ext>
                </a:extLst>
              </a:tr>
              <a:tr h="422523">
                <a:tc>
                  <a:txBody>
                    <a:bodyPr/>
                    <a:lstStyle/>
                    <a:p>
                      <a:endParaRPr lang="it-IT" sz="1800" b="0" i="0" dirty="0">
                        <a:latin typeface="Titillium Web Light" pitchFamily="2" charset="77"/>
                        <a:cs typeface="Times New Roman" pitchFamily="18" charset="0"/>
                      </a:endParaRPr>
                    </a:p>
                  </a:txBody>
                  <a:tcPr marL="144000" marR="55449" marT="27725" marB="27725" anchor="ctr"/>
                </a:tc>
                <a:tc>
                  <a:txBody>
                    <a:bodyPr/>
                    <a:lstStyle/>
                    <a:p>
                      <a:r>
                        <a:rPr lang="it-IT" sz="1800" b="0" i="0" dirty="0">
                          <a:latin typeface="Titillium Web Light" pitchFamily="2" charset="77"/>
                          <a:cs typeface="Times New Roman" pitchFamily="18" charset="0"/>
                        </a:rPr>
                        <a:t>Nucleo con due adulti e due figli minori, di cui uno sotto i tre anni</a:t>
                      </a:r>
                    </a:p>
                  </a:txBody>
                  <a:tcPr marL="144000" marR="55449" marT="27725" marB="27725" anchor="ctr"/>
                </a:tc>
                <a:tc>
                  <a:txBody>
                    <a:bodyPr/>
                    <a:lstStyle/>
                    <a:p>
                      <a:pPr algn="r"/>
                      <a:r>
                        <a:rPr lang="it-IT" sz="1600" b="1" dirty="0">
                          <a:solidFill>
                            <a:srgbClr val="4E81BD"/>
                          </a:solidFill>
                          <a:latin typeface="Titillium Web" pitchFamily="2" charset="77"/>
                          <a:cs typeface="Times New Roman" pitchFamily="18" charset="0"/>
                        </a:rPr>
                        <a:t>1,70</a:t>
                      </a:r>
                    </a:p>
                  </a:txBody>
                  <a:tcPr marL="55449" marR="108000" marT="27725" marB="27725" anchor="ctr"/>
                </a:tc>
                <a:tc>
                  <a:txBody>
                    <a:bodyPr/>
                    <a:lstStyle/>
                    <a:p>
                      <a:pPr algn="r"/>
                      <a:r>
                        <a:rPr lang="it-IT" sz="1600" b="1" dirty="0">
                          <a:solidFill>
                            <a:srgbClr val="4E81BD"/>
                          </a:solidFill>
                          <a:latin typeface="Titillium Web" pitchFamily="2" charset="77"/>
                          <a:cs typeface="Times New Roman" pitchFamily="18" charset="0"/>
                        </a:rPr>
                        <a:t>10.200,00</a:t>
                      </a:r>
                    </a:p>
                  </a:txBody>
                  <a:tcPr marL="55449" marR="108000" marT="27725" marB="27725" anchor="ctr"/>
                </a:tc>
                <a:extLst>
                  <a:ext uri="{0D108BD9-81ED-4DB2-BD59-A6C34878D82A}">
                    <a16:rowId xmlns:a16="http://schemas.microsoft.com/office/drawing/2014/main" val="10003"/>
                  </a:ext>
                </a:extLst>
              </a:tr>
              <a:tr h="333683">
                <a:tc>
                  <a:txBody>
                    <a:bodyPr/>
                    <a:lstStyle/>
                    <a:p>
                      <a:endParaRPr lang="it-IT" sz="1800" b="0" i="0" dirty="0">
                        <a:latin typeface="Titillium Web Light" pitchFamily="2" charset="77"/>
                        <a:cs typeface="Times New Roman" pitchFamily="18" charset="0"/>
                      </a:endParaRPr>
                    </a:p>
                  </a:txBody>
                  <a:tcPr marL="144000" marR="55449" marT="27725" marB="27725" anchor="ctr"/>
                </a:tc>
                <a:tc>
                  <a:txBody>
                    <a:bodyPr/>
                    <a:lstStyle/>
                    <a:p>
                      <a:r>
                        <a:rPr lang="it-IT" sz="1800" b="0" i="0" dirty="0">
                          <a:latin typeface="Titillium Web Light" pitchFamily="2" charset="77"/>
                          <a:cs typeface="Times New Roman" pitchFamily="18" charset="0"/>
                        </a:rPr>
                        <a:t>Nucleo con due adulti e due figli minori sopra i tre anni</a:t>
                      </a:r>
                    </a:p>
                  </a:txBody>
                  <a:tcPr marL="144000" marR="55449" marT="27725" marB="27725" anchor="ctr"/>
                </a:tc>
                <a:tc>
                  <a:txBody>
                    <a:bodyPr/>
                    <a:lstStyle/>
                    <a:p>
                      <a:pPr algn="r"/>
                      <a:r>
                        <a:rPr lang="it-IT" sz="1600" b="1" dirty="0">
                          <a:solidFill>
                            <a:srgbClr val="4E81BD"/>
                          </a:solidFill>
                          <a:latin typeface="Titillium Web" pitchFamily="2" charset="77"/>
                          <a:cs typeface="Times New Roman" pitchFamily="18" charset="0"/>
                        </a:rPr>
                        <a:t>1,30</a:t>
                      </a:r>
                    </a:p>
                  </a:txBody>
                  <a:tcPr marL="55449" marR="108000" marT="27725" marB="27725" anchor="ctr"/>
                </a:tc>
                <a:tc>
                  <a:txBody>
                    <a:bodyPr/>
                    <a:lstStyle/>
                    <a:p>
                      <a:pPr algn="r"/>
                      <a:r>
                        <a:rPr lang="it-IT" sz="1600" b="1" dirty="0">
                          <a:solidFill>
                            <a:srgbClr val="4E81BD"/>
                          </a:solidFill>
                          <a:latin typeface="Titillium Web" pitchFamily="2" charset="77"/>
                          <a:cs typeface="Times New Roman" pitchFamily="18" charset="0"/>
                        </a:rPr>
                        <a:t>7.800,00</a:t>
                      </a:r>
                    </a:p>
                  </a:txBody>
                  <a:tcPr marL="55449" marR="108000" marT="27725" marB="27725" anchor="ctr"/>
                </a:tc>
                <a:extLst>
                  <a:ext uri="{0D108BD9-81ED-4DB2-BD59-A6C34878D82A}">
                    <a16:rowId xmlns:a16="http://schemas.microsoft.com/office/drawing/2014/main" val="10004"/>
                  </a:ext>
                </a:extLst>
              </a:tr>
              <a:tr h="371289">
                <a:tc>
                  <a:txBody>
                    <a:bodyPr/>
                    <a:lstStyle/>
                    <a:p>
                      <a:endParaRPr lang="it-IT" sz="1800" b="0" i="0" dirty="0">
                        <a:latin typeface="Titillium Web Light" pitchFamily="2" charset="77"/>
                        <a:cs typeface="Times New Roman" pitchFamily="18" charset="0"/>
                      </a:endParaRPr>
                    </a:p>
                  </a:txBody>
                  <a:tcPr marL="144000" marR="55449" marT="27725" marB="27725" anchor="ctr"/>
                </a:tc>
                <a:tc>
                  <a:txBody>
                    <a:bodyPr/>
                    <a:lstStyle/>
                    <a:p>
                      <a:r>
                        <a:rPr lang="it-IT" sz="1800" b="0" i="0" dirty="0">
                          <a:latin typeface="Titillium Web Light" pitchFamily="2" charset="77"/>
                          <a:cs typeface="Times New Roman" pitchFamily="18" charset="0"/>
                        </a:rPr>
                        <a:t>Nucleo con due adulti e 3 figli minori </a:t>
                      </a:r>
                    </a:p>
                  </a:txBody>
                  <a:tcPr marL="144000" marR="55449" marT="27725" marB="27725" anchor="ctr"/>
                </a:tc>
                <a:tc>
                  <a:txBody>
                    <a:bodyPr/>
                    <a:lstStyle/>
                    <a:p>
                      <a:pPr algn="r"/>
                      <a:r>
                        <a:rPr lang="it-IT" sz="1600" b="1" dirty="0">
                          <a:solidFill>
                            <a:srgbClr val="4E81BD"/>
                          </a:solidFill>
                          <a:latin typeface="Titillium Web" pitchFamily="2" charset="77"/>
                          <a:cs typeface="Times New Roman" pitchFamily="18" charset="0"/>
                        </a:rPr>
                        <a:t>1,80</a:t>
                      </a:r>
                    </a:p>
                  </a:txBody>
                  <a:tcPr marL="55449" marR="108000" marT="27725" marB="27725" anchor="ctr"/>
                </a:tc>
                <a:tc>
                  <a:txBody>
                    <a:bodyPr/>
                    <a:lstStyle/>
                    <a:p>
                      <a:pPr algn="r"/>
                      <a:r>
                        <a:rPr lang="it-IT" sz="1600" b="1" dirty="0">
                          <a:solidFill>
                            <a:srgbClr val="4E81BD"/>
                          </a:solidFill>
                          <a:latin typeface="Titillium Web" pitchFamily="2" charset="77"/>
                          <a:cs typeface="Times New Roman" pitchFamily="18" charset="0"/>
                        </a:rPr>
                        <a:t>10.800,00</a:t>
                      </a:r>
                    </a:p>
                  </a:txBody>
                  <a:tcPr marL="55449" marR="108000" marT="27725" marB="27725" anchor="ctr"/>
                </a:tc>
                <a:extLst>
                  <a:ext uri="{0D108BD9-81ED-4DB2-BD59-A6C34878D82A}">
                    <a16:rowId xmlns:a16="http://schemas.microsoft.com/office/drawing/2014/main" val="10005"/>
                  </a:ext>
                </a:extLst>
              </a:tr>
              <a:tr h="322274">
                <a:tc>
                  <a:txBody>
                    <a:bodyPr/>
                    <a:lstStyle/>
                    <a:p>
                      <a:pPr marL="0">
                        <a:lnSpc>
                          <a:spcPct val="107000"/>
                        </a:lnSpc>
                        <a:spcAft>
                          <a:spcPts val="800"/>
                        </a:spcAft>
                      </a:pPr>
                      <a:endParaRPr lang="it-IT" sz="1800" b="0" i="0" dirty="0">
                        <a:solidFill>
                          <a:schemeClr val="dk1"/>
                        </a:solidFill>
                        <a:latin typeface="Titillium Web Light" pitchFamily="2" charset="77"/>
                        <a:ea typeface="+mn-ea"/>
                        <a:cs typeface="Times New Roman" pitchFamily="18" charset="0"/>
                      </a:endParaRPr>
                    </a:p>
                  </a:txBody>
                  <a:tcPr marL="144000" marR="68580" marT="0" marB="0" anchor="ctr"/>
                </a:tc>
                <a:tc>
                  <a:txBody>
                    <a:bodyPr/>
                    <a:lstStyle/>
                    <a:p>
                      <a:pPr marL="0">
                        <a:lnSpc>
                          <a:spcPct val="107000"/>
                        </a:lnSpc>
                        <a:spcAft>
                          <a:spcPts val="800"/>
                        </a:spcAft>
                      </a:pPr>
                      <a:r>
                        <a:rPr lang="it-IT" sz="1800" b="0" i="0" dirty="0">
                          <a:solidFill>
                            <a:schemeClr val="dk1"/>
                          </a:solidFill>
                          <a:latin typeface="Titillium Web Light" pitchFamily="2" charset="77"/>
                          <a:ea typeface="+mn-ea"/>
                          <a:cs typeface="Times New Roman" pitchFamily="18" charset="0"/>
                        </a:rPr>
                        <a:t>Nucleo con due adulti e 2 figli, un minore sopra 3 anni e un maggiorenne</a:t>
                      </a:r>
                    </a:p>
                  </a:txBody>
                  <a:tcPr marL="144000" marR="68580" marT="0" marB="0" anchor="ctr"/>
                </a:tc>
                <a:tc>
                  <a:txBody>
                    <a:bodyPr/>
                    <a:lstStyle/>
                    <a:p>
                      <a:pPr algn="r">
                        <a:lnSpc>
                          <a:spcPct val="107000"/>
                        </a:lnSpc>
                        <a:spcAft>
                          <a:spcPts val="800"/>
                        </a:spcAft>
                      </a:pPr>
                      <a:r>
                        <a:rPr lang="it-IT" sz="1600" b="1" dirty="0">
                          <a:solidFill>
                            <a:srgbClr val="4E81BD"/>
                          </a:solidFill>
                          <a:effectLst/>
                          <a:latin typeface="Titillium Web" pitchFamily="2" charset="77"/>
                          <a:ea typeface="Calibri" panose="020F0502020204030204" pitchFamily="34" charset="0"/>
                          <a:cs typeface="Times New Roman" panose="02020603050405020304" pitchFamily="18" charset="0"/>
                        </a:rPr>
                        <a:t>1,15</a:t>
                      </a:r>
                    </a:p>
                  </a:txBody>
                  <a:tcPr marL="68580" marR="108000" marT="0" marB="0" anchor="ctr"/>
                </a:tc>
                <a:tc>
                  <a:txBody>
                    <a:bodyPr/>
                    <a:lstStyle/>
                    <a:p>
                      <a:pPr algn="r">
                        <a:lnSpc>
                          <a:spcPct val="107000"/>
                        </a:lnSpc>
                        <a:spcAft>
                          <a:spcPts val="800"/>
                        </a:spcAft>
                      </a:pPr>
                      <a:r>
                        <a:rPr lang="en-US" sz="1600" b="1">
                          <a:solidFill>
                            <a:srgbClr val="4E81BD"/>
                          </a:solidFill>
                          <a:effectLst/>
                          <a:latin typeface="Titillium Web" pitchFamily="2" charset="77"/>
                          <a:ea typeface="Calibri" panose="020F0502020204030204" pitchFamily="34" charset="0"/>
                          <a:cs typeface="Times New Roman" panose="02020603050405020304" pitchFamily="18" charset="0"/>
                        </a:rPr>
                        <a:t>6.900,00</a:t>
                      </a:r>
                      <a:endParaRPr lang="it-IT" sz="1600" b="1" dirty="0">
                        <a:solidFill>
                          <a:srgbClr val="4E81BD"/>
                        </a:solidFill>
                        <a:effectLst/>
                        <a:latin typeface="Titillium Web" pitchFamily="2" charset="77"/>
                        <a:ea typeface="Calibri" panose="020F0502020204030204" pitchFamily="34" charset="0"/>
                        <a:cs typeface="Times New Roman" panose="02020603050405020304" pitchFamily="18" charset="0"/>
                      </a:endParaRPr>
                    </a:p>
                  </a:txBody>
                  <a:tcPr marL="68580" marR="108000" marT="0" marB="0" anchor="ctr"/>
                </a:tc>
                <a:extLst>
                  <a:ext uri="{0D108BD9-81ED-4DB2-BD59-A6C34878D82A}">
                    <a16:rowId xmlns:a16="http://schemas.microsoft.com/office/drawing/2014/main" val="483942731"/>
                  </a:ext>
                </a:extLst>
              </a:tr>
              <a:tr h="306380">
                <a:tc>
                  <a:txBody>
                    <a:bodyPr/>
                    <a:lstStyle/>
                    <a:p>
                      <a:pPr marL="0">
                        <a:lnSpc>
                          <a:spcPct val="107000"/>
                        </a:lnSpc>
                        <a:spcAft>
                          <a:spcPts val="800"/>
                        </a:spcAft>
                      </a:pPr>
                      <a:endParaRPr lang="it-IT" sz="1800" b="0" i="0" dirty="0">
                        <a:solidFill>
                          <a:schemeClr val="dk1"/>
                        </a:solidFill>
                        <a:latin typeface="Titillium Web Light" pitchFamily="2" charset="77"/>
                        <a:ea typeface="+mn-ea"/>
                        <a:cs typeface="Times New Roman" pitchFamily="18" charset="0"/>
                      </a:endParaRPr>
                    </a:p>
                  </a:txBody>
                  <a:tcPr marL="144000" marR="68580" marT="0" marB="0" anchor="ctr"/>
                </a:tc>
                <a:tc>
                  <a:txBody>
                    <a:bodyPr/>
                    <a:lstStyle/>
                    <a:p>
                      <a:pPr marL="0">
                        <a:lnSpc>
                          <a:spcPct val="107000"/>
                        </a:lnSpc>
                        <a:spcAft>
                          <a:spcPts val="800"/>
                        </a:spcAft>
                      </a:pPr>
                      <a:r>
                        <a:rPr lang="it-IT" sz="1800" b="0" i="0" dirty="0">
                          <a:solidFill>
                            <a:schemeClr val="dk1"/>
                          </a:solidFill>
                          <a:latin typeface="Titillium Web Light" pitchFamily="2" charset="77"/>
                          <a:ea typeface="+mn-ea"/>
                          <a:cs typeface="Times New Roman" pitchFamily="18" charset="0"/>
                        </a:rPr>
                        <a:t>Nucleo di due adulti di cui uno con disabilità</a:t>
                      </a:r>
                    </a:p>
                  </a:txBody>
                  <a:tcPr marL="144000" marR="68580" marT="0" marB="0" anchor="ctr"/>
                </a:tc>
                <a:tc>
                  <a:txBody>
                    <a:bodyPr/>
                    <a:lstStyle/>
                    <a:p>
                      <a:pPr algn="r">
                        <a:lnSpc>
                          <a:spcPct val="107000"/>
                        </a:lnSpc>
                        <a:spcAft>
                          <a:spcPts val="800"/>
                        </a:spcAft>
                      </a:pPr>
                      <a:r>
                        <a:rPr lang="it-IT" sz="1600" b="1" dirty="0">
                          <a:solidFill>
                            <a:srgbClr val="4E81BD"/>
                          </a:solidFill>
                          <a:effectLst/>
                          <a:latin typeface="Titillium Web" pitchFamily="2" charset="77"/>
                          <a:ea typeface="Calibri" panose="020F0502020204030204" pitchFamily="34" charset="0"/>
                          <a:cs typeface="Times New Roman" panose="02020603050405020304" pitchFamily="18" charset="0"/>
                        </a:rPr>
                        <a:t>1,50</a:t>
                      </a:r>
                    </a:p>
                  </a:txBody>
                  <a:tcPr marL="68580" marR="108000" marT="0" marB="0" anchor="ctr"/>
                </a:tc>
                <a:tc>
                  <a:txBody>
                    <a:bodyPr/>
                    <a:lstStyle/>
                    <a:p>
                      <a:pPr algn="r">
                        <a:lnSpc>
                          <a:spcPct val="107000"/>
                        </a:lnSpc>
                        <a:spcAft>
                          <a:spcPts val="800"/>
                        </a:spcAft>
                      </a:pPr>
                      <a:r>
                        <a:rPr lang="it-IT" sz="1600" b="1" dirty="0">
                          <a:solidFill>
                            <a:srgbClr val="4E81BD"/>
                          </a:solidFill>
                          <a:effectLst/>
                          <a:latin typeface="Titillium Web" pitchFamily="2" charset="77"/>
                          <a:ea typeface="Calibri" panose="020F0502020204030204" pitchFamily="34" charset="0"/>
                          <a:cs typeface="Times New Roman" panose="02020603050405020304" pitchFamily="18" charset="0"/>
                        </a:rPr>
                        <a:t>9.000,00</a:t>
                      </a:r>
                    </a:p>
                  </a:txBody>
                  <a:tcPr marL="68580" marR="108000" marT="0" marB="0" anchor="ctr"/>
                </a:tc>
                <a:extLst>
                  <a:ext uri="{0D108BD9-81ED-4DB2-BD59-A6C34878D82A}">
                    <a16:rowId xmlns:a16="http://schemas.microsoft.com/office/drawing/2014/main" val="3797346889"/>
                  </a:ext>
                </a:extLst>
              </a:tr>
              <a:tr h="670944">
                <a:tc>
                  <a:txBody>
                    <a:bodyPr/>
                    <a:lstStyle/>
                    <a:p>
                      <a:pPr marL="0">
                        <a:lnSpc>
                          <a:spcPct val="107000"/>
                        </a:lnSpc>
                        <a:spcAft>
                          <a:spcPts val="800"/>
                        </a:spcAft>
                      </a:pPr>
                      <a:endParaRPr lang="it-IT" sz="1800" b="0" i="0" dirty="0">
                        <a:solidFill>
                          <a:schemeClr val="dk1"/>
                        </a:solidFill>
                        <a:latin typeface="Titillium Web Light" pitchFamily="2" charset="77"/>
                        <a:ea typeface="+mn-ea"/>
                        <a:cs typeface="Times New Roman" pitchFamily="18" charset="0"/>
                      </a:endParaRPr>
                    </a:p>
                  </a:txBody>
                  <a:tcPr marL="144000" marR="68580" marT="0" marB="0" anchor="ctr"/>
                </a:tc>
                <a:tc>
                  <a:txBody>
                    <a:bodyPr/>
                    <a:lstStyle/>
                    <a:p>
                      <a:pPr marL="0">
                        <a:lnSpc>
                          <a:spcPct val="107000"/>
                        </a:lnSpc>
                        <a:spcAft>
                          <a:spcPts val="800"/>
                        </a:spcAft>
                      </a:pPr>
                      <a:r>
                        <a:rPr lang="it-IT" sz="1800" b="0" i="0" dirty="0">
                          <a:solidFill>
                            <a:schemeClr val="dk1"/>
                          </a:solidFill>
                          <a:latin typeface="Titillium Web Light" pitchFamily="2" charset="77"/>
                          <a:ea typeface="+mn-ea"/>
                          <a:cs typeface="Times New Roman" pitchFamily="18" charset="0"/>
                        </a:rPr>
                        <a:t>Nucleo di due adulti di cui uno in condizione di grave disagio         bio-psico-sociale</a:t>
                      </a:r>
                    </a:p>
                  </a:txBody>
                  <a:tcPr marL="144000" marR="68580" marT="0" marB="0" anchor="ctr"/>
                </a:tc>
                <a:tc>
                  <a:txBody>
                    <a:bodyPr/>
                    <a:lstStyle/>
                    <a:p>
                      <a:pPr algn="r">
                        <a:lnSpc>
                          <a:spcPct val="107000"/>
                        </a:lnSpc>
                        <a:spcAft>
                          <a:spcPts val="800"/>
                        </a:spcAft>
                      </a:pPr>
                      <a:r>
                        <a:rPr lang="it-IT" sz="1600" b="1" dirty="0">
                          <a:solidFill>
                            <a:srgbClr val="4E81BD"/>
                          </a:solidFill>
                          <a:effectLst/>
                          <a:latin typeface="Titillium Web" pitchFamily="2" charset="77"/>
                          <a:ea typeface="Calibri" panose="020F0502020204030204" pitchFamily="34" charset="0"/>
                          <a:cs typeface="Times New Roman" panose="02020603050405020304" pitchFamily="18" charset="0"/>
                        </a:rPr>
                        <a:t>1,30</a:t>
                      </a:r>
                    </a:p>
                  </a:txBody>
                  <a:tcPr marL="68580" marR="108000" marT="0" marB="0" anchor="ctr"/>
                </a:tc>
                <a:tc>
                  <a:txBody>
                    <a:bodyPr/>
                    <a:lstStyle/>
                    <a:p>
                      <a:pPr algn="r">
                        <a:lnSpc>
                          <a:spcPct val="107000"/>
                        </a:lnSpc>
                        <a:spcAft>
                          <a:spcPts val="800"/>
                        </a:spcAft>
                      </a:pPr>
                      <a:r>
                        <a:rPr lang="it-IT" sz="1600" b="1" dirty="0">
                          <a:solidFill>
                            <a:srgbClr val="4E81BD"/>
                          </a:solidFill>
                          <a:effectLst/>
                          <a:latin typeface="Titillium Web" pitchFamily="2" charset="77"/>
                          <a:ea typeface="Calibri" panose="020F0502020204030204" pitchFamily="34" charset="0"/>
                          <a:cs typeface="Times New Roman" panose="02020603050405020304" pitchFamily="18" charset="0"/>
                        </a:rPr>
                        <a:t>7.800,00</a:t>
                      </a:r>
                    </a:p>
                  </a:txBody>
                  <a:tcPr marL="68580" marR="108000" marT="0" marB="0" anchor="ctr"/>
                </a:tc>
                <a:extLst>
                  <a:ext uri="{0D108BD9-81ED-4DB2-BD59-A6C34878D82A}">
                    <a16:rowId xmlns:a16="http://schemas.microsoft.com/office/drawing/2014/main" val="755315913"/>
                  </a:ext>
                </a:extLst>
              </a:tr>
            </a:tbl>
          </a:graphicData>
        </a:graphic>
      </p:graphicFrame>
      <p:sp>
        <p:nvSpPr>
          <p:cNvPr id="14" name="Titolo 8">
            <a:extLst>
              <a:ext uri="{FF2B5EF4-FFF2-40B4-BE49-F238E27FC236}">
                <a16:creationId xmlns:a16="http://schemas.microsoft.com/office/drawing/2014/main" id="{4E696D07-8518-20CA-F2AB-1A7F3BB45CDA}"/>
              </a:ext>
            </a:extLst>
          </p:cNvPr>
          <p:cNvSpPr txBox="1">
            <a:spLocks/>
          </p:cNvSpPr>
          <p:nvPr/>
        </p:nvSpPr>
        <p:spPr>
          <a:xfrm>
            <a:off x="386502" y="1060149"/>
            <a:ext cx="11805498" cy="553998"/>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600" kern="0" dirty="0">
                <a:latin typeface="Titillium Web" pitchFamily="2" charset="77"/>
              </a:rPr>
              <a:t>REQUISITI ECONOMICI – ESEMPI DI REDDITO FAMILIARE (3)</a:t>
            </a:r>
          </a:p>
        </p:txBody>
      </p:sp>
      <p:grpSp>
        <p:nvGrpSpPr>
          <p:cNvPr id="15" name="Gruppo 14">
            <a:extLst>
              <a:ext uri="{FF2B5EF4-FFF2-40B4-BE49-F238E27FC236}">
                <a16:creationId xmlns:a16="http://schemas.microsoft.com/office/drawing/2014/main" id="{33966090-916E-3054-0639-F54593D67A4D}"/>
              </a:ext>
            </a:extLst>
          </p:cNvPr>
          <p:cNvGrpSpPr/>
          <p:nvPr/>
        </p:nvGrpSpPr>
        <p:grpSpPr>
          <a:xfrm>
            <a:off x="802118" y="2496463"/>
            <a:ext cx="552090" cy="255202"/>
            <a:chOff x="146509" y="3942097"/>
            <a:chExt cx="623377" cy="288154"/>
          </a:xfrm>
        </p:grpSpPr>
        <p:pic>
          <p:nvPicPr>
            <p:cNvPr id="16" name="Elemento grafico 15" descr="Donna con bastone con riempimento a tinta unita">
              <a:extLst>
                <a:ext uri="{FF2B5EF4-FFF2-40B4-BE49-F238E27FC236}">
                  <a16:creationId xmlns:a16="http://schemas.microsoft.com/office/drawing/2014/main" id="{D573BC95-5DB6-2DA6-DEFA-5F4095AF448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1733" y="3942097"/>
              <a:ext cx="288153" cy="288153"/>
            </a:xfrm>
            <a:prstGeom prst="rect">
              <a:avLst/>
            </a:prstGeom>
          </p:spPr>
        </p:pic>
        <p:pic>
          <p:nvPicPr>
            <p:cNvPr id="17" name="Elemento grafico 16" descr="Uomo con riempimento a tinta unita">
              <a:extLst>
                <a:ext uri="{FF2B5EF4-FFF2-40B4-BE49-F238E27FC236}">
                  <a16:creationId xmlns:a16="http://schemas.microsoft.com/office/drawing/2014/main" id="{8A2E34F8-16C3-7A74-1E47-8BF30969DD8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6509" y="3942098"/>
              <a:ext cx="288153" cy="288153"/>
            </a:xfrm>
            <a:prstGeom prst="rect">
              <a:avLst/>
            </a:prstGeom>
          </p:spPr>
        </p:pic>
      </p:grpSp>
      <p:pic>
        <p:nvPicPr>
          <p:cNvPr id="18" name="Elemento grafico 17" descr="Uomo con riempimento a tinta unita">
            <a:extLst>
              <a:ext uri="{FF2B5EF4-FFF2-40B4-BE49-F238E27FC236}">
                <a16:creationId xmlns:a16="http://schemas.microsoft.com/office/drawing/2014/main" id="{9E8925B0-46FF-7951-15AA-35ADEBEE1CD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2118" y="2941305"/>
            <a:ext cx="255201" cy="255201"/>
          </a:xfrm>
          <a:prstGeom prst="rect">
            <a:avLst/>
          </a:prstGeom>
        </p:spPr>
      </p:pic>
      <p:pic>
        <p:nvPicPr>
          <p:cNvPr id="19" name="Elemento grafico 18" descr="Uomo con riempimento a tinta unita">
            <a:extLst>
              <a:ext uri="{FF2B5EF4-FFF2-40B4-BE49-F238E27FC236}">
                <a16:creationId xmlns:a16="http://schemas.microsoft.com/office/drawing/2014/main" id="{7B88BDAF-998B-91C4-5875-121ADEEB79C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1603" y="5109291"/>
            <a:ext cx="255201" cy="255201"/>
          </a:xfrm>
          <a:prstGeom prst="rect">
            <a:avLst/>
          </a:prstGeom>
        </p:spPr>
      </p:pic>
      <p:pic>
        <p:nvPicPr>
          <p:cNvPr id="20" name="Elemento grafico 19" descr="Persona su sedia a rotelle con riempimento a tinta unita">
            <a:extLst>
              <a:ext uri="{FF2B5EF4-FFF2-40B4-BE49-F238E27FC236}">
                <a16:creationId xmlns:a16="http://schemas.microsoft.com/office/drawing/2014/main" id="{3B548ABC-811B-56ED-D30A-D67F5C5D83E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57319" y="5098139"/>
            <a:ext cx="288154" cy="288154"/>
          </a:xfrm>
          <a:prstGeom prst="rect">
            <a:avLst/>
          </a:prstGeom>
        </p:spPr>
      </p:pic>
      <p:pic>
        <p:nvPicPr>
          <p:cNvPr id="21" name="Elemento grafico 20" descr="Medico con riempimento a tinta unita">
            <a:extLst>
              <a:ext uri="{FF2B5EF4-FFF2-40B4-BE49-F238E27FC236}">
                <a16:creationId xmlns:a16="http://schemas.microsoft.com/office/drawing/2014/main" id="{DC94B86D-8D42-3F3E-1378-EC2A739CB94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39370" y="2941304"/>
            <a:ext cx="255202" cy="255202"/>
          </a:xfrm>
          <a:prstGeom prst="rect">
            <a:avLst/>
          </a:prstGeom>
        </p:spPr>
      </p:pic>
      <p:pic>
        <p:nvPicPr>
          <p:cNvPr id="22" name="Elemento grafico 21" descr="Donna con riempimento a tinta unita">
            <a:extLst>
              <a:ext uri="{FF2B5EF4-FFF2-40B4-BE49-F238E27FC236}">
                <a16:creationId xmlns:a16="http://schemas.microsoft.com/office/drawing/2014/main" id="{1F5AF92B-82BB-832B-6D63-6E6BEF8E7804}"/>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40737" y="2496462"/>
            <a:ext cx="255202" cy="255202"/>
          </a:xfrm>
          <a:prstGeom prst="rect">
            <a:avLst/>
          </a:prstGeom>
        </p:spPr>
      </p:pic>
      <p:pic>
        <p:nvPicPr>
          <p:cNvPr id="23" name="Elemento grafico 22" descr="Donna con riempimento a tinta unita">
            <a:extLst>
              <a:ext uri="{FF2B5EF4-FFF2-40B4-BE49-F238E27FC236}">
                <a16:creationId xmlns:a16="http://schemas.microsoft.com/office/drawing/2014/main" id="{4B8FDA61-6B4B-2F73-91AD-77971357EF36}"/>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29718" y="2941304"/>
            <a:ext cx="255202" cy="255202"/>
          </a:xfrm>
          <a:prstGeom prst="rect">
            <a:avLst/>
          </a:prstGeom>
        </p:spPr>
      </p:pic>
      <p:pic>
        <p:nvPicPr>
          <p:cNvPr id="24" name="Elemento grafico 23" descr="Famiglia con due figli con riempimento a tinta unita">
            <a:extLst>
              <a:ext uri="{FF2B5EF4-FFF2-40B4-BE49-F238E27FC236}">
                <a16:creationId xmlns:a16="http://schemas.microsoft.com/office/drawing/2014/main" id="{20FC30AA-7F6A-C50F-E160-0C9404390F7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47936" y="3766504"/>
            <a:ext cx="408998" cy="408998"/>
          </a:xfrm>
          <a:prstGeom prst="rect">
            <a:avLst/>
          </a:prstGeom>
        </p:spPr>
      </p:pic>
      <p:grpSp>
        <p:nvGrpSpPr>
          <p:cNvPr id="25" name="Gruppo 24">
            <a:extLst>
              <a:ext uri="{FF2B5EF4-FFF2-40B4-BE49-F238E27FC236}">
                <a16:creationId xmlns:a16="http://schemas.microsoft.com/office/drawing/2014/main" id="{FBFC4C54-3096-29C2-AFB6-5EBBBBD8F3B5}"/>
              </a:ext>
            </a:extLst>
          </p:cNvPr>
          <p:cNvGrpSpPr/>
          <p:nvPr/>
        </p:nvGrpSpPr>
        <p:grpSpPr>
          <a:xfrm>
            <a:off x="815215" y="3414284"/>
            <a:ext cx="482063" cy="352220"/>
            <a:chOff x="6185435" y="2967956"/>
            <a:chExt cx="1251486" cy="914400"/>
          </a:xfrm>
        </p:grpSpPr>
        <p:pic>
          <p:nvPicPr>
            <p:cNvPr id="26" name="Elemento grafico 25" descr="Donna con neonato con riempimento a tinta unita">
              <a:extLst>
                <a:ext uri="{FF2B5EF4-FFF2-40B4-BE49-F238E27FC236}">
                  <a16:creationId xmlns:a16="http://schemas.microsoft.com/office/drawing/2014/main" id="{5455266C-6EA9-7FB3-BC20-1D193A0C96BF}"/>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642635" y="3028013"/>
              <a:ext cx="794286" cy="794286"/>
            </a:xfrm>
            <a:prstGeom prst="rect">
              <a:avLst/>
            </a:prstGeom>
          </p:spPr>
        </p:pic>
        <p:pic>
          <p:nvPicPr>
            <p:cNvPr id="27" name="Elemento grafico 26" descr="Uomo con bambino con riempimento a tinta unita">
              <a:extLst>
                <a:ext uri="{FF2B5EF4-FFF2-40B4-BE49-F238E27FC236}">
                  <a16:creationId xmlns:a16="http://schemas.microsoft.com/office/drawing/2014/main" id="{38F1493F-0F6E-FE9E-AE16-CF5D2B3CCA2F}"/>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flipH="1">
              <a:off x="6185435" y="2967956"/>
              <a:ext cx="914400" cy="914400"/>
            </a:xfrm>
            <a:prstGeom prst="rect">
              <a:avLst/>
            </a:prstGeom>
          </p:spPr>
        </p:pic>
      </p:grpSp>
      <p:pic>
        <p:nvPicPr>
          <p:cNvPr id="28" name="Elemento grafico 27" descr="Famiglia con due figli con riempimento a tinta unita">
            <a:extLst>
              <a:ext uri="{FF2B5EF4-FFF2-40B4-BE49-F238E27FC236}">
                <a16:creationId xmlns:a16="http://schemas.microsoft.com/office/drawing/2014/main" id="{9B6F8B2A-CEAD-2D9D-2F76-777F32E8154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47936" y="4115026"/>
            <a:ext cx="408998" cy="408998"/>
          </a:xfrm>
          <a:prstGeom prst="rect">
            <a:avLst/>
          </a:prstGeom>
        </p:spPr>
      </p:pic>
      <p:pic>
        <p:nvPicPr>
          <p:cNvPr id="29" name="Elemento grafico 28" descr="Uomo con bambino con riempimento a tinta unita">
            <a:extLst>
              <a:ext uri="{FF2B5EF4-FFF2-40B4-BE49-F238E27FC236}">
                <a16:creationId xmlns:a16="http://schemas.microsoft.com/office/drawing/2014/main" id="{45EF4B48-48FB-CF82-AE1B-15ECD1442ABD}"/>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flipH="1">
            <a:off x="787150" y="4620089"/>
            <a:ext cx="352220" cy="352220"/>
          </a:xfrm>
          <a:prstGeom prst="rect">
            <a:avLst/>
          </a:prstGeom>
        </p:spPr>
      </p:pic>
      <p:pic>
        <p:nvPicPr>
          <p:cNvPr id="30" name="Elemento grafico 29" descr="Donna con riempimento a tinta unita">
            <a:extLst>
              <a:ext uri="{FF2B5EF4-FFF2-40B4-BE49-F238E27FC236}">
                <a16:creationId xmlns:a16="http://schemas.microsoft.com/office/drawing/2014/main" id="{CEB5F03D-96F9-128B-9DB4-50A0BD2A5FC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72727" y="4661006"/>
            <a:ext cx="288154" cy="288154"/>
          </a:xfrm>
          <a:prstGeom prst="rect">
            <a:avLst/>
          </a:prstGeom>
        </p:spPr>
      </p:pic>
      <p:pic>
        <p:nvPicPr>
          <p:cNvPr id="31" name="Elemento grafico 30" descr="Uomo con riempimento a tinta unita">
            <a:extLst>
              <a:ext uri="{FF2B5EF4-FFF2-40B4-BE49-F238E27FC236}">
                <a16:creationId xmlns:a16="http://schemas.microsoft.com/office/drawing/2014/main" id="{2A002421-FDAE-C842-AE2C-CC7A851383C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763" y="4659843"/>
            <a:ext cx="288154" cy="288154"/>
          </a:xfrm>
          <a:prstGeom prst="rect">
            <a:avLst/>
          </a:prstGeom>
        </p:spPr>
      </p:pic>
      <p:pic>
        <p:nvPicPr>
          <p:cNvPr id="32" name="Elemento grafico 31" descr="Uomo con riempimento a tinta unita">
            <a:extLst>
              <a:ext uri="{FF2B5EF4-FFF2-40B4-BE49-F238E27FC236}">
                <a16:creationId xmlns:a16="http://schemas.microsoft.com/office/drawing/2014/main" id="{C2C5116E-B068-D8D1-2D69-4A25F77EA4D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4169" y="5609268"/>
            <a:ext cx="255201" cy="255201"/>
          </a:xfrm>
          <a:prstGeom prst="rect">
            <a:avLst/>
          </a:prstGeom>
        </p:spPr>
      </p:pic>
      <p:pic>
        <p:nvPicPr>
          <p:cNvPr id="33" name="Elemento grafico 32" descr="Donna con riempimento a tinta unita">
            <a:extLst>
              <a:ext uri="{FF2B5EF4-FFF2-40B4-BE49-F238E27FC236}">
                <a16:creationId xmlns:a16="http://schemas.microsoft.com/office/drawing/2014/main" id="{D1FC2E46-2813-AB6B-9F43-546952B7DC60}"/>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11769" y="5609267"/>
            <a:ext cx="255202" cy="255202"/>
          </a:xfrm>
          <a:prstGeom prst="rect">
            <a:avLst/>
          </a:prstGeom>
        </p:spPr>
      </p:pic>
      <p:grpSp>
        <p:nvGrpSpPr>
          <p:cNvPr id="34" name="Gruppo 33">
            <a:extLst>
              <a:ext uri="{FF2B5EF4-FFF2-40B4-BE49-F238E27FC236}">
                <a16:creationId xmlns:a16="http://schemas.microsoft.com/office/drawing/2014/main" id="{2196FE54-DE20-B5EB-55F6-1E0B807C4A3F}"/>
              </a:ext>
            </a:extLst>
          </p:cNvPr>
          <p:cNvGrpSpPr/>
          <p:nvPr/>
        </p:nvGrpSpPr>
        <p:grpSpPr>
          <a:xfrm>
            <a:off x="-2" y="6374893"/>
            <a:ext cx="1708393" cy="276999"/>
            <a:chOff x="284477" y="6384391"/>
            <a:chExt cx="1708393" cy="276999"/>
          </a:xfrm>
        </p:grpSpPr>
        <p:sp>
          <p:nvSpPr>
            <p:cNvPr id="35" name="Rettangolo con angoli arrotondati sullo stesso lato 34">
              <a:extLst>
                <a:ext uri="{FF2B5EF4-FFF2-40B4-BE49-F238E27FC236}">
                  <a16:creationId xmlns:a16="http://schemas.microsoft.com/office/drawing/2014/main" id="{B54B2B4A-7B1A-FD92-1771-36F75C2CF884}"/>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36" name="CasellaDiTesto 35">
              <a:extLst>
                <a:ext uri="{FF2B5EF4-FFF2-40B4-BE49-F238E27FC236}">
                  <a16:creationId xmlns:a16="http://schemas.microsoft.com/office/drawing/2014/main" id="{35C18427-3F4D-CD60-64DC-DD1E7972AAAC}"/>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2" name="Segnaposto numero diapositiva 7">
            <a:extLst>
              <a:ext uri="{FF2B5EF4-FFF2-40B4-BE49-F238E27FC236}">
                <a16:creationId xmlns:a16="http://schemas.microsoft.com/office/drawing/2014/main" id="{1BEB650A-61A3-AD81-A7BE-51EC20DC5726}"/>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30</a:t>
            </a:fld>
            <a:endParaRPr lang="it-IT" dirty="0"/>
          </a:p>
        </p:txBody>
      </p:sp>
    </p:spTree>
    <p:extLst>
      <p:ext uri="{BB962C8B-B14F-4D97-AF65-F5344CB8AC3E}">
        <p14:creationId xmlns:p14="http://schemas.microsoft.com/office/powerpoint/2010/main" val="27871955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87C769D-D558-8B3F-7B02-25A3F911F246}"/>
              </a:ext>
            </a:extLst>
          </p:cNvPr>
          <p:cNvSpPr txBox="1">
            <a:spLocks/>
          </p:cNvSpPr>
          <p:nvPr/>
        </p:nvSpPr>
        <p:spPr>
          <a:xfrm>
            <a:off x="682751" y="1601168"/>
            <a:ext cx="11235424" cy="2482327"/>
          </a:xfrm>
          <a:prstGeom prst="rect">
            <a:avLst/>
          </a:prstGeom>
        </p:spPr>
        <p:txBody>
          <a:bodyPr lIns="55446" tIns="27724" rIns="55446" bIns="27724" anchor="ct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kern="0" dirty="0">
                <a:solidFill>
                  <a:sysClr val="windowText" lastClr="000000"/>
                </a:solidFill>
                <a:latin typeface="Titillium Web" pitchFamily="2" charset="77"/>
                <a:cs typeface="Times New Roman" panose="02020603050405020304" pitchFamily="18" charset="0"/>
              </a:rPr>
              <a:t>Riferimento - articolo 4, comma 2, del D.P.C.M. 159/2013:</a:t>
            </a:r>
          </a:p>
          <a:p>
            <a:pPr marL="434956" indent="-285750">
              <a:buSzPct val="130000"/>
              <a:buBlip>
                <a:blip r:embed="rId2"/>
              </a:buBlip>
            </a:pPr>
            <a:r>
              <a:rPr lang="it-IT" kern="0" dirty="0">
                <a:solidFill>
                  <a:sysClr val="windowText" lastClr="000000"/>
                </a:solidFill>
                <a:latin typeface="Titillium Web" pitchFamily="2" charset="77"/>
                <a:cs typeface="Times New Roman" panose="02020603050405020304" pitchFamily="18" charset="0"/>
              </a:rPr>
              <a:t> reddito complessivo ai fini Irpef;</a:t>
            </a:r>
          </a:p>
          <a:p>
            <a:pPr marL="434956" indent="-285750">
              <a:buSzPct val="130000"/>
              <a:buBlip>
                <a:blip r:embed="rId2"/>
              </a:buBlip>
            </a:pPr>
            <a:r>
              <a:rPr lang="it-IT" kern="0" dirty="0">
                <a:solidFill>
                  <a:sysClr val="windowText" lastClr="000000"/>
                </a:solidFill>
                <a:latin typeface="Titillium Web" pitchFamily="2" charset="77"/>
                <a:cs typeface="Times New Roman" panose="02020603050405020304" pitchFamily="18" charset="0"/>
              </a:rPr>
              <a:t> redditi soggetti a imposta sostitutiva o a ritenuta a titolo di imposta;</a:t>
            </a:r>
          </a:p>
          <a:p>
            <a:pPr marL="446507" indent="-285750">
              <a:buSzPct val="130000"/>
              <a:buBlip>
                <a:blip r:embed="rId2"/>
              </a:buBlip>
              <a:tabLst>
                <a:tab pos="380233" algn="l"/>
              </a:tabLst>
            </a:pPr>
            <a:r>
              <a:rPr lang="it-IT" kern="0" dirty="0">
                <a:solidFill>
                  <a:sysClr val="windowText" lastClr="000000"/>
                </a:solidFill>
                <a:latin typeface="Titillium Web" pitchFamily="2" charset="77"/>
                <a:cs typeface="Times New Roman" panose="02020603050405020304" pitchFamily="18" charset="0"/>
              </a:rPr>
              <a:t> ogni altra componente reddituale esente da imposta e redditi da lavoro dipendente prestato all’estero;</a:t>
            </a:r>
          </a:p>
          <a:p>
            <a:pPr marL="434956" indent="-285750">
              <a:buSzPct val="130000"/>
              <a:buBlip>
                <a:blip r:embed="rId2"/>
              </a:buBlip>
            </a:pPr>
            <a:r>
              <a:rPr lang="it-IT" kern="0" dirty="0">
                <a:solidFill>
                  <a:sysClr val="windowText" lastClr="000000"/>
                </a:solidFill>
                <a:latin typeface="Titillium Web" pitchFamily="2" charset="77"/>
                <a:cs typeface="Times New Roman" panose="02020603050405020304" pitchFamily="18" charset="0"/>
              </a:rPr>
              <a:t> proventi da attività agricole;</a:t>
            </a:r>
          </a:p>
          <a:p>
            <a:pPr marL="434956" indent="-285750">
              <a:buSzPct val="130000"/>
              <a:buBlip>
                <a:blip r:embed="rId2"/>
              </a:buBlip>
            </a:pPr>
            <a:r>
              <a:rPr lang="it-IT" kern="0" dirty="0">
                <a:solidFill>
                  <a:sysClr val="windowText" lastClr="000000"/>
                </a:solidFill>
                <a:latin typeface="Titillium Web" pitchFamily="2" charset="77"/>
                <a:cs typeface="Times New Roman" panose="02020603050405020304" pitchFamily="18" charset="0"/>
              </a:rPr>
              <a:t> assegni per mantenimento dei figli effettivamente percepiti;</a:t>
            </a:r>
          </a:p>
          <a:p>
            <a:pPr marL="434956" indent="-285750">
              <a:buSzPct val="130000"/>
              <a:buBlip>
                <a:blip r:embed="rId2"/>
              </a:buBlip>
            </a:pPr>
            <a:r>
              <a:rPr lang="it-IT" kern="0" dirty="0">
                <a:solidFill>
                  <a:sysClr val="windowText" lastClr="000000"/>
                </a:solidFill>
                <a:latin typeface="Titillium Web" pitchFamily="2" charset="77"/>
                <a:cs typeface="Times New Roman" panose="02020603050405020304" pitchFamily="18" charset="0"/>
              </a:rPr>
              <a:t> redditi fondiari relativi ai beni non locati;</a:t>
            </a:r>
          </a:p>
          <a:p>
            <a:pPr marL="434956" indent="-285750">
              <a:buSzPct val="130000"/>
              <a:buBlip>
                <a:blip r:embed="rId2"/>
              </a:buBlip>
            </a:pPr>
            <a:r>
              <a:rPr lang="it-IT" kern="0" dirty="0">
                <a:solidFill>
                  <a:sysClr val="windowText" lastClr="000000"/>
                </a:solidFill>
                <a:latin typeface="Titillium Web" pitchFamily="2" charset="77"/>
                <a:cs typeface="Times New Roman" panose="02020603050405020304" pitchFamily="18" charset="0"/>
              </a:rPr>
              <a:t> reddito figurativo attività finanziarie.</a:t>
            </a:r>
          </a:p>
        </p:txBody>
      </p:sp>
      <p:sp>
        <p:nvSpPr>
          <p:cNvPr id="5" name="Titolo 8">
            <a:extLst>
              <a:ext uri="{FF2B5EF4-FFF2-40B4-BE49-F238E27FC236}">
                <a16:creationId xmlns:a16="http://schemas.microsoft.com/office/drawing/2014/main" id="{9C96F38C-59B7-132A-CE17-F2C1F6FAA5BB}"/>
              </a:ext>
            </a:extLst>
          </p:cNvPr>
          <p:cNvSpPr txBox="1">
            <a:spLocks/>
          </p:cNvSpPr>
          <p:nvPr/>
        </p:nvSpPr>
        <p:spPr>
          <a:xfrm>
            <a:off x="204464" y="1066174"/>
            <a:ext cx="12191999" cy="584775"/>
          </a:xfrm>
          <a:prstGeom prst="rect">
            <a:avLst/>
          </a:prstGeom>
        </p:spPr>
        <p:txBody>
          <a:bodyPr wrap="square" lIns="0" tIns="0" rIns="0" bIns="0" anchor="t">
            <a:spAutoFit/>
          </a:bodyPr>
          <a:lstStyle>
            <a:lvl1pPr>
              <a:defRPr sz="5050" b="0" i="0">
                <a:solidFill>
                  <a:srgbClr val="20589B"/>
                </a:solidFill>
                <a:latin typeface="Open Sans Light"/>
                <a:ea typeface="+mj-ea"/>
                <a:cs typeface="Open Sans Light"/>
              </a:defRPr>
            </a:lvl1pPr>
          </a:lstStyle>
          <a:p>
            <a:r>
              <a:rPr lang="it-IT" sz="3800" kern="0" dirty="0">
                <a:latin typeface="Titillium Web"/>
                <a:ea typeface="Open Sans Light"/>
              </a:rPr>
              <a:t>ELEMENTI CHE DETERMINANO IL REDDITO FAMILIARE (1)</a:t>
            </a:r>
            <a:endParaRPr lang="en-US" sz="3800" dirty="0">
              <a:latin typeface="Titillium Web"/>
            </a:endParaRPr>
          </a:p>
        </p:txBody>
      </p:sp>
      <p:sp>
        <p:nvSpPr>
          <p:cNvPr id="6" name="Rettangolo con angoli arrotondati 5">
            <a:extLst>
              <a:ext uri="{FF2B5EF4-FFF2-40B4-BE49-F238E27FC236}">
                <a16:creationId xmlns:a16="http://schemas.microsoft.com/office/drawing/2014/main" id="{0225C019-036F-FE57-2FE0-9139E8618FCB}"/>
              </a:ext>
            </a:extLst>
          </p:cNvPr>
          <p:cNvSpPr/>
          <p:nvPr/>
        </p:nvSpPr>
        <p:spPr>
          <a:xfrm>
            <a:off x="-2" y="4280271"/>
            <a:ext cx="12192000" cy="1897845"/>
          </a:xfrm>
          <a:prstGeom prst="roundRect">
            <a:avLst>
              <a:gd name="adj"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C0C21695-58B7-A1AD-07E6-4F0D727A38B4}"/>
              </a:ext>
            </a:extLst>
          </p:cNvPr>
          <p:cNvSpPr txBox="1"/>
          <p:nvPr/>
        </p:nvSpPr>
        <p:spPr>
          <a:xfrm>
            <a:off x="1204137" y="4343568"/>
            <a:ext cx="10662862" cy="2308324"/>
          </a:xfrm>
          <a:prstGeom prst="rect">
            <a:avLst/>
          </a:prstGeom>
          <a:noFill/>
        </p:spPr>
        <p:txBody>
          <a:bodyPr wrap="square" lIns="91440" tIns="45720" rIns="91440" bIns="45720" rtlCol="0" anchor="t">
            <a:spAutoFit/>
          </a:bodyPr>
          <a:lstStyle/>
          <a:p>
            <a:r>
              <a:rPr lang="it-IT" i="1" dirty="0">
                <a:solidFill>
                  <a:schemeClr val="bg1"/>
                </a:solidFill>
                <a:latin typeface="Titillium Web"/>
                <a:cs typeface="Times New Roman"/>
              </a:rPr>
              <a:t>Il reddito familiare ai fini dell’Assegno di inclusione non coincide con il valore ISR (Indicatore della Situazione Reddituale) rilevabile dall’attestazione ISEE. La base di partenza per il calcolo del reddito familiare è data dalla somma di tutti i redditi e trattamenti assistenziali che già concorrono alla formazione dell’ISR, senza tuttavia poter operare anche la sottrazione delle componenti che invece vengono sottratte nell’ambito dell’ISEE (le spese sanitarie per disabili, gli assegni per il coniuge, la deduzione per redditi da lavoro dipendente ovvero pensione, le spese su base nucleo per il canone di locazione, ecc.).</a:t>
            </a:r>
            <a:endParaRPr lang="en-US" dirty="0"/>
          </a:p>
          <a:p>
            <a:endParaRPr lang="it-IT" i="1" dirty="0">
              <a:solidFill>
                <a:schemeClr val="bg1"/>
              </a:solidFill>
              <a:latin typeface="Titillium Web"/>
              <a:ea typeface="Calibri"/>
              <a:cs typeface="Times New Roman"/>
            </a:endParaRPr>
          </a:p>
          <a:p>
            <a:endParaRPr lang="it-IT" dirty="0">
              <a:solidFill>
                <a:schemeClr val="bg1"/>
              </a:solidFill>
              <a:latin typeface="Calibri"/>
              <a:ea typeface="Calibri"/>
              <a:cs typeface="Calibri"/>
            </a:endParaRPr>
          </a:p>
        </p:txBody>
      </p:sp>
      <p:pic>
        <p:nvPicPr>
          <p:cNvPr id="8" name="Immagine 7">
            <a:extLst>
              <a:ext uri="{FF2B5EF4-FFF2-40B4-BE49-F238E27FC236}">
                <a16:creationId xmlns:a16="http://schemas.microsoft.com/office/drawing/2014/main" id="{7807F3E3-A20D-2F02-B2EC-7D2B923E3C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3250" y="4819086"/>
            <a:ext cx="677635" cy="579269"/>
          </a:xfrm>
          <a:prstGeom prst="rect">
            <a:avLst/>
          </a:prstGeom>
        </p:spPr>
      </p:pic>
      <p:grpSp>
        <p:nvGrpSpPr>
          <p:cNvPr id="9" name="Gruppo 8">
            <a:extLst>
              <a:ext uri="{FF2B5EF4-FFF2-40B4-BE49-F238E27FC236}">
                <a16:creationId xmlns:a16="http://schemas.microsoft.com/office/drawing/2014/main" id="{DC4775B6-68D6-177F-E75C-FD9FE3C90A95}"/>
              </a:ext>
            </a:extLst>
          </p:cNvPr>
          <p:cNvGrpSpPr/>
          <p:nvPr/>
        </p:nvGrpSpPr>
        <p:grpSpPr>
          <a:xfrm>
            <a:off x="-2" y="6374893"/>
            <a:ext cx="1708393" cy="276999"/>
            <a:chOff x="284477" y="6384391"/>
            <a:chExt cx="1708393" cy="276999"/>
          </a:xfrm>
        </p:grpSpPr>
        <p:sp>
          <p:nvSpPr>
            <p:cNvPr id="10" name="Rettangolo con angoli arrotondati sullo stesso lato 9">
              <a:extLst>
                <a:ext uri="{FF2B5EF4-FFF2-40B4-BE49-F238E27FC236}">
                  <a16:creationId xmlns:a16="http://schemas.microsoft.com/office/drawing/2014/main" id="{F9C7851C-D574-7787-94D7-83C6ACA80C93}"/>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11" name="CasellaDiTesto 10">
              <a:extLst>
                <a:ext uri="{FF2B5EF4-FFF2-40B4-BE49-F238E27FC236}">
                  <a16:creationId xmlns:a16="http://schemas.microsoft.com/office/drawing/2014/main" id="{0AD22BF3-F915-E4D3-E421-B610F4D44BA6}"/>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12" name="Segnaposto numero diapositiva 7">
            <a:extLst>
              <a:ext uri="{FF2B5EF4-FFF2-40B4-BE49-F238E27FC236}">
                <a16:creationId xmlns:a16="http://schemas.microsoft.com/office/drawing/2014/main" id="{76D1B991-A11F-5B1B-A655-7184501D1F76}"/>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31</a:t>
            </a:fld>
            <a:endParaRPr lang="it-IT" dirty="0"/>
          </a:p>
        </p:txBody>
      </p:sp>
    </p:spTree>
    <p:extLst>
      <p:ext uri="{BB962C8B-B14F-4D97-AF65-F5344CB8AC3E}">
        <p14:creationId xmlns:p14="http://schemas.microsoft.com/office/powerpoint/2010/main" val="14395851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23F2911-19CD-0357-84D7-A4154AFBA80C}"/>
              </a:ext>
            </a:extLst>
          </p:cNvPr>
          <p:cNvSpPr txBox="1">
            <a:spLocks/>
          </p:cNvSpPr>
          <p:nvPr/>
        </p:nvSpPr>
        <p:spPr>
          <a:xfrm>
            <a:off x="415636" y="2086604"/>
            <a:ext cx="7267699" cy="4383084"/>
          </a:xfrm>
          <a:prstGeom prst="rect">
            <a:avLst/>
          </a:prstGeom>
        </p:spPr>
        <p:txBody>
          <a:bodyPr lIns="55446" tIns="27724" rIns="55446" bIns="27724" anchor="t">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503555" indent="-342900">
              <a:buFont typeface="Wingdings" panose="05000000000000000000" pitchFamily="2" charset="2"/>
              <a:buChar char="q"/>
            </a:pPr>
            <a:r>
              <a:rPr lang="it-IT" sz="1900" dirty="0">
                <a:latin typeface="Titillium Web"/>
                <a:cs typeface="Times New Roman"/>
              </a:rPr>
              <a:t>Dal reddito familiare definito nell’ISEE sono detratti i trattamenti assistenziali percepiti nel periodo di riferimento dell’ISEE e sommati tutti quelli in corso di godimento, fatta eccezione per le prestazioni non sottoposte alla prova dei mezzi. I trattamenti assistenziali sono </a:t>
            </a:r>
            <a:r>
              <a:rPr lang="it-IT" sz="1900" b="1" dirty="0">
                <a:latin typeface="Titillium Web"/>
                <a:cs typeface="Times New Roman"/>
              </a:rPr>
              <a:t>comunicati dagli enti erogatori entro quindici giorni dal riconoscimento al SIUSS.</a:t>
            </a:r>
            <a:endParaRPr lang="en-US" b="1" dirty="0">
              <a:latin typeface="Calibri"/>
              <a:cs typeface="Calibri"/>
            </a:endParaRPr>
          </a:p>
          <a:p>
            <a:pPr marL="160655"/>
            <a:endParaRPr lang="en-US" sz="1900" b="1" dirty="0">
              <a:solidFill>
                <a:srgbClr val="0070C0"/>
              </a:solidFill>
              <a:latin typeface="Calibri"/>
              <a:cs typeface="Calibri"/>
            </a:endParaRPr>
          </a:p>
          <a:p>
            <a:pPr marL="446405" indent="-285750">
              <a:buFont typeface="Wingdings" panose="05000000000000000000" pitchFamily="2" charset="2"/>
              <a:buChar char="q"/>
            </a:pPr>
            <a:r>
              <a:rPr lang="it-IT" sz="1800" dirty="0">
                <a:latin typeface="Titillium Web" pitchFamily="2" charset="77"/>
                <a:cs typeface="Times New Roman" pitchFamily="18" charset="0"/>
              </a:rPr>
              <a:t>Alla luce delle esclusioni previste dalla norma, i trattamenti in corso di godimento da sommare in automatico al reddito familiare ai fini dell’Assegno di inclusione sono individuati dai codici da A1.02 a A1.04 (</a:t>
            </a:r>
            <a:r>
              <a:rPr lang="it-IT" sz="1800" b="1" dirty="0">
                <a:latin typeface="Titillium Web" pitchFamily="2" charset="77"/>
                <a:cs typeface="Times New Roman" pitchFamily="18" charset="0"/>
              </a:rPr>
              <a:t>salvo che siano contemplate del progetto personalizzato</a:t>
            </a:r>
            <a:r>
              <a:rPr lang="it-IT" sz="1800" dirty="0">
                <a:latin typeface="Titillium Web" pitchFamily="2" charset="77"/>
                <a:cs typeface="Times New Roman" pitchFamily="18" charset="0"/>
              </a:rPr>
              <a:t>) della Tabella 1 del Regolamento ministeriale 206/2016. (A1.02 assegno maternità erogato dai Comuni – A1.03 carta acquisti – A1.04  Sussidi economici, anche un tantum, ad integrazione del reddito di persone bisognose)</a:t>
            </a:r>
            <a:endParaRPr lang="it-IT" sz="1800" b="1" dirty="0">
              <a:latin typeface="Titillium Web" pitchFamily="2" charset="77"/>
              <a:cs typeface="Times New Roman" pitchFamily="18" charset="0"/>
            </a:endParaRPr>
          </a:p>
          <a:p>
            <a:pPr marL="160655"/>
            <a:endParaRPr lang="en-US" dirty="0">
              <a:ea typeface="Calibri"/>
              <a:cs typeface="Calibri"/>
            </a:endParaRPr>
          </a:p>
          <a:p>
            <a:pPr marL="160655"/>
            <a:endParaRPr lang="it-IT" sz="1940" dirty="0">
              <a:latin typeface="Titillium Web" pitchFamily="2" charset="77"/>
              <a:cs typeface="Times New Roman" pitchFamily="18" charset="0"/>
            </a:endParaRPr>
          </a:p>
          <a:p>
            <a:pPr marL="160655"/>
            <a:endParaRPr lang="it-IT" sz="1940" dirty="0">
              <a:latin typeface="Titillium Web" pitchFamily="2" charset="77"/>
            </a:endParaRPr>
          </a:p>
          <a:p>
            <a:pPr marL="160655"/>
            <a:endParaRPr lang="it-IT" sz="1940" kern="0" dirty="0">
              <a:solidFill>
                <a:sysClr val="windowText" lastClr="000000"/>
              </a:solidFill>
              <a:latin typeface="Titillium Web" pitchFamily="2" charset="77"/>
              <a:cs typeface="Times New Roman" panose="02020603050405020304" pitchFamily="18" charset="0"/>
            </a:endParaRPr>
          </a:p>
        </p:txBody>
      </p:sp>
      <p:sp>
        <p:nvSpPr>
          <p:cNvPr id="6" name="Titolo 8">
            <a:extLst>
              <a:ext uri="{FF2B5EF4-FFF2-40B4-BE49-F238E27FC236}">
                <a16:creationId xmlns:a16="http://schemas.microsoft.com/office/drawing/2014/main" id="{12C913BB-2B00-9AB3-64BB-1DAE9AA20C9F}"/>
              </a:ext>
            </a:extLst>
          </p:cNvPr>
          <p:cNvSpPr txBox="1">
            <a:spLocks/>
          </p:cNvSpPr>
          <p:nvPr/>
        </p:nvSpPr>
        <p:spPr>
          <a:xfrm>
            <a:off x="725715" y="890649"/>
            <a:ext cx="11078358" cy="1169551"/>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ELEMENTI CHE DETERMINANO IL REDDITO FAMILIARE (2)</a:t>
            </a:r>
          </a:p>
        </p:txBody>
      </p:sp>
      <p:grpSp>
        <p:nvGrpSpPr>
          <p:cNvPr id="7" name="Gruppo 6">
            <a:extLst>
              <a:ext uri="{FF2B5EF4-FFF2-40B4-BE49-F238E27FC236}">
                <a16:creationId xmlns:a16="http://schemas.microsoft.com/office/drawing/2014/main" id="{851A8215-BC02-F790-679C-63F50EE9EE74}"/>
              </a:ext>
            </a:extLst>
          </p:cNvPr>
          <p:cNvGrpSpPr/>
          <p:nvPr/>
        </p:nvGrpSpPr>
        <p:grpSpPr>
          <a:xfrm>
            <a:off x="-2" y="6374893"/>
            <a:ext cx="1708393" cy="276999"/>
            <a:chOff x="284477" y="6384391"/>
            <a:chExt cx="1708393" cy="276999"/>
          </a:xfrm>
        </p:grpSpPr>
        <p:sp>
          <p:nvSpPr>
            <p:cNvPr id="8" name="Rettangolo con angoli arrotondati sullo stesso lato 7">
              <a:extLst>
                <a:ext uri="{FF2B5EF4-FFF2-40B4-BE49-F238E27FC236}">
                  <a16:creationId xmlns:a16="http://schemas.microsoft.com/office/drawing/2014/main" id="{7E697601-9FF4-7BC1-A040-3501240B2262}"/>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9" name="CasellaDiTesto 8">
              <a:extLst>
                <a:ext uri="{FF2B5EF4-FFF2-40B4-BE49-F238E27FC236}">
                  <a16:creationId xmlns:a16="http://schemas.microsoft.com/office/drawing/2014/main" id="{145079ED-581B-CFE4-7687-86C1F0E793C2}"/>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10" name="Segnaposto numero diapositiva 7">
            <a:extLst>
              <a:ext uri="{FF2B5EF4-FFF2-40B4-BE49-F238E27FC236}">
                <a16:creationId xmlns:a16="http://schemas.microsoft.com/office/drawing/2014/main" id="{E0F44B95-31B9-6D95-E3AD-A737DC5EF821}"/>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32</a:t>
            </a:fld>
            <a:endParaRPr lang="it-IT" dirty="0"/>
          </a:p>
        </p:txBody>
      </p:sp>
      <p:sp>
        <p:nvSpPr>
          <p:cNvPr id="11" name="Rettangolo con angoli arrotondati 3">
            <a:extLst>
              <a:ext uri="{FF2B5EF4-FFF2-40B4-BE49-F238E27FC236}">
                <a16:creationId xmlns:a16="http://schemas.microsoft.com/office/drawing/2014/main" id="{14F8A911-6DBC-5BC9-8998-E191FB32F37F}"/>
              </a:ext>
            </a:extLst>
          </p:cNvPr>
          <p:cNvSpPr/>
          <p:nvPr/>
        </p:nvSpPr>
        <p:spPr>
          <a:xfrm>
            <a:off x="8198287" y="2280448"/>
            <a:ext cx="3346175" cy="3917954"/>
          </a:xfrm>
          <a:prstGeom prst="roundRect">
            <a:avLst>
              <a:gd name="adj" fmla="val 11142"/>
            </a:avLst>
          </a:prstGeom>
          <a:solidFill>
            <a:srgbClr val="73CCF5">
              <a:alpha val="30000"/>
            </a:srgb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 name="Rettangolo con angoli arrotondati 4">
            <a:extLst>
              <a:ext uri="{FF2B5EF4-FFF2-40B4-BE49-F238E27FC236}">
                <a16:creationId xmlns:a16="http://schemas.microsoft.com/office/drawing/2014/main" id="{751F39CF-E0C2-7D11-2DFE-636B3B75CA30}"/>
              </a:ext>
            </a:extLst>
          </p:cNvPr>
          <p:cNvSpPr/>
          <p:nvPr/>
        </p:nvSpPr>
        <p:spPr>
          <a:xfrm>
            <a:off x="8053905" y="2196043"/>
            <a:ext cx="3284260" cy="3917954"/>
          </a:xfrm>
          <a:prstGeom prst="roundRect">
            <a:avLst>
              <a:gd name="adj" fmla="val 11142"/>
            </a:avLst>
          </a:prstGeom>
          <a:solidFill>
            <a:srgbClr val="73CCF5"/>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it-IT" dirty="0">
                <a:solidFill>
                  <a:schemeClr val="bg1"/>
                </a:solidFill>
                <a:latin typeface="Titillium Web" pitchFamily="2" charset="77"/>
              </a:rPr>
              <a:t>Non rientrano le specifiche e motivate misure di sostegno economico di carattere straordinario</a:t>
            </a:r>
            <a:r>
              <a:rPr lang="it-IT" b="1" dirty="0">
                <a:solidFill>
                  <a:schemeClr val="bg1"/>
                </a:solidFill>
                <a:latin typeface="Titillium Web" pitchFamily="2" charset="77"/>
              </a:rPr>
              <a:t>, aggiuntive al beneficio economico dell’Assegno di inclusione</a:t>
            </a:r>
            <a:r>
              <a:rPr lang="it-IT" dirty="0">
                <a:solidFill>
                  <a:schemeClr val="bg1"/>
                </a:solidFill>
                <a:latin typeface="Titillium Web" pitchFamily="2" charset="77"/>
              </a:rPr>
              <a:t>, </a:t>
            </a:r>
            <a:r>
              <a:rPr lang="it-IT" b="1" dirty="0">
                <a:solidFill>
                  <a:schemeClr val="bg1"/>
                </a:solidFill>
                <a:latin typeface="Titillium Web" pitchFamily="2" charset="77"/>
              </a:rPr>
              <a:t>individuate nell’ambito del progetto personalizzato a valere su risorse del Comune o dell’Ambito territoriale sociale</a:t>
            </a:r>
            <a:r>
              <a:rPr lang="it-IT" dirty="0">
                <a:solidFill>
                  <a:schemeClr val="bg1"/>
                </a:solidFill>
                <a:latin typeface="Titillium Web" pitchFamily="2" charset="77"/>
              </a:rPr>
              <a:t>. Attenzione alla codifica nella fase di implementazione del SIUSS.</a:t>
            </a:r>
          </a:p>
        </p:txBody>
      </p:sp>
    </p:spTree>
    <p:extLst>
      <p:ext uri="{BB962C8B-B14F-4D97-AF65-F5344CB8AC3E}">
        <p14:creationId xmlns:p14="http://schemas.microsoft.com/office/powerpoint/2010/main" val="6267733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B3F6CB95-9DAF-D0A7-6C47-C91771E7F218}"/>
              </a:ext>
            </a:extLst>
          </p:cNvPr>
          <p:cNvSpPr>
            <a:spLocks noGrp="1"/>
          </p:cNvSpPr>
          <p:nvPr>
            <p:ph type="title"/>
          </p:nvPr>
        </p:nvSpPr>
        <p:spPr>
          <a:xfrm>
            <a:off x="837063" y="1110897"/>
            <a:ext cx="10861374" cy="1169551"/>
          </a:xfrm>
        </p:spPr>
        <p:txBody>
          <a:bodyPr/>
          <a:lstStyle/>
          <a:p>
            <a:r>
              <a:rPr lang="it-IT" sz="3800" dirty="0">
                <a:latin typeface="Titillium Web" pitchFamily="2" charset="77"/>
              </a:rPr>
              <a:t>ELEMENTI CHE DETERMINANO IL REDDITO FAMILIARE (3)</a:t>
            </a:r>
          </a:p>
        </p:txBody>
      </p:sp>
      <p:sp>
        <p:nvSpPr>
          <p:cNvPr id="4" name="Segnaposto contenuto 2">
            <a:extLst>
              <a:ext uri="{FF2B5EF4-FFF2-40B4-BE49-F238E27FC236}">
                <a16:creationId xmlns:a16="http://schemas.microsoft.com/office/drawing/2014/main" id="{B36AEF3E-7F3D-6D63-8AAE-612E449B2ABA}"/>
              </a:ext>
            </a:extLst>
          </p:cNvPr>
          <p:cNvSpPr txBox="1">
            <a:spLocks/>
          </p:cNvSpPr>
          <p:nvPr/>
        </p:nvSpPr>
        <p:spPr>
          <a:xfrm>
            <a:off x="782365" y="2598156"/>
            <a:ext cx="6715615" cy="3568370"/>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buFont typeface="Arial" panose="020B0604020202020204" pitchFamily="34" charset="0"/>
              <a:buChar char="•"/>
            </a:pPr>
            <a:r>
              <a:rPr lang="it-IT" sz="2400" dirty="0">
                <a:latin typeface="Titillium Web" pitchFamily="2" charset="77"/>
                <a:cs typeface="Times New Roman" pitchFamily="18" charset="0"/>
              </a:rPr>
              <a:t>Sono incluse le </a:t>
            </a:r>
            <a:r>
              <a:rPr lang="it-IT" sz="2400" b="1" dirty="0">
                <a:latin typeface="Titillium Web" pitchFamily="2" charset="77"/>
                <a:cs typeface="Times New Roman" pitchFamily="18" charset="0"/>
              </a:rPr>
              <a:t>pensioni dirette e indirette</a:t>
            </a:r>
            <a:r>
              <a:rPr lang="it-IT" sz="2400" dirty="0">
                <a:latin typeface="Titillium Web" pitchFamily="2" charset="77"/>
                <a:cs typeface="Times New Roman" pitchFamily="18" charset="0"/>
              </a:rPr>
              <a:t>, in corso di godimento da parte dei componenti del nucleo familiare, con decorrenza successiva al periodo di riferimento dell’ISEE.</a:t>
            </a:r>
          </a:p>
          <a:p>
            <a:pPr marL="342900" indent="-342900">
              <a:buFont typeface="Arial" panose="020B0604020202020204" pitchFamily="34" charset="0"/>
              <a:buChar char="•"/>
            </a:pPr>
            <a:r>
              <a:rPr lang="it-IT" sz="2400" dirty="0">
                <a:latin typeface="Titillium Web" pitchFamily="2" charset="77"/>
                <a:cs typeface="Times New Roman" pitchFamily="18" charset="0"/>
              </a:rPr>
              <a:t>Sono inclusi nel calcolo (e quindi sottratti dal beneficio massimo dell’Assegno di inclusione) i </a:t>
            </a:r>
            <a:r>
              <a:rPr lang="it-IT" sz="2400" b="1" dirty="0">
                <a:latin typeface="Titillium Web" pitchFamily="2" charset="77"/>
                <a:cs typeface="Times New Roman" pitchFamily="18" charset="0"/>
              </a:rPr>
              <a:t>trattamenti assistenziali </a:t>
            </a:r>
            <a:r>
              <a:rPr lang="it-IT" sz="2400" dirty="0">
                <a:latin typeface="Titillium Web" pitchFamily="2" charset="77"/>
                <a:cs typeface="Times New Roman" pitchFamily="18" charset="0"/>
              </a:rPr>
              <a:t>sottoposti alla prova dei mezzi, che dipendono cioè dalla condizione economica. </a:t>
            </a:r>
          </a:p>
        </p:txBody>
      </p:sp>
      <p:grpSp>
        <p:nvGrpSpPr>
          <p:cNvPr id="6" name="Gruppo 5">
            <a:extLst>
              <a:ext uri="{FF2B5EF4-FFF2-40B4-BE49-F238E27FC236}">
                <a16:creationId xmlns:a16="http://schemas.microsoft.com/office/drawing/2014/main" id="{DB61C148-3144-845D-DE6F-A4DDD31DAB07}"/>
              </a:ext>
            </a:extLst>
          </p:cNvPr>
          <p:cNvGrpSpPr/>
          <p:nvPr/>
        </p:nvGrpSpPr>
        <p:grpSpPr>
          <a:xfrm>
            <a:off x="-2" y="6374893"/>
            <a:ext cx="1708393" cy="276999"/>
            <a:chOff x="284477" y="6384391"/>
            <a:chExt cx="1708393" cy="276999"/>
          </a:xfrm>
        </p:grpSpPr>
        <p:sp>
          <p:nvSpPr>
            <p:cNvPr id="7" name="Rettangolo con angoli arrotondati sullo stesso lato 6">
              <a:extLst>
                <a:ext uri="{FF2B5EF4-FFF2-40B4-BE49-F238E27FC236}">
                  <a16:creationId xmlns:a16="http://schemas.microsoft.com/office/drawing/2014/main" id="{8069D925-41D6-EB48-2A7B-29EEBA156482}"/>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8" name="CasellaDiTesto 7">
              <a:extLst>
                <a:ext uri="{FF2B5EF4-FFF2-40B4-BE49-F238E27FC236}">
                  <a16:creationId xmlns:a16="http://schemas.microsoft.com/office/drawing/2014/main" id="{E83B27CA-19ED-A6C3-44BA-081A7C5C3CF1}"/>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9" name="Segnaposto numero diapositiva 7">
            <a:extLst>
              <a:ext uri="{FF2B5EF4-FFF2-40B4-BE49-F238E27FC236}">
                <a16:creationId xmlns:a16="http://schemas.microsoft.com/office/drawing/2014/main" id="{1582175A-5C48-001F-A2A0-71172D84978B}"/>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33</a:t>
            </a:fld>
            <a:endParaRPr lang="it-IT" dirty="0"/>
          </a:p>
        </p:txBody>
      </p:sp>
      <p:sp>
        <p:nvSpPr>
          <p:cNvPr id="2" name="Ovale 13">
            <a:extLst>
              <a:ext uri="{FF2B5EF4-FFF2-40B4-BE49-F238E27FC236}">
                <a16:creationId xmlns:a16="http://schemas.microsoft.com/office/drawing/2014/main" id="{6F3212B2-BCF6-F6ED-F089-4051D0CF26AF}"/>
              </a:ext>
            </a:extLst>
          </p:cNvPr>
          <p:cNvSpPr/>
          <p:nvPr/>
        </p:nvSpPr>
        <p:spPr>
          <a:xfrm>
            <a:off x="9347200" y="1778001"/>
            <a:ext cx="1093165" cy="932210"/>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 name="Immagine 14" descr="A white text with a black background&#10;&#10;Description automatically generated">
            <a:extLst>
              <a:ext uri="{FF2B5EF4-FFF2-40B4-BE49-F238E27FC236}">
                <a16:creationId xmlns:a16="http://schemas.microsoft.com/office/drawing/2014/main" id="{05CC6AC4-8825-3DB7-2049-4C7EC7E25D5C}"/>
              </a:ext>
            </a:extLst>
          </p:cNvPr>
          <p:cNvPicPr>
            <a:picLocks noChangeAspect="1"/>
          </p:cNvPicPr>
          <p:nvPr/>
        </p:nvPicPr>
        <p:blipFill>
          <a:blip r:embed="rId2"/>
          <a:stretch>
            <a:fillRect/>
          </a:stretch>
        </p:blipFill>
        <p:spPr>
          <a:xfrm>
            <a:off x="9641181" y="1848649"/>
            <a:ext cx="485785" cy="707267"/>
          </a:xfrm>
          <a:prstGeom prst="rect">
            <a:avLst/>
          </a:prstGeom>
        </p:spPr>
      </p:pic>
      <p:sp>
        <p:nvSpPr>
          <p:cNvPr id="10" name="Rettangolo con angoli arrotondati 3">
            <a:extLst>
              <a:ext uri="{FF2B5EF4-FFF2-40B4-BE49-F238E27FC236}">
                <a16:creationId xmlns:a16="http://schemas.microsoft.com/office/drawing/2014/main" id="{25887D23-7BAB-A51F-EB0D-F466D5E2E5B8}"/>
              </a:ext>
            </a:extLst>
          </p:cNvPr>
          <p:cNvSpPr/>
          <p:nvPr/>
        </p:nvSpPr>
        <p:spPr>
          <a:xfrm>
            <a:off x="8198287" y="2280448"/>
            <a:ext cx="3346175" cy="3917954"/>
          </a:xfrm>
          <a:prstGeom prst="roundRect">
            <a:avLst>
              <a:gd name="adj" fmla="val 11142"/>
            </a:avLst>
          </a:prstGeom>
          <a:noFill/>
          <a:ln w="19050">
            <a:solidFill>
              <a:srgbClr val="007D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sz="2400" dirty="0">
              <a:solidFill>
                <a:srgbClr val="007DB3"/>
              </a:solidFill>
              <a:latin typeface="Titillium Web" pitchFamily="2" charset="77"/>
              <a:cs typeface="Times New Roman" pitchFamily="18" charset="0"/>
            </a:endParaRPr>
          </a:p>
          <a:p>
            <a:r>
              <a:rPr lang="it-IT" sz="2400" dirty="0">
                <a:solidFill>
                  <a:srgbClr val="007DB3"/>
                </a:solidFill>
                <a:latin typeface="Titillium Web" pitchFamily="2" charset="77"/>
                <a:cs typeface="Times New Roman" pitchFamily="18" charset="0"/>
              </a:rPr>
              <a:t>Erogati dall’INPS (esempi) </a:t>
            </a:r>
          </a:p>
          <a:p>
            <a:pPr marL="342900" indent="-342900">
              <a:buFont typeface="Arial" panose="020B0604020202020204" pitchFamily="34" charset="0"/>
              <a:buChar char="•"/>
            </a:pPr>
            <a:r>
              <a:rPr lang="it-IT" sz="2400" dirty="0">
                <a:solidFill>
                  <a:srgbClr val="007DB3"/>
                </a:solidFill>
                <a:latin typeface="Titillium Web" pitchFamily="2" charset="77"/>
                <a:cs typeface="Times New Roman" pitchFamily="18" charset="0"/>
              </a:rPr>
              <a:t>l’assegno di maternità</a:t>
            </a:r>
          </a:p>
          <a:p>
            <a:pPr marL="342900" indent="-342900">
              <a:buFont typeface="Arial" panose="020B0604020202020204" pitchFamily="34" charset="0"/>
              <a:buChar char="•"/>
            </a:pPr>
            <a:r>
              <a:rPr lang="it-IT" sz="2400" dirty="0">
                <a:solidFill>
                  <a:srgbClr val="007DB3"/>
                </a:solidFill>
                <a:latin typeface="Titillium Web" pitchFamily="2" charset="77"/>
                <a:cs typeface="Times New Roman" pitchFamily="18" charset="0"/>
              </a:rPr>
              <a:t>la carta acquisti</a:t>
            </a:r>
          </a:p>
          <a:p>
            <a:pPr marL="342900" indent="-342900">
              <a:buFont typeface="Arial" panose="020B0604020202020204" pitchFamily="34" charset="0"/>
              <a:buChar char="•"/>
            </a:pPr>
            <a:r>
              <a:rPr lang="it-IT" sz="2400" dirty="0">
                <a:solidFill>
                  <a:srgbClr val="007DB3"/>
                </a:solidFill>
                <a:latin typeface="Titillium Web" pitchFamily="2" charset="77"/>
                <a:cs typeface="Times New Roman" pitchFamily="18" charset="0"/>
              </a:rPr>
              <a:t>l’assegno sociale </a:t>
            </a:r>
          </a:p>
          <a:p>
            <a:endParaRPr lang="it-IT" sz="2400" dirty="0">
              <a:solidFill>
                <a:srgbClr val="007DB3"/>
              </a:solidFill>
              <a:latin typeface="Titillium Web" pitchFamily="2" charset="77"/>
              <a:cs typeface="Times New Roman" pitchFamily="18" charset="0"/>
            </a:endParaRPr>
          </a:p>
        </p:txBody>
      </p:sp>
    </p:spTree>
    <p:extLst>
      <p:ext uri="{BB962C8B-B14F-4D97-AF65-F5344CB8AC3E}">
        <p14:creationId xmlns:p14="http://schemas.microsoft.com/office/powerpoint/2010/main" val="23930472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con angoli arrotondati 7">
            <a:extLst>
              <a:ext uri="{FF2B5EF4-FFF2-40B4-BE49-F238E27FC236}">
                <a16:creationId xmlns:a16="http://schemas.microsoft.com/office/drawing/2014/main" id="{1D79B8B0-A8E9-92F5-FDFE-FDEFF040B472}"/>
              </a:ext>
            </a:extLst>
          </p:cNvPr>
          <p:cNvSpPr/>
          <p:nvPr/>
        </p:nvSpPr>
        <p:spPr>
          <a:xfrm>
            <a:off x="3594466" y="2036480"/>
            <a:ext cx="6138644" cy="395895"/>
          </a:xfrm>
          <a:prstGeom prst="roundRect">
            <a:avLst>
              <a:gd name="adj"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 name="Titolo 1"/>
          <p:cNvSpPr>
            <a:spLocks noGrp="1"/>
          </p:cNvSpPr>
          <p:nvPr>
            <p:ph type="title"/>
          </p:nvPr>
        </p:nvSpPr>
        <p:spPr>
          <a:xfrm>
            <a:off x="566864" y="1000126"/>
            <a:ext cx="11228483" cy="1169551"/>
          </a:xfrm>
        </p:spPr>
        <p:txBody>
          <a:bodyPr/>
          <a:lstStyle/>
          <a:p>
            <a:r>
              <a:rPr lang="it-IT" sz="3800" dirty="0">
                <a:latin typeface="Titillium Web" pitchFamily="2" charset="77"/>
              </a:rPr>
              <a:t>ELEMENTI CHE </a:t>
            </a:r>
            <a:r>
              <a:rPr lang="it-IT" sz="3800" b="1" u="sng" dirty="0">
                <a:latin typeface="Titillium Web" pitchFamily="2" charset="77"/>
              </a:rPr>
              <a:t>NON</a:t>
            </a:r>
            <a:r>
              <a:rPr lang="it-IT" sz="3800" dirty="0">
                <a:latin typeface="Titillium Web" pitchFamily="2" charset="77"/>
              </a:rPr>
              <a:t> DETERMINANO IL REDDITO FAMILIARE</a:t>
            </a:r>
          </a:p>
        </p:txBody>
      </p:sp>
      <p:sp>
        <p:nvSpPr>
          <p:cNvPr id="3" name="Segnaposto contenuto 2"/>
          <p:cNvSpPr txBox="1">
            <a:spLocks/>
          </p:cNvSpPr>
          <p:nvPr/>
        </p:nvSpPr>
        <p:spPr>
          <a:xfrm>
            <a:off x="566862" y="2435387"/>
            <a:ext cx="11498465" cy="3982585"/>
          </a:xfrm>
          <a:prstGeom prst="rect">
            <a:avLst/>
          </a:prstGeom>
        </p:spPr>
        <p:txBody>
          <a:bodyPr lIns="55446" tIns="27724" rIns="55446" bIns="27724" numCol="2" anchor="t">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spcBef>
                <a:spcPts val="600"/>
              </a:spcBef>
              <a:spcAft>
                <a:spcPts val="600"/>
              </a:spcAft>
              <a:buFont typeface="Arial"/>
              <a:buChar char="•"/>
            </a:pPr>
            <a:r>
              <a:rPr lang="it-IT" sz="2100" kern="0" dirty="0">
                <a:latin typeface="Titillium Web" pitchFamily="2" charset="77"/>
                <a:cs typeface="Times New Roman" panose="02020603050405020304" pitchFamily="18" charset="0"/>
              </a:rPr>
              <a:t>l’Assegno unico e universale</a:t>
            </a:r>
          </a:p>
          <a:p>
            <a:pPr marL="342900" indent="-342900">
              <a:spcBef>
                <a:spcPts val="600"/>
              </a:spcBef>
              <a:spcAft>
                <a:spcPts val="600"/>
              </a:spcAft>
              <a:buFont typeface="Arial"/>
              <a:buChar char="•"/>
            </a:pPr>
            <a:r>
              <a:rPr lang="it-IT" sz="2100" kern="0" dirty="0">
                <a:latin typeface="Titillium Web" pitchFamily="2" charset="77"/>
                <a:cs typeface="Times New Roman" panose="02020603050405020304" pitchFamily="18" charset="0"/>
              </a:rPr>
              <a:t>il Reddito di Inclusione e il Reddito di Cittadinanza </a:t>
            </a:r>
            <a:r>
              <a:rPr lang="it-IT" sz="2100" b="1" kern="0" dirty="0">
                <a:latin typeface="Titillium Web" pitchFamily="2" charset="77"/>
                <a:cs typeface="Times New Roman" panose="02020603050405020304" pitchFamily="18" charset="0"/>
              </a:rPr>
              <a:t>o altre misure nazionali o regionali  di contrasto alla povertà</a:t>
            </a:r>
          </a:p>
          <a:p>
            <a:pPr marL="342900" indent="-342900">
              <a:spcBef>
                <a:spcPts val="600"/>
              </a:spcBef>
              <a:spcAft>
                <a:spcPts val="600"/>
              </a:spcAft>
              <a:buFont typeface="Arial"/>
              <a:buChar char="•"/>
            </a:pPr>
            <a:r>
              <a:rPr lang="it-IT" sz="2100" kern="0" dirty="0">
                <a:latin typeface="Titillium Web" pitchFamily="2" charset="77"/>
                <a:cs typeface="Times New Roman" panose="02020603050405020304" pitchFamily="18" charset="0"/>
              </a:rPr>
              <a:t>erogazioni riferite al pagamento di arretrati</a:t>
            </a:r>
          </a:p>
          <a:p>
            <a:pPr marL="342900" indent="-342900">
              <a:spcBef>
                <a:spcPts val="600"/>
              </a:spcBef>
              <a:spcAft>
                <a:spcPts val="600"/>
              </a:spcAft>
              <a:buFont typeface="Arial"/>
              <a:buChar char="•"/>
            </a:pPr>
            <a:r>
              <a:rPr lang="it-IT" sz="2100" kern="0" dirty="0">
                <a:latin typeface="Titillium Web" pitchFamily="2" charset="77"/>
                <a:cs typeface="Times New Roman" panose="02020603050405020304" pitchFamily="18" charset="0"/>
              </a:rPr>
              <a:t>riduzioni nella compartecipazione al costo dei servizi</a:t>
            </a:r>
          </a:p>
          <a:p>
            <a:pPr marL="342900" indent="-342900">
              <a:spcBef>
                <a:spcPts val="600"/>
              </a:spcBef>
              <a:spcAft>
                <a:spcPts val="600"/>
              </a:spcAft>
              <a:buFont typeface="Arial"/>
              <a:buChar char="•"/>
            </a:pPr>
            <a:r>
              <a:rPr lang="it-IT" sz="2100" kern="0" dirty="0">
                <a:latin typeface="Titillium Web" pitchFamily="2" charset="77"/>
                <a:cs typeface="Times New Roman" panose="02020603050405020304" pitchFamily="18" charset="0"/>
              </a:rPr>
              <a:t>esenzioni e agevolazioni per il pagamento di tributi</a:t>
            </a:r>
          </a:p>
          <a:p>
            <a:pPr marL="342900" indent="-342900">
              <a:spcBef>
                <a:spcPts val="600"/>
              </a:spcBef>
              <a:spcAft>
                <a:spcPts val="600"/>
              </a:spcAft>
              <a:buFont typeface="Arial"/>
              <a:buChar char="•"/>
            </a:pPr>
            <a:endParaRPr lang="it-IT" sz="2100" kern="0" dirty="0">
              <a:latin typeface="Titillium Web" pitchFamily="2" charset="77"/>
              <a:cs typeface="Times New Roman" panose="02020603050405020304" pitchFamily="18" charset="0"/>
            </a:endParaRPr>
          </a:p>
          <a:p>
            <a:pPr marL="342900" indent="-342900">
              <a:spcBef>
                <a:spcPts val="600"/>
              </a:spcBef>
              <a:spcAft>
                <a:spcPts val="600"/>
              </a:spcAft>
              <a:buFont typeface="Arial"/>
              <a:buChar char="•"/>
            </a:pPr>
            <a:r>
              <a:rPr lang="it-IT" sz="2100" kern="0" dirty="0">
                <a:latin typeface="Titillium Web" pitchFamily="2" charset="77"/>
                <a:cs typeface="Times New Roman" panose="02020603050405020304" pitchFamily="18" charset="0"/>
              </a:rPr>
              <a:t>erogazioni a fronte di rendicontazione di spese sostenute, le erogazioni in forma di buoni servizio o altri titoli che svolgono la funzione di sostituzione di servizi</a:t>
            </a:r>
          </a:p>
          <a:p>
            <a:pPr marL="342900" indent="-342900">
              <a:spcBef>
                <a:spcPts val="600"/>
              </a:spcBef>
              <a:spcAft>
                <a:spcPts val="600"/>
              </a:spcAft>
              <a:buFont typeface="Arial"/>
              <a:buChar char="•"/>
            </a:pPr>
            <a:r>
              <a:rPr lang="it-IT" sz="2100" kern="0" dirty="0">
                <a:latin typeface="Titillium Web" pitchFamily="2" charset="77"/>
                <a:cs typeface="Times New Roman" panose="02020603050405020304" pitchFamily="18" charset="0"/>
              </a:rPr>
              <a:t>bonus nido annuo da 3.000 con ISEE non superiore a €. 25.000 o da €. 2.000 con ISEE fino a €. 40.000, quale rimborso spese</a:t>
            </a:r>
          </a:p>
          <a:p>
            <a:pPr marL="342900" indent="-342900">
              <a:spcBef>
                <a:spcPts val="600"/>
              </a:spcBef>
              <a:spcAft>
                <a:spcPts val="600"/>
              </a:spcAft>
              <a:buFont typeface="Arial"/>
              <a:buChar char="•"/>
            </a:pPr>
            <a:r>
              <a:rPr lang="it-IT" sz="2100" kern="0" dirty="0">
                <a:latin typeface="Titillium Web" pitchFamily="2" charset="77"/>
                <a:cs typeface="Times New Roman" panose="02020603050405020304" pitchFamily="18" charset="0"/>
              </a:rPr>
              <a:t>indennità di accompagnamento, pensione di invalidità </a:t>
            </a:r>
            <a:r>
              <a:rPr lang="it-IT" sz="2100" b="1" kern="0" dirty="0">
                <a:latin typeface="Titillium Web" pitchFamily="2" charset="77"/>
                <a:cs typeface="Times New Roman" panose="02020603050405020304" pitchFamily="18" charset="0"/>
              </a:rPr>
              <a:t>e indennità di frequenza e tutte le provvidenze percepite in ragione della condizione di disabilità (art. 2 co. 9 DL 48/23)</a:t>
            </a:r>
            <a:br>
              <a:rPr lang="it-IT" sz="2100" b="1" kern="0" dirty="0">
                <a:latin typeface="Titillium Web" pitchFamily="2" charset="77"/>
                <a:cs typeface="Times New Roman" panose="02020603050405020304" pitchFamily="18" charset="0"/>
              </a:rPr>
            </a:br>
            <a:endParaRPr lang="it-IT" sz="2100" b="1" kern="0" dirty="0">
              <a:latin typeface="Titillium Web" pitchFamily="2" charset="77"/>
              <a:cs typeface="Times New Roman" panose="02020603050405020304" pitchFamily="18" charset="0"/>
            </a:endParaRPr>
          </a:p>
        </p:txBody>
      </p:sp>
      <p:sp>
        <p:nvSpPr>
          <p:cNvPr id="7" name="object 7"/>
          <p:cNvSpPr/>
          <p:nvPr/>
        </p:nvSpPr>
        <p:spPr>
          <a:xfrm>
            <a:off x="7242" y="-313827"/>
            <a:ext cx="289641" cy="7171346"/>
          </a:xfrm>
          <a:prstGeom prst="rect">
            <a:avLst/>
          </a:prstGeom>
          <a:blipFill>
            <a:blip r:embed="rId2" cstate="print"/>
            <a:stretch>
              <a:fillRect/>
            </a:stretch>
          </a:blipFill>
        </p:spPr>
        <p:txBody>
          <a:bodyPr wrap="square" lIns="0" tIns="0" rIns="0" bIns="0" rtlCol="0"/>
          <a:lstStyle/>
          <a:p>
            <a:endParaRPr sz="1092" dirty="0"/>
          </a:p>
        </p:txBody>
      </p:sp>
      <p:sp>
        <p:nvSpPr>
          <p:cNvPr id="6" name="Segnaposto numero diapositiva 5"/>
          <p:cNvSpPr>
            <a:spLocks noGrp="1"/>
          </p:cNvSpPr>
          <p:nvPr>
            <p:ph type="sldNum" sz="quarter" idx="7"/>
          </p:nvPr>
        </p:nvSpPr>
        <p:spPr>
          <a:xfrm>
            <a:off x="4663560" y="6420984"/>
            <a:ext cx="2803963" cy="342900"/>
          </a:xfrm>
        </p:spPr>
        <p:txBody>
          <a:bodyPr/>
          <a:lstStyle/>
          <a:p>
            <a:pPr algn="ctr"/>
            <a:fld id="{B6F15528-21DE-4FAA-801E-634DDDAF4B2B}" type="slidenum">
              <a:rPr lang="it-IT" smtClean="0"/>
              <a:pPr algn="ctr"/>
              <a:t>34</a:t>
            </a:fld>
            <a:endParaRPr lang="it-IT" dirty="0"/>
          </a:p>
        </p:txBody>
      </p:sp>
      <p:sp>
        <p:nvSpPr>
          <p:cNvPr id="5" name="CasellaDiTesto 4">
            <a:extLst>
              <a:ext uri="{FF2B5EF4-FFF2-40B4-BE49-F238E27FC236}">
                <a16:creationId xmlns:a16="http://schemas.microsoft.com/office/drawing/2014/main" id="{A7237E84-06D9-C6DB-3275-10DECF464F0D}"/>
              </a:ext>
            </a:extLst>
          </p:cNvPr>
          <p:cNvSpPr txBox="1"/>
          <p:nvPr/>
        </p:nvSpPr>
        <p:spPr>
          <a:xfrm>
            <a:off x="3894391" y="2040677"/>
            <a:ext cx="6108700" cy="369332"/>
          </a:xfrm>
          <a:prstGeom prst="rect">
            <a:avLst/>
          </a:prstGeom>
          <a:noFill/>
        </p:spPr>
        <p:txBody>
          <a:bodyPr wrap="square">
            <a:spAutoFit/>
          </a:bodyPr>
          <a:lstStyle/>
          <a:p>
            <a:r>
              <a:rPr lang="it-IT" sz="1800" u="sng" kern="0" dirty="0">
                <a:solidFill>
                  <a:schemeClr val="bg1"/>
                </a:solidFill>
                <a:latin typeface="Titillium Web" pitchFamily="2" charset="77"/>
                <a:cs typeface="Times New Roman"/>
              </a:rPr>
              <a:t>Nel valore dei trattamenti assistenziali </a:t>
            </a:r>
            <a:r>
              <a:rPr lang="it-IT" sz="1800" b="1" u="sng" kern="0" dirty="0">
                <a:solidFill>
                  <a:schemeClr val="bg1"/>
                </a:solidFill>
                <a:latin typeface="Titillium Web" pitchFamily="2" charset="77"/>
                <a:cs typeface="Times New Roman"/>
              </a:rPr>
              <a:t>non rilevano:</a:t>
            </a:r>
            <a:endParaRPr lang="en-US" dirty="0">
              <a:solidFill>
                <a:schemeClr val="bg1"/>
              </a:solidFill>
              <a:latin typeface="Titillium Web" pitchFamily="2" charset="77"/>
              <a:ea typeface="Calibri"/>
              <a:cs typeface="Times New Roman"/>
            </a:endParaRPr>
          </a:p>
        </p:txBody>
      </p:sp>
      <p:sp>
        <p:nvSpPr>
          <p:cNvPr id="10" name="Rettangolo con angoli arrotondati 9">
            <a:extLst>
              <a:ext uri="{FF2B5EF4-FFF2-40B4-BE49-F238E27FC236}">
                <a16:creationId xmlns:a16="http://schemas.microsoft.com/office/drawing/2014/main" id="{8F2D6C02-A7AA-198E-C217-AF11483B1F9B}"/>
              </a:ext>
            </a:extLst>
          </p:cNvPr>
          <p:cNvSpPr/>
          <p:nvPr/>
        </p:nvSpPr>
        <p:spPr>
          <a:xfrm>
            <a:off x="377041" y="2422698"/>
            <a:ext cx="11608127" cy="3982585"/>
          </a:xfrm>
          <a:prstGeom prst="roundRect">
            <a:avLst>
              <a:gd name="adj" fmla="val 5745"/>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969315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4A12736-A015-A763-5A59-246813BC89BF}"/>
              </a:ext>
            </a:extLst>
          </p:cNvPr>
          <p:cNvSpPr>
            <a:spLocks noGrp="1"/>
          </p:cNvSpPr>
          <p:nvPr>
            <p:ph type="title"/>
          </p:nvPr>
        </p:nvSpPr>
        <p:spPr>
          <a:xfrm>
            <a:off x="481758" y="1175082"/>
            <a:ext cx="11228483" cy="584775"/>
          </a:xfrm>
        </p:spPr>
        <p:txBody>
          <a:bodyPr/>
          <a:lstStyle/>
          <a:p>
            <a:r>
              <a:rPr lang="it-IT" sz="3800" dirty="0">
                <a:latin typeface="Titillium Web" pitchFamily="2" charset="77"/>
              </a:rPr>
              <a:t>QUALE ISEE E QUALI REDDITI (1)</a:t>
            </a:r>
          </a:p>
        </p:txBody>
      </p:sp>
      <p:sp>
        <p:nvSpPr>
          <p:cNvPr id="4" name="Segnaposto contenuto 2">
            <a:extLst>
              <a:ext uri="{FF2B5EF4-FFF2-40B4-BE49-F238E27FC236}">
                <a16:creationId xmlns:a16="http://schemas.microsoft.com/office/drawing/2014/main" id="{6D344C25-FC29-62B6-90EB-70D0B80A84E8}"/>
              </a:ext>
            </a:extLst>
          </p:cNvPr>
          <p:cNvSpPr txBox="1">
            <a:spLocks/>
          </p:cNvSpPr>
          <p:nvPr/>
        </p:nvSpPr>
        <p:spPr>
          <a:xfrm>
            <a:off x="397207" y="1980854"/>
            <a:ext cx="11397584" cy="3962809"/>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buFont typeface="Arial" panose="020B0604020202020204" pitchFamily="34" charset="0"/>
              <a:buChar char="•"/>
            </a:pPr>
            <a:r>
              <a:rPr lang="it-IT" sz="2000" b="1" kern="0" dirty="0">
                <a:latin typeface="Titillium Web" pitchFamily="2" charset="77"/>
                <a:cs typeface="Times New Roman" panose="02020603050405020304" pitchFamily="18" charset="0"/>
              </a:rPr>
              <a:t>ISEE ordinario in corso di validità</a:t>
            </a:r>
          </a:p>
          <a:p>
            <a:pPr marL="342900" indent="-342900">
              <a:buFont typeface="Arial" panose="020B0604020202020204" pitchFamily="34" charset="0"/>
              <a:buChar char="•"/>
            </a:pPr>
            <a:r>
              <a:rPr lang="it-IT" sz="2000" b="1" dirty="0">
                <a:latin typeface="Titillium Web" pitchFamily="2" charset="77"/>
                <a:cs typeface="Times New Roman" panose="02020603050405020304" pitchFamily="18" charset="0"/>
              </a:rPr>
              <a:t>nel caso di nuclei familiari con minorenni, l’ISEE è calcolato ai sensi dell’articolo 7 del regolamento di cui al DPCM n. 159 del 5 dicembre 2013</a:t>
            </a:r>
            <a:endParaRPr lang="it-IT" sz="2000" b="1" kern="0" dirty="0">
              <a:latin typeface="Titillium Web" pitchFamily="2" charset="77"/>
              <a:cs typeface="Times New Roman" panose="02020603050405020304" pitchFamily="18" charset="0"/>
            </a:endParaRPr>
          </a:p>
          <a:p>
            <a:pPr marL="342900" indent="-342900">
              <a:buFont typeface="Arial" panose="020B0604020202020204" pitchFamily="34" charset="0"/>
              <a:buChar char="•"/>
            </a:pPr>
            <a:r>
              <a:rPr lang="it-IT" sz="2000" b="1" kern="0" dirty="0">
                <a:latin typeface="Titillium Web" pitchFamily="2" charset="77"/>
                <a:cs typeface="Times New Roman" panose="02020603050405020304" pitchFamily="18" charset="0"/>
              </a:rPr>
              <a:t>possibilità di presentare </a:t>
            </a:r>
            <a:r>
              <a:rPr lang="it-IT" sz="2000" kern="0" dirty="0">
                <a:latin typeface="Titillium Web" pitchFamily="2" charset="77"/>
                <a:cs typeface="Times New Roman" panose="02020603050405020304" pitchFamily="18" charset="0"/>
              </a:rPr>
              <a:t>l’</a:t>
            </a:r>
            <a:r>
              <a:rPr lang="it-IT" sz="2000" b="1" kern="0" dirty="0">
                <a:latin typeface="Titillium Web" pitchFamily="2" charset="77"/>
                <a:cs typeface="Times New Roman" panose="02020603050405020304" pitchFamily="18" charset="0"/>
              </a:rPr>
              <a:t>ISEE corrente </a:t>
            </a:r>
            <a:r>
              <a:rPr lang="it-IT" sz="2000" kern="0" dirty="0">
                <a:latin typeface="Titillium Web" pitchFamily="2" charset="77"/>
                <a:cs typeface="Times New Roman" panose="02020603050405020304" pitchFamily="18" charset="0"/>
              </a:rPr>
              <a:t>qualora ricorra </a:t>
            </a:r>
            <a:r>
              <a:rPr lang="it-IT" sz="2000" b="1" kern="0" dirty="0">
                <a:latin typeface="Titillium Web" pitchFamily="2" charset="77"/>
                <a:cs typeface="Times New Roman" panose="02020603050405020304" pitchFamily="18" charset="0"/>
              </a:rPr>
              <a:t>almeno una </a:t>
            </a:r>
            <a:r>
              <a:rPr lang="it-IT" sz="2000" kern="0" dirty="0">
                <a:latin typeface="Titillium Web" pitchFamily="2" charset="77"/>
                <a:cs typeface="Times New Roman" panose="02020603050405020304" pitchFamily="18" charset="0"/>
              </a:rPr>
              <a:t>delle seguenti situazioni, sulla base delle modifiche introdotte dal D.L. 30 aprile 2019, n. 34:</a:t>
            </a:r>
          </a:p>
          <a:p>
            <a:pPr marL="1013811" lvl="1" indent="-342900">
              <a:buFont typeface="Arial" panose="020B0604020202020204" pitchFamily="34" charset="0"/>
              <a:buChar char="•"/>
            </a:pPr>
            <a:r>
              <a:rPr lang="it-IT" sz="2000" kern="0" dirty="0">
                <a:latin typeface="Titillium Web" pitchFamily="2" charset="77"/>
                <a:cs typeface="Times New Roman" panose="02020603050405020304" pitchFamily="18" charset="0"/>
              </a:rPr>
              <a:t>variazione della situazione lavorativa (avvenuta posteriormente al 1^ gennaio dell’anno di riferimento dei redditi dell’ISEE calcolato in via ordinaria)</a:t>
            </a:r>
          </a:p>
          <a:p>
            <a:pPr marL="1013810" lvl="1" indent="-342900">
              <a:buFont typeface="Arial" panose="020B0604020202020204" pitchFamily="34" charset="0"/>
              <a:buChar char="•"/>
            </a:pPr>
            <a:r>
              <a:rPr lang="it-IT" sz="2000" kern="0" dirty="0">
                <a:latin typeface="Titillium Web" pitchFamily="2" charset="77"/>
                <a:cs typeface="Times New Roman" panose="02020603050405020304" pitchFamily="18" charset="0"/>
              </a:rPr>
              <a:t> variazione dell’indicatore della situazione reddituale corrente superiore al 25%</a:t>
            </a:r>
          </a:p>
          <a:p>
            <a:pPr marL="1013811" lvl="1" indent="-342900">
              <a:buFont typeface="Arial" panose="020B0604020202020204" pitchFamily="34" charset="0"/>
              <a:buChar char="•"/>
              <a:tabLst>
                <a:tab pos="543903" algn="l"/>
              </a:tabLst>
            </a:pPr>
            <a:r>
              <a:rPr lang="it-IT" sz="2000" kern="0" dirty="0">
                <a:latin typeface="Titillium Web" pitchFamily="2" charset="77"/>
                <a:cs typeface="Times New Roman" panose="02020603050405020304" pitchFamily="18" charset="0"/>
              </a:rPr>
              <a:t>interruzione dei trattamenti </a:t>
            </a:r>
            <a:r>
              <a:rPr lang="it-IT" sz="2000" dirty="0">
                <a:latin typeface="Titillium Web" pitchFamily="2" charset="77"/>
                <a:cs typeface="Times New Roman" pitchFamily="18" charset="0"/>
              </a:rPr>
              <a:t>previdenziali e indennitari, incluse carte di debito percepiti da amministrazioni pubbliche ed esenti da tassazione Irpef.</a:t>
            </a:r>
            <a:r>
              <a:rPr lang="it-IT" sz="2000" kern="0" dirty="0">
                <a:latin typeface="Titillium Web" pitchFamily="2" charset="77"/>
                <a:cs typeface="Times New Roman" panose="02020603050405020304" pitchFamily="18" charset="0"/>
              </a:rPr>
              <a:t> </a:t>
            </a:r>
          </a:p>
          <a:p>
            <a:pPr marL="1013811" lvl="1" indent="-342900">
              <a:buFont typeface="Arial" panose="020B0604020202020204" pitchFamily="34" charset="0"/>
              <a:buChar char="•"/>
              <a:tabLst>
                <a:tab pos="543903" algn="l"/>
              </a:tabLst>
            </a:pPr>
            <a:r>
              <a:rPr lang="it-IT" sz="2000" b="1" kern="0" dirty="0">
                <a:latin typeface="Titillium Web" pitchFamily="2" charset="77"/>
                <a:cs typeface="Times New Roman" panose="02020603050405020304" pitchFamily="18" charset="0"/>
              </a:rPr>
              <a:t>Per la parte patrimoniale: l’indicatore della situazione patrimoniale calcolato sui valori dell’anno precedente quello di presentazione della DSU differisce per più del 20% rispetto all’indicatore calcolato in via ordinaria (cioè sui valori del secondo anno precedente la DSU)</a:t>
            </a:r>
          </a:p>
          <a:p>
            <a:endParaRPr lang="it-IT" sz="2000" kern="0" dirty="0">
              <a:solidFill>
                <a:sysClr val="windowText" lastClr="000000"/>
              </a:solidFill>
              <a:latin typeface="Titillium Web" pitchFamily="2" charset="77"/>
              <a:cs typeface="Times New Roman" panose="02020603050405020304" pitchFamily="18" charset="0"/>
            </a:endParaRPr>
          </a:p>
        </p:txBody>
      </p:sp>
      <p:sp>
        <p:nvSpPr>
          <p:cNvPr id="2" name="Segnaposto numero diapositiva 5">
            <a:extLst>
              <a:ext uri="{FF2B5EF4-FFF2-40B4-BE49-F238E27FC236}">
                <a16:creationId xmlns:a16="http://schemas.microsoft.com/office/drawing/2014/main" id="{91E52C08-8D68-8A3E-3DC9-009871FE0ABE}"/>
              </a:ext>
            </a:extLst>
          </p:cNvPr>
          <p:cNvSpPr>
            <a:spLocks noGrp="1"/>
          </p:cNvSpPr>
          <p:nvPr>
            <p:ph type="sldNum" sz="quarter" idx="7"/>
          </p:nvPr>
        </p:nvSpPr>
        <p:spPr>
          <a:xfrm>
            <a:off x="4663560" y="6420984"/>
            <a:ext cx="2803963" cy="342900"/>
          </a:xfrm>
        </p:spPr>
        <p:txBody>
          <a:bodyPr/>
          <a:lstStyle/>
          <a:p>
            <a:pPr algn="ctr"/>
            <a:fld id="{B6F15528-21DE-4FAA-801E-634DDDAF4B2B}" type="slidenum">
              <a:rPr lang="it-IT" smtClean="0"/>
              <a:pPr algn="ctr"/>
              <a:t>35</a:t>
            </a:fld>
            <a:endParaRPr lang="it-IT" dirty="0"/>
          </a:p>
        </p:txBody>
      </p:sp>
    </p:spTree>
    <p:extLst>
      <p:ext uri="{BB962C8B-B14F-4D97-AF65-F5344CB8AC3E}">
        <p14:creationId xmlns:p14="http://schemas.microsoft.com/office/powerpoint/2010/main" val="27646086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con angoli arrotondati 4">
            <a:extLst>
              <a:ext uri="{FF2B5EF4-FFF2-40B4-BE49-F238E27FC236}">
                <a16:creationId xmlns:a16="http://schemas.microsoft.com/office/drawing/2014/main" id="{B858B983-9555-07AA-C3BD-13B9435F997C}"/>
              </a:ext>
            </a:extLst>
          </p:cNvPr>
          <p:cNvSpPr/>
          <p:nvPr/>
        </p:nvSpPr>
        <p:spPr>
          <a:xfrm>
            <a:off x="0" y="2108201"/>
            <a:ext cx="12192000" cy="3844306"/>
          </a:xfrm>
          <a:prstGeom prst="roundRect">
            <a:avLst>
              <a:gd name="adj"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Titolo 1">
            <a:extLst>
              <a:ext uri="{FF2B5EF4-FFF2-40B4-BE49-F238E27FC236}">
                <a16:creationId xmlns:a16="http://schemas.microsoft.com/office/drawing/2014/main" id="{24A12736-A015-A763-5A59-246813BC89BF}"/>
              </a:ext>
            </a:extLst>
          </p:cNvPr>
          <p:cNvSpPr>
            <a:spLocks noGrp="1"/>
          </p:cNvSpPr>
          <p:nvPr>
            <p:ph type="title"/>
          </p:nvPr>
        </p:nvSpPr>
        <p:spPr>
          <a:xfrm>
            <a:off x="481758" y="1175082"/>
            <a:ext cx="11228483" cy="584775"/>
          </a:xfrm>
        </p:spPr>
        <p:txBody>
          <a:bodyPr/>
          <a:lstStyle/>
          <a:p>
            <a:r>
              <a:rPr lang="it-IT" sz="3800" dirty="0">
                <a:latin typeface="Titillium Web" pitchFamily="2" charset="77"/>
              </a:rPr>
              <a:t>QUALE ISEE E QUALI REDDITI (2)</a:t>
            </a:r>
          </a:p>
        </p:txBody>
      </p:sp>
      <p:sp>
        <p:nvSpPr>
          <p:cNvPr id="4" name="Segnaposto contenuto 2">
            <a:extLst>
              <a:ext uri="{FF2B5EF4-FFF2-40B4-BE49-F238E27FC236}">
                <a16:creationId xmlns:a16="http://schemas.microsoft.com/office/drawing/2014/main" id="{6D344C25-FC29-62B6-90EB-70D0B80A84E8}"/>
              </a:ext>
            </a:extLst>
          </p:cNvPr>
          <p:cNvSpPr txBox="1">
            <a:spLocks/>
          </p:cNvSpPr>
          <p:nvPr/>
        </p:nvSpPr>
        <p:spPr>
          <a:xfrm>
            <a:off x="2201451" y="2440688"/>
            <a:ext cx="8555450" cy="2984846"/>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800" dirty="0">
                <a:solidFill>
                  <a:schemeClr val="bg1"/>
                </a:solidFill>
                <a:latin typeface="Titillium Web" pitchFamily="2" charset="77"/>
                <a:cs typeface="Times New Roman" panose="02020603050405020304" pitchFamily="18" charset="0"/>
              </a:rPr>
              <a:t>La validità dell’I.S.E.E. corrente per la parte reddituale è di sei mesi, salvo che intervengano variazioni nella situazione occupazionale o nella fruizione dei trattamenti; in quest’ultimo caso, l’ISEE corrente è aggiornato entro due mesi dalla variazione. La validità dell’ISEE corrente per la parte patrimoniale, da presentare a partire dal 1^ aprile, è sino al 31 dicembre</a:t>
            </a:r>
          </a:p>
        </p:txBody>
      </p:sp>
      <p:pic>
        <p:nvPicPr>
          <p:cNvPr id="6" name="Immagine 5">
            <a:extLst>
              <a:ext uri="{FF2B5EF4-FFF2-40B4-BE49-F238E27FC236}">
                <a16:creationId xmlns:a16="http://schemas.microsoft.com/office/drawing/2014/main" id="{ED14024C-4A99-C13A-46C8-78DAA60F61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926" y="3429000"/>
            <a:ext cx="1074173" cy="918245"/>
          </a:xfrm>
          <a:prstGeom prst="rect">
            <a:avLst/>
          </a:prstGeom>
        </p:spPr>
      </p:pic>
      <p:sp>
        <p:nvSpPr>
          <p:cNvPr id="2" name="Segnaposto numero diapositiva 5">
            <a:extLst>
              <a:ext uri="{FF2B5EF4-FFF2-40B4-BE49-F238E27FC236}">
                <a16:creationId xmlns:a16="http://schemas.microsoft.com/office/drawing/2014/main" id="{EDF09040-918F-12EE-26DD-29F1EA7FFA72}"/>
              </a:ext>
            </a:extLst>
          </p:cNvPr>
          <p:cNvSpPr>
            <a:spLocks noGrp="1"/>
          </p:cNvSpPr>
          <p:nvPr>
            <p:ph type="sldNum" sz="quarter" idx="7"/>
          </p:nvPr>
        </p:nvSpPr>
        <p:spPr>
          <a:xfrm>
            <a:off x="4663560" y="6420984"/>
            <a:ext cx="2803963" cy="342900"/>
          </a:xfrm>
        </p:spPr>
        <p:txBody>
          <a:bodyPr/>
          <a:lstStyle/>
          <a:p>
            <a:pPr algn="ctr"/>
            <a:fld id="{B6F15528-21DE-4FAA-801E-634DDDAF4B2B}" type="slidenum">
              <a:rPr lang="it-IT" smtClean="0"/>
              <a:pPr algn="ctr"/>
              <a:t>36</a:t>
            </a:fld>
            <a:endParaRPr lang="it-IT" dirty="0"/>
          </a:p>
        </p:txBody>
      </p:sp>
    </p:spTree>
    <p:extLst>
      <p:ext uri="{BB962C8B-B14F-4D97-AF65-F5344CB8AC3E}">
        <p14:creationId xmlns:p14="http://schemas.microsoft.com/office/powerpoint/2010/main" val="20845006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443789" y="1886235"/>
            <a:ext cx="10231376" cy="4952202"/>
          </a:xfrm>
          <a:prstGeom prst="rect">
            <a:avLst/>
          </a:prstGeom>
        </p:spPr>
        <p:txBody>
          <a:bodyPr wrap="square" lIns="55446" tIns="27724" rIns="55446" bIns="27724">
            <a:spAutoFit/>
          </a:bodyPr>
          <a:lstStyle/>
          <a:p>
            <a:pPr>
              <a:spcAft>
                <a:spcPts val="1092"/>
              </a:spcAft>
            </a:pPr>
            <a:r>
              <a:rPr lang="it-IT" sz="2400" dirty="0">
                <a:latin typeface="Titillium Web" pitchFamily="2" charset="77"/>
                <a:cs typeface="Times New Roman" panose="02020603050405020304" pitchFamily="18" charset="0"/>
              </a:rPr>
              <a:t>Il nucleo familiare è quello definito dall’articolo 3 del DPCM 159/2013.</a:t>
            </a:r>
          </a:p>
          <a:p>
            <a:pPr marL="342900" indent="-342900">
              <a:spcBef>
                <a:spcPts val="495"/>
              </a:spcBef>
              <a:spcAft>
                <a:spcPts val="495"/>
              </a:spcAft>
              <a:buFont typeface="Arial" panose="020B0604020202020204" pitchFamily="34" charset="0"/>
              <a:buChar char="•"/>
              <a:defRPr/>
            </a:pPr>
            <a:r>
              <a:rPr lang="it-IT" sz="2400" b="1" kern="0" dirty="0">
                <a:solidFill>
                  <a:prstClr val="black"/>
                </a:solidFill>
                <a:latin typeface="Titillium Web" pitchFamily="2" charset="77"/>
                <a:cs typeface="Times New Roman" panose="02020603050405020304" pitchFamily="18" charset="0"/>
              </a:rPr>
              <a:t>Coniugi con la stessa residenza</a:t>
            </a:r>
            <a:r>
              <a:rPr lang="it-IT" sz="2400" kern="0" dirty="0">
                <a:solidFill>
                  <a:prstClr val="black"/>
                </a:solidFill>
                <a:latin typeface="Titillium Web" pitchFamily="2" charset="77"/>
                <a:cs typeface="Times New Roman" panose="02020603050405020304" pitchFamily="18" charset="0"/>
              </a:rPr>
              <a:t>: i coniugi che risultano nello </a:t>
            </a:r>
            <a:r>
              <a:rPr lang="it-IT" sz="2400" b="1" kern="0" dirty="0">
                <a:solidFill>
                  <a:prstClr val="black"/>
                </a:solidFill>
                <a:latin typeface="Titillium Web" pitchFamily="2" charset="77"/>
                <a:cs typeface="Times New Roman" panose="02020603050405020304" pitchFamily="18" charset="0"/>
              </a:rPr>
              <a:t>stesso stato di famiglia </a:t>
            </a:r>
            <a:r>
              <a:rPr lang="it-IT" sz="2400" kern="0" dirty="0">
                <a:solidFill>
                  <a:prstClr val="black"/>
                </a:solidFill>
                <a:latin typeface="Titillium Web" pitchFamily="2" charset="77"/>
                <a:cs typeface="Times New Roman" panose="02020603050405020304" pitchFamily="18" charset="0"/>
              </a:rPr>
              <a:t>fanno sempre parte dello </a:t>
            </a:r>
            <a:r>
              <a:rPr lang="it-IT" sz="2400" b="1" kern="0" dirty="0">
                <a:solidFill>
                  <a:prstClr val="black"/>
                </a:solidFill>
                <a:latin typeface="Titillium Web" pitchFamily="2" charset="77"/>
                <a:cs typeface="Times New Roman" panose="02020603050405020304" pitchFamily="18" charset="0"/>
              </a:rPr>
              <a:t>stesso nucleo familiare senza alcuna eccezione</a:t>
            </a:r>
          </a:p>
          <a:p>
            <a:pPr marL="342900" indent="-342900">
              <a:spcBef>
                <a:spcPts val="495"/>
              </a:spcBef>
              <a:spcAft>
                <a:spcPts val="495"/>
              </a:spcAft>
              <a:buFont typeface="Arial" panose="020B0604020202020204" pitchFamily="34" charset="0"/>
              <a:buChar char="•"/>
              <a:defRPr/>
            </a:pPr>
            <a:r>
              <a:rPr lang="it-IT" sz="2400" b="1" kern="0" dirty="0">
                <a:solidFill>
                  <a:prstClr val="black"/>
                </a:solidFill>
                <a:latin typeface="Titillium Web" pitchFamily="2" charset="77"/>
                <a:cs typeface="Times New Roman" panose="02020603050405020304" pitchFamily="18" charset="0"/>
              </a:rPr>
              <a:t>Coniugi</a:t>
            </a:r>
            <a:r>
              <a:rPr lang="it-IT" sz="2400" kern="0" dirty="0">
                <a:solidFill>
                  <a:prstClr val="black"/>
                </a:solidFill>
                <a:latin typeface="Titillium Web" pitchFamily="2" charset="77"/>
                <a:cs typeface="Times New Roman" panose="02020603050405020304" pitchFamily="18" charset="0"/>
              </a:rPr>
              <a:t> </a:t>
            </a:r>
            <a:r>
              <a:rPr lang="it-IT" sz="2400" b="1" kern="0" dirty="0">
                <a:solidFill>
                  <a:prstClr val="black"/>
                </a:solidFill>
                <a:latin typeface="Titillium Web" pitchFamily="2" charset="77"/>
                <a:cs typeface="Times New Roman" panose="02020603050405020304" pitchFamily="18" charset="0"/>
              </a:rPr>
              <a:t>con</a:t>
            </a:r>
            <a:r>
              <a:rPr lang="it-IT" sz="2400" kern="0" dirty="0">
                <a:solidFill>
                  <a:prstClr val="black"/>
                </a:solidFill>
                <a:latin typeface="Titillium Web" pitchFamily="2" charset="77"/>
                <a:cs typeface="Times New Roman" panose="02020603050405020304" pitchFamily="18" charset="0"/>
              </a:rPr>
              <a:t> </a:t>
            </a:r>
            <a:r>
              <a:rPr lang="it-IT" sz="2400" b="1" kern="0" dirty="0">
                <a:solidFill>
                  <a:prstClr val="black"/>
                </a:solidFill>
                <a:latin typeface="Titillium Web" pitchFamily="2" charset="77"/>
                <a:cs typeface="Times New Roman" panose="02020603050405020304" pitchFamily="18" charset="0"/>
              </a:rPr>
              <a:t>diversa residenza</a:t>
            </a:r>
            <a:r>
              <a:rPr lang="it-IT" sz="2400" kern="0" dirty="0">
                <a:solidFill>
                  <a:prstClr val="black"/>
                </a:solidFill>
                <a:latin typeface="Titillium Web" pitchFamily="2" charset="77"/>
                <a:cs typeface="Times New Roman" panose="02020603050405020304" pitchFamily="18" charset="0"/>
              </a:rPr>
              <a:t>: vanno </a:t>
            </a:r>
            <a:r>
              <a:rPr lang="it-IT" sz="2400" b="1" kern="0" dirty="0">
                <a:solidFill>
                  <a:prstClr val="black"/>
                </a:solidFill>
                <a:latin typeface="Titillium Web" pitchFamily="2" charset="77"/>
                <a:cs typeface="Times New Roman" panose="02020603050405020304" pitchFamily="18" charset="0"/>
              </a:rPr>
              <a:t>sempre indicati nella medesima DSU </a:t>
            </a:r>
            <a:r>
              <a:rPr lang="it-IT" sz="2400" kern="0" dirty="0">
                <a:solidFill>
                  <a:prstClr val="black"/>
                </a:solidFill>
                <a:latin typeface="Titillium Web" pitchFamily="2" charset="77"/>
                <a:cs typeface="Times New Roman" panose="02020603050405020304" pitchFamily="18" charset="0"/>
              </a:rPr>
              <a:t>ad </a:t>
            </a:r>
            <a:r>
              <a:rPr lang="it-IT" sz="2400" b="1" kern="0" dirty="0">
                <a:solidFill>
                  <a:prstClr val="black"/>
                </a:solidFill>
                <a:latin typeface="Titillium Web" pitchFamily="2" charset="77"/>
                <a:cs typeface="Times New Roman" panose="02020603050405020304" pitchFamily="18" charset="0"/>
              </a:rPr>
              <a:t>eccezione</a:t>
            </a:r>
            <a:r>
              <a:rPr lang="it-IT" sz="2400" kern="0" dirty="0">
                <a:solidFill>
                  <a:prstClr val="black"/>
                </a:solidFill>
                <a:latin typeface="Titillium Web" pitchFamily="2" charset="77"/>
                <a:cs typeface="Times New Roman" panose="02020603050405020304" pitchFamily="18" charset="0"/>
              </a:rPr>
              <a:t> dei casi di </a:t>
            </a:r>
            <a:r>
              <a:rPr lang="it-IT" sz="2400" b="1" kern="0" dirty="0">
                <a:solidFill>
                  <a:prstClr val="black"/>
                </a:solidFill>
                <a:latin typeface="Titillium Web" pitchFamily="2" charset="77"/>
                <a:cs typeface="Times New Roman" panose="02020603050405020304" pitchFamily="18" charset="0"/>
              </a:rPr>
              <a:t>separazione</a:t>
            </a:r>
            <a:r>
              <a:rPr lang="it-IT" sz="2400" kern="0" dirty="0">
                <a:solidFill>
                  <a:prstClr val="black"/>
                </a:solidFill>
                <a:latin typeface="Titillium Web" pitchFamily="2" charset="77"/>
                <a:cs typeface="Times New Roman" panose="02020603050405020304" pitchFamily="18" charset="0"/>
              </a:rPr>
              <a:t>, </a:t>
            </a:r>
            <a:r>
              <a:rPr lang="it-IT" sz="2400" b="1" kern="0" dirty="0">
                <a:solidFill>
                  <a:prstClr val="black"/>
                </a:solidFill>
                <a:latin typeface="Titillium Web" pitchFamily="2" charset="77"/>
                <a:cs typeface="Times New Roman" panose="02020603050405020304" pitchFamily="18" charset="0"/>
              </a:rPr>
              <a:t>cessazione degli effetti civili del matrimonio</a:t>
            </a:r>
            <a:r>
              <a:rPr lang="it-IT" sz="2400" kern="0" dirty="0">
                <a:solidFill>
                  <a:prstClr val="black"/>
                </a:solidFill>
                <a:latin typeface="Titillium Web" pitchFamily="2" charset="77"/>
                <a:cs typeface="Times New Roman" panose="02020603050405020304" pitchFamily="18" charset="0"/>
              </a:rPr>
              <a:t>, </a:t>
            </a:r>
            <a:r>
              <a:rPr lang="it-IT" sz="2400" b="1" kern="0" dirty="0">
                <a:solidFill>
                  <a:prstClr val="black"/>
                </a:solidFill>
                <a:latin typeface="Titillium Web" pitchFamily="2" charset="77"/>
                <a:cs typeface="Times New Roman" panose="02020603050405020304" pitchFamily="18" charset="0"/>
              </a:rPr>
              <a:t>decadenza dalla potestà genitoriale</a:t>
            </a:r>
            <a:r>
              <a:rPr lang="it-IT" sz="2400" kern="0" dirty="0">
                <a:solidFill>
                  <a:prstClr val="black"/>
                </a:solidFill>
                <a:latin typeface="Titillium Web" pitchFamily="2" charset="77"/>
                <a:cs typeface="Times New Roman" panose="02020603050405020304" pitchFamily="18" charset="0"/>
              </a:rPr>
              <a:t>, </a:t>
            </a:r>
            <a:r>
              <a:rPr lang="it-IT" sz="2400" b="1" kern="0" dirty="0">
                <a:solidFill>
                  <a:prstClr val="black"/>
                </a:solidFill>
                <a:latin typeface="Titillium Web" pitchFamily="2" charset="77"/>
                <a:cs typeface="Times New Roman" panose="02020603050405020304" pitchFamily="18" charset="0"/>
              </a:rPr>
              <a:t>provvedimento di allontanamento dalla residenza familiare</a:t>
            </a:r>
            <a:r>
              <a:rPr lang="it-IT" sz="2400" kern="0" dirty="0">
                <a:solidFill>
                  <a:prstClr val="black"/>
                </a:solidFill>
                <a:latin typeface="Titillium Web" pitchFamily="2" charset="77"/>
                <a:cs typeface="Times New Roman" panose="02020603050405020304" pitchFamily="18" charset="0"/>
              </a:rPr>
              <a:t>, </a:t>
            </a:r>
            <a:r>
              <a:rPr lang="it-IT" sz="2400" b="1" kern="0" dirty="0">
                <a:solidFill>
                  <a:prstClr val="black"/>
                </a:solidFill>
                <a:latin typeface="Titillium Web" pitchFamily="2" charset="77"/>
                <a:cs typeface="Times New Roman" panose="02020603050405020304" pitchFamily="18" charset="0"/>
              </a:rPr>
              <a:t>abbandono del coniuge accertato giudizialmente</a:t>
            </a:r>
          </a:p>
          <a:p>
            <a:pPr marL="342900" indent="-342900">
              <a:spcBef>
                <a:spcPts val="495"/>
              </a:spcBef>
              <a:spcAft>
                <a:spcPts val="495"/>
              </a:spcAft>
              <a:buFont typeface="Arial" panose="020B0604020202020204" pitchFamily="34" charset="0"/>
              <a:buChar char="•"/>
              <a:defRPr/>
            </a:pPr>
            <a:r>
              <a:rPr lang="it-IT" sz="2400" dirty="0">
                <a:latin typeface="Titillium Web" pitchFamily="2" charset="77"/>
                <a:cs typeface="Times New Roman" panose="02020603050405020304" pitchFamily="18" charset="0"/>
              </a:rPr>
              <a:t>I coniugi </a:t>
            </a:r>
            <a:r>
              <a:rPr lang="it-IT" sz="2400" b="1" dirty="0">
                <a:latin typeface="Titillium Web" pitchFamily="2" charset="77"/>
                <a:cs typeface="Times New Roman" panose="02020603050405020304" pitchFamily="18" charset="0"/>
              </a:rPr>
              <a:t>permangono nel medesimo nucleo anche a seguito di separazione o divorzio, qualora risiedano nella medesima abitazione.</a:t>
            </a:r>
          </a:p>
          <a:p>
            <a:pPr marL="342900" indent="-342900">
              <a:spcAft>
                <a:spcPts val="1092"/>
              </a:spcAft>
              <a:buFont typeface="Arial" panose="020B0604020202020204" pitchFamily="34" charset="0"/>
              <a:buChar char="•"/>
            </a:pPr>
            <a:endParaRPr lang="it-IT" sz="2000" dirty="0">
              <a:latin typeface="Titillium Web" pitchFamily="2" charset="77"/>
              <a:cs typeface="Times New Roman" panose="02020603050405020304" pitchFamily="18" charset="0"/>
            </a:endParaRPr>
          </a:p>
        </p:txBody>
      </p:sp>
      <p:sp>
        <p:nvSpPr>
          <p:cNvPr id="4" name="Titolo 8">
            <a:extLst>
              <a:ext uri="{FF2B5EF4-FFF2-40B4-BE49-F238E27FC236}">
                <a16:creationId xmlns:a16="http://schemas.microsoft.com/office/drawing/2014/main" id="{3EC6ED23-9FB2-A9BA-9312-8E7BD9568B63}"/>
              </a:ext>
            </a:extLst>
          </p:cNvPr>
          <p:cNvSpPr txBox="1">
            <a:spLocks/>
          </p:cNvSpPr>
          <p:nvPr/>
        </p:nvSpPr>
        <p:spPr>
          <a:xfrm>
            <a:off x="725715" y="1108608"/>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IL NUCLEO FAMILIARE AI FINI ISEE (1)</a:t>
            </a:r>
          </a:p>
        </p:txBody>
      </p:sp>
      <p:grpSp>
        <p:nvGrpSpPr>
          <p:cNvPr id="10" name="Gruppo 9">
            <a:extLst>
              <a:ext uri="{FF2B5EF4-FFF2-40B4-BE49-F238E27FC236}">
                <a16:creationId xmlns:a16="http://schemas.microsoft.com/office/drawing/2014/main" id="{70ABAB33-2A05-9024-BF3C-771DA332D93C}"/>
              </a:ext>
            </a:extLst>
          </p:cNvPr>
          <p:cNvGrpSpPr/>
          <p:nvPr/>
        </p:nvGrpSpPr>
        <p:grpSpPr>
          <a:xfrm>
            <a:off x="-2" y="6374893"/>
            <a:ext cx="1708393" cy="276999"/>
            <a:chOff x="284477" y="6384391"/>
            <a:chExt cx="1708393" cy="276999"/>
          </a:xfrm>
        </p:grpSpPr>
        <p:sp>
          <p:nvSpPr>
            <p:cNvPr id="11" name="Rettangolo con angoli arrotondati sullo stesso lato 10">
              <a:extLst>
                <a:ext uri="{FF2B5EF4-FFF2-40B4-BE49-F238E27FC236}">
                  <a16:creationId xmlns:a16="http://schemas.microsoft.com/office/drawing/2014/main" id="{1D47D2AA-C7DF-92A6-D0E2-61565DEB9DAF}"/>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12" name="CasellaDiTesto 11">
              <a:extLst>
                <a:ext uri="{FF2B5EF4-FFF2-40B4-BE49-F238E27FC236}">
                  <a16:creationId xmlns:a16="http://schemas.microsoft.com/office/drawing/2014/main" id="{75C280AA-290F-24FC-5D2D-5A1C163930E3}"/>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pic>
        <p:nvPicPr>
          <p:cNvPr id="13" name="Immagine 12" descr="Immagine che contiene Elementi grafici, Carattere, cerchio, logo&#10;&#10;Descrizione generata automaticamente">
            <a:extLst>
              <a:ext uri="{FF2B5EF4-FFF2-40B4-BE49-F238E27FC236}">
                <a16:creationId xmlns:a16="http://schemas.microsoft.com/office/drawing/2014/main" id="{4ABB67B5-A377-61C2-920F-D033E4EBC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0137" y="3429000"/>
            <a:ext cx="1063652" cy="1063652"/>
          </a:xfrm>
          <a:prstGeom prst="rect">
            <a:avLst/>
          </a:prstGeom>
        </p:spPr>
      </p:pic>
      <p:sp>
        <p:nvSpPr>
          <p:cNvPr id="2" name="Segnaposto numero diapositiva 7">
            <a:extLst>
              <a:ext uri="{FF2B5EF4-FFF2-40B4-BE49-F238E27FC236}">
                <a16:creationId xmlns:a16="http://schemas.microsoft.com/office/drawing/2014/main" id="{0A1DDBD0-BA1B-4C83-237E-13E74BEDEAA4}"/>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37</a:t>
            </a:fld>
            <a:endParaRPr lang="it-IT" dirty="0"/>
          </a:p>
        </p:txBody>
      </p:sp>
    </p:spTree>
    <p:extLst>
      <p:ext uri="{BB962C8B-B14F-4D97-AF65-F5344CB8AC3E}">
        <p14:creationId xmlns:p14="http://schemas.microsoft.com/office/powerpoint/2010/main" val="42868783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023909" y="1843319"/>
            <a:ext cx="9781954" cy="4808573"/>
          </a:xfrm>
          <a:prstGeom prst="rect">
            <a:avLst/>
          </a:prstGeom>
        </p:spPr>
        <p:txBody>
          <a:bodyPr wrap="square" lIns="55446" tIns="27724" rIns="55446" bIns="27724">
            <a:spAutoFit/>
          </a:bodyPr>
          <a:lstStyle/>
          <a:p>
            <a:pPr marL="342900" indent="-342900">
              <a:spcBef>
                <a:spcPts val="495"/>
              </a:spcBef>
              <a:spcAft>
                <a:spcPts val="495"/>
              </a:spcAft>
              <a:buFont typeface="Arial" panose="020B0604020202020204" pitchFamily="34" charset="0"/>
              <a:buChar char="•"/>
              <a:defRPr/>
            </a:pPr>
            <a:r>
              <a:rPr lang="it-IT" sz="2400" kern="0" dirty="0">
                <a:solidFill>
                  <a:prstClr val="black"/>
                </a:solidFill>
                <a:latin typeface="Titillium Web" pitchFamily="2" charset="77"/>
                <a:cs typeface="Times New Roman" panose="02020603050405020304" pitchFamily="18" charset="0"/>
              </a:rPr>
              <a:t>Fa </a:t>
            </a:r>
            <a:r>
              <a:rPr lang="it-IT" sz="2400" b="1" kern="0" dirty="0">
                <a:solidFill>
                  <a:prstClr val="black"/>
                </a:solidFill>
                <a:latin typeface="Titillium Web" pitchFamily="2" charset="77"/>
                <a:cs typeface="Times New Roman" panose="02020603050405020304" pitchFamily="18" charset="0"/>
              </a:rPr>
              <a:t>parte del nucleo </a:t>
            </a:r>
            <a:r>
              <a:rPr lang="it-IT" sz="2400" kern="0" dirty="0">
                <a:solidFill>
                  <a:prstClr val="black"/>
                </a:solidFill>
                <a:latin typeface="Titillium Web" pitchFamily="2" charset="77"/>
                <a:cs typeface="Times New Roman" panose="02020603050405020304" pitchFamily="18" charset="0"/>
              </a:rPr>
              <a:t>familiare </a:t>
            </a:r>
            <a:r>
              <a:rPr lang="it-IT" sz="2400" b="1" kern="0" dirty="0">
                <a:solidFill>
                  <a:prstClr val="black"/>
                </a:solidFill>
                <a:latin typeface="Titillium Web" pitchFamily="2" charset="77"/>
                <a:cs typeface="Times New Roman" panose="02020603050405020304" pitchFamily="18" charset="0"/>
              </a:rPr>
              <a:t>anche </a:t>
            </a:r>
            <a:r>
              <a:rPr lang="it-IT" sz="2400" b="1" kern="0" dirty="0">
                <a:latin typeface="Titillium Web" pitchFamily="2" charset="77"/>
                <a:cs typeface="Times New Roman" panose="02020603050405020304" pitchFamily="18" charset="0"/>
              </a:rPr>
              <a:t>il</a:t>
            </a:r>
            <a:r>
              <a:rPr lang="it-IT" sz="2400" b="1" kern="0" dirty="0">
                <a:solidFill>
                  <a:srgbClr val="FF0000"/>
                </a:solidFill>
                <a:latin typeface="Titillium Web" pitchFamily="2" charset="77"/>
                <a:cs typeface="Times New Roman" panose="02020603050405020304" pitchFamily="18" charset="0"/>
              </a:rPr>
              <a:t> </a:t>
            </a:r>
            <a:r>
              <a:rPr lang="it-IT" sz="2400" b="1" kern="0" dirty="0">
                <a:solidFill>
                  <a:prstClr val="black"/>
                </a:solidFill>
                <a:latin typeface="Titillium Web" pitchFamily="2" charset="77"/>
                <a:cs typeface="Times New Roman" panose="02020603050405020304" pitchFamily="18" charset="0"/>
              </a:rPr>
              <a:t>coniuge iscritto</a:t>
            </a:r>
            <a:r>
              <a:rPr lang="it-IT" sz="2400" kern="0" dirty="0">
                <a:solidFill>
                  <a:prstClr val="black"/>
                </a:solidFill>
                <a:latin typeface="Titillium Web" pitchFamily="2" charset="77"/>
                <a:cs typeface="Times New Roman" panose="02020603050405020304" pitchFamily="18" charset="0"/>
              </a:rPr>
              <a:t> nelle anagrafi dei cittadini italiani residenti all’estero (</a:t>
            </a:r>
            <a:r>
              <a:rPr lang="it-IT" sz="2400" b="1" kern="0" dirty="0">
                <a:solidFill>
                  <a:prstClr val="black"/>
                </a:solidFill>
                <a:latin typeface="Titillium Web" pitchFamily="2" charset="77"/>
                <a:cs typeface="Times New Roman" panose="02020603050405020304" pitchFamily="18" charset="0"/>
              </a:rPr>
              <a:t>AIRE</a:t>
            </a:r>
            <a:r>
              <a:rPr lang="it-IT" sz="2400" kern="0" dirty="0">
                <a:solidFill>
                  <a:prstClr val="black"/>
                </a:solidFill>
                <a:latin typeface="Titillium Web" pitchFamily="2" charset="77"/>
                <a:cs typeface="Times New Roman" panose="02020603050405020304" pitchFamily="18" charset="0"/>
              </a:rPr>
              <a:t>), poiché ai fini ISEE viene attratto nel nucleo dell’altro coniuge.</a:t>
            </a:r>
          </a:p>
          <a:p>
            <a:pPr marL="342900" indent="-342900">
              <a:spcBef>
                <a:spcPts val="495"/>
              </a:spcBef>
              <a:spcAft>
                <a:spcPts val="495"/>
              </a:spcAft>
              <a:buFont typeface="Arial" panose="020B0604020202020204" pitchFamily="34" charset="0"/>
              <a:buChar char="•"/>
              <a:defRPr/>
            </a:pPr>
            <a:r>
              <a:rPr lang="it-IT" sz="2400" kern="0" dirty="0">
                <a:solidFill>
                  <a:prstClr val="black"/>
                </a:solidFill>
                <a:latin typeface="Titillium Web" pitchFamily="2" charset="77"/>
                <a:cs typeface="Times New Roman" panose="02020603050405020304" pitchFamily="18" charset="0"/>
              </a:rPr>
              <a:t>I</a:t>
            </a:r>
            <a:r>
              <a:rPr lang="it-IT" sz="2400" dirty="0">
                <a:latin typeface="Titillium Web" pitchFamily="2" charset="77"/>
                <a:cs typeface="Times New Roman" panose="02020603050405020304" pitchFamily="18" charset="0"/>
              </a:rPr>
              <a:t>n caso di residenza diversa, i coniugi devono trovare un accordo circa l’identificazione della residenza familiare. In caso di mancato accordo, la residenza è individuata nell’ultima </a:t>
            </a:r>
            <a:r>
              <a:rPr lang="it-IT" sz="2400">
                <a:latin typeface="Titillium Web" pitchFamily="2" charset="77"/>
                <a:cs typeface="Times New Roman" panose="02020603050405020304" pitchFamily="18" charset="0"/>
              </a:rPr>
              <a:t>residenza comune </a:t>
            </a:r>
            <a:r>
              <a:rPr lang="it-IT" sz="2400" dirty="0">
                <a:latin typeface="Titillium Web" pitchFamily="2" charset="77"/>
                <a:cs typeface="Times New Roman" panose="02020603050405020304" pitchFamily="18" charset="0"/>
              </a:rPr>
              <a:t>oppure, in assenza di questa situazione, la residenza del coniuge di maggiore durata.</a:t>
            </a:r>
          </a:p>
          <a:p>
            <a:pPr marL="342900" indent="-342900">
              <a:spcBef>
                <a:spcPts val="495"/>
              </a:spcBef>
              <a:spcAft>
                <a:spcPts val="495"/>
              </a:spcAft>
              <a:buFont typeface="Arial" panose="020B0604020202020204" pitchFamily="34" charset="0"/>
              <a:buChar char="•"/>
              <a:defRPr/>
            </a:pPr>
            <a:r>
              <a:rPr lang="it-IT" sz="2400" dirty="0">
                <a:latin typeface="Titillium Web" pitchFamily="2" charset="77"/>
                <a:cs typeface="Times New Roman" panose="02020603050405020304" pitchFamily="18" charset="0"/>
              </a:rPr>
              <a:t>Le regole dei coniugi, ai sensi della legge 20 maggio 2016 n. 76, si applicano ad ognuna delle parti dell’unione civile tra persone dello stesso sesso (articolo 1 – commi 13 e 20 e Decreto 13 aprile 2017, n. 138) -    (Messaggio I.N.P.S. 5171 del 21.12.2016).</a:t>
            </a:r>
            <a:endParaRPr lang="it-IT" sz="2400" dirty="0">
              <a:latin typeface="Times New Roman" panose="02020603050405020304" pitchFamily="18" charset="0"/>
              <a:cs typeface="Times New Roman" panose="02020603050405020304" pitchFamily="18" charset="0"/>
            </a:endParaRPr>
          </a:p>
          <a:p>
            <a:pPr marL="277233" indent="-277233">
              <a:spcAft>
                <a:spcPts val="1092"/>
              </a:spcAft>
              <a:buFont typeface="Wingdings" panose="05000000000000000000" pitchFamily="2" charset="2"/>
              <a:buChar char="ü"/>
            </a:pPr>
            <a:endParaRPr lang="it-IT" sz="2400" dirty="0">
              <a:latin typeface="Times New Roman" panose="02020603050405020304" pitchFamily="18" charset="0"/>
              <a:cs typeface="Times New Roman" panose="02020603050405020304" pitchFamily="18" charset="0"/>
            </a:endParaRPr>
          </a:p>
        </p:txBody>
      </p:sp>
      <p:sp>
        <p:nvSpPr>
          <p:cNvPr id="4" name="Titolo 8">
            <a:extLst>
              <a:ext uri="{FF2B5EF4-FFF2-40B4-BE49-F238E27FC236}">
                <a16:creationId xmlns:a16="http://schemas.microsoft.com/office/drawing/2014/main" id="{3EC6ED23-9FB2-A9BA-9312-8E7BD9568B63}"/>
              </a:ext>
            </a:extLst>
          </p:cNvPr>
          <p:cNvSpPr txBox="1">
            <a:spLocks/>
          </p:cNvSpPr>
          <p:nvPr/>
        </p:nvSpPr>
        <p:spPr>
          <a:xfrm>
            <a:off x="725715" y="1108608"/>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IL NUCLEO FAMILIARE AI FINI ISEE (2)</a:t>
            </a:r>
          </a:p>
        </p:txBody>
      </p:sp>
      <p:grpSp>
        <p:nvGrpSpPr>
          <p:cNvPr id="10" name="Gruppo 9">
            <a:extLst>
              <a:ext uri="{FF2B5EF4-FFF2-40B4-BE49-F238E27FC236}">
                <a16:creationId xmlns:a16="http://schemas.microsoft.com/office/drawing/2014/main" id="{70ABAB33-2A05-9024-BF3C-771DA332D93C}"/>
              </a:ext>
            </a:extLst>
          </p:cNvPr>
          <p:cNvGrpSpPr/>
          <p:nvPr/>
        </p:nvGrpSpPr>
        <p:grpSpPr>
          <a:xfrm>
            <a:off x="-2" y="6374893"/>
            <a:ext cx="1708393" cy="276999"/>
            <a:chOff x="284477" y="6384391"/>
            <a:chExt cx="1708393" cy="276999"/>
          </a:xfrm>
        </p:grpSpPr>
        <p:sp>
          <p:nvSpPr>
            <p:cNvPr id="11" name="Rettangolo con angoli arrotondati sullo stesso lato 10">
              <a:extLst>
                <a:ext uri="{FF2B5EF4-FFF2-40B4-BE49-F238E27FC236}">
                  <a16:creationId xmlns:a16="http://schemas.microsoft.com/office/drawing/2014/main" id="{1D47D2AA-C7DF-92A6-D0E2-61565DEB9DAF}"/>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12" name="CasellaDiTesto 11">
              <a:extLst>
                <a:ext uri="{FF2B5EF4-FFF2-40B4-BE49-F238E27FC236}">
                  <a16:creationId xmlns:a16="http://schemas.microsoft.com/office/drawing/2014/main" id="{75C280AA-290F-24FC-5D2D-5A1C163930E3}"/>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pic>
        <p:nvPicPr>
          <p:cNvPr id="13" name="Immagine 12" descr="Immagine che contiene Elementi grafici, Carattere, cerchio, logo&#10;&#10;Descrizione generata automaticamente">
            <a:extLst>
              <a:ext uri="{FF2B5EF4-FFF2-40B4-BE49-F238E27FC236}">
                <a16:creationId xmlns:a16="http://schemas.microsoft.com/office/drawing/2014/main" id="{4ABB67B5-A377-61C2-920F-D033E4EBC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474" y="3183953"/>
            <a:ext cx="1063652" cy="1063652"/>
          </a:xfrm>
          <a:prstGeom prst="rect">
            <a:avLst/>
          </a:prstGeom>
        </p:spPr>
      </p:pic>
      <p:sp>
        <p:nvSpPr>
          <p:cNvPr id="2" name="Segnaposto numero diapositiva 7">
            <a:extLst>
              <a:ext uri="{FF2B5EF4-FFF2-40B4-BE49-F238E27FC236}">
                <a16:creationId xmlns:a16="http://schemas.microsoft.com/office/drawing/2014/main" id="{0A1DDBD0-BA1B-4C83-237E-13E74BEDEAA4}"/>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38</a:t>
            </a:fld>
            <a:endParaRPr lang="it-IT" dirty="0"/>
          </a:p>
        </p:txBody>
      </p:sp>
    </p:spTree>
    <p:extLst>
      <p:ext uri="{BB962C8B-B14F-4D97-AF65-F5344CB8AC3E}">
        <p14:creationId xmlns:p14="http://schemas.microsoft.com/office/powerpoint/2010/main" val="29577767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023909" y="1992017"/>
            <a:ext cx="9916300" cy="4682897"/>
          </a:xfrm>
          <a:prstGeom prst="rect">
            <a:avLst/>
          </a:prstGeom>
        </p:spPr>
        <p:txBody>
          <a:bodyPr wrap="square" lIns="55446" tIns="27724" rIns="55446" bIns="27724">
            <a:spAutoFit/>
          </a:bodyPr>
          <a:lstStyle/>
          <a:p>
            <a:pPr>
              <a:spcAft>
                <a:spcPts val="1092"/>
              </a:spcAft>
            </a:pPr>
            <a:r>
              <a:rPr lang="it-IT" sz="2400" dirty="0">
                <a:latin typeface="Titillium Web" pitchFamily="2" charset="77"/>
                <a:cs typeface="Times New Roman" panose="02020603050405020304" pitchFamily="18" charset="0"/>
              </a:rPr>
              <a:t>I soggetti inseriti nei percorsi di protezione relativi alla violenza di genere costituiscono sempre nucleo familiare a sé, anche ai fini dell’ISEE. (Riferimento normativo legge 19 luglio 2019, n. 69 – </a:t>
            </a:r>
            <a:r>
              <a:rPr lang="it-IT" sz="2400" i="1" dirty="0">
                <a:latin typeface="Titillium Web" pitchFamily="2" charset="77"/>
                <a:cs typeface="Times New Roman" panose="02020603050405020304" pitchFamily="18" charset="0"/>
              </a:rPr>
              <a:t>Le forme di violenza, da quella psicologica e fisica a quella sessuale, dagli atti persecutori del cosiddetto stalking allo stupro, fino al femminicidio, che riguardano le persone discriminate in base al sesso</a:t>
            </a:r>
            <a:r>
              <a:rPr lang="it-IT" sz="2400" dirty="0">
                <a:latin typeface="Titillium Web" pitchFamily="2" charset="77"/>
                <a:cs typeface="Times New Roman" panose="02020603050405020304" pitchFamily="18" charset="0"/>
              </a:rPr>
              <a:t>).</a:t>
            </a:r>
          </a:p>
          <a:p>
            <a:pPr>
              <a:spcAft>
                <a:spcPts val="1092"/>
              </a:spcAft>
            </a:pPr>
            <a:endParaRPr lang="it-IT" sz="1400" dirty="0">
              <a:latin typeface="Titillium Web" pitchFamily="2" charset="77"/>
              <a:cs typeface="Times New Roman" panose="02020603050405020304" pitchFamily="18" charset="0"/>
            </a:endParaRPr>
          </a:p>
          <a:p>
            <a:pPr>
              <a:spcAft>
                <a:spcPts val="1092"/>
              </a:spcAft>
            </a:pPr>
            <a:r>
              <a:rPr lang="it-IT" sz="2400" dirty="0">
                <a:latin typeface="Titillium Web" pitchFamily="2" charset="77"/>
                <a:cs typeface="Times New Roman" panose="02020603050405020304" pitchFamily="18" charset="0"/>
              </a:rPr>
              <a:t>Nel caso in cui il provvedimento dell’Autorità Giudiziaria preveda l’inserimento dei figli, il nucleo sarà composto dal genitore e dai figli.</a:t>
            </a:r>
          </a:p>
          <a:p>
            <a:pPr>
              <a:spcAft>
                <a:spcPts val="1092"/>
              </a:spcAft>
            </a:pPr>
            <a:endParaRPr lang="it-IT" sz="2400" dirty="0">
              <a:latin typeface="Titillium Web" pitchFamily="2" charset="77"/>
              <a:cs typeface="Times New Roman" panose="02020603050405020304" pitchFamily="18" charset="0"/>
            </a:endParaRPr>
          </a:p>
          <a:p>
            <a:pPr marL="277233" indent="-277233">
              <a:spcAft>
                <a:spcPts val="1092"/>
              </a:spcAft>
              <a:buFont typeface="Wingdings" panose="05000000000000000000" pitchFamily="2" charset="2"/>
              <a:buChar char="ü"/>
            </a:pPr>
            <a:endParaRPr lang="it-IT" sz="2400" dirty="0">
              <a:latin typeface="Titillium Web" pitchFamily="2" charset="77"/>
              <a:cs typeface="Times New Roman" panose="02020603050405020304" pitchFamily="18" charset="0"/>
            </a:endParaRPr>
          </a:p>
        </p:txBody>
      </p:sp>
      <p:sp>
        <p:nvSpPr>
          <p:cNvPr id="4" name="Titolo 8">
            <a:extLst>
              <a:ext uri="{FF2B5EF4-FFF2-40B4-BE49-F238E27FC236}">
                <a16:creationId xmlns:a16="http://schemas.microsoft.com/office/drawing/2014/main" id="{3EC6ED23-9FB2-A9BA-9312-8E7BD9568B63}"/>
              </a:ext>
            </a:extLst>
          </p:cNvPr>
          <p:cNvSpPr txBox="1">
            <a:spLocks/>
          </p:cNvSpPr>
          <p:nvPr/>
        </p:nvSpPr>
        <p:spPr>
          <a:xfrm>
            <a:off x="725715" y="1108608"/>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IL NUCLEO FAMILIARE AI FINI ISEE - PROBLEMATICHE</a:t>
            </a:r>
          </a:p>
        </p:txBody>
      </p:sp>
      <p:grpSp>
        <p:nvGrpSpPr>
          <p:cNvPr id="10" name="Gruppo 9">
            <a:extLst>
              <a:ext uri="{FF2B5EF4-FFF2-40B4-BE49-F238E27FC236}">
                <a16:creationId xmlns:a16="http://schemas.microsoft.com/office/drawing/2014/main" id="{70ABAB33-2A05-9024-BF3C-771DA332D93C}"/>
              </a:ext>
            </a:extLst>
          </p:cNvPr>
          <p:cNvGrpSpPr/>
          <p:nvPr/>
        </p:nvGrpSpPr>
        <p:grpSpPr>
          <a:xfrm>
            <a:off x="-2" y="6374893"/>
            <a:ext cx="1708393" cy="276999"/>
            <a:chOff x="284477" y="6384391"/>
            <a:chExt cx="1708393" cy="276999"/>
          </a:xfrm>
        </p:grpSpPr>
        <p:sp>
          <p:nvSpPr>
            <p:cNvPr id="11" name="Rettangolo con angoli arrotondati sullo stesso lato 10">
              <a:extLst>
                <a:ext uri="{FF2B5EF4-FFF2-40B4-BE49-F238E27FC236}">
                  <a16:creationId xmlns:a16="http://schemas.microsoft.com/office/drawing/2014/main" id="{1D47D2AA-C7DF-92A6-D0E2-61565DEB9DAF}"/>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12" name="CasellaDiTesto 11">
              <a:extLst>
                <a:ext uri="{FF2B5EF4-FFF2-40B4-BE49-F238E27FC236}">
                  <a16:creationId xmlns:a16="http://schemas.microsoft.com/office/drawing/2014/main" id="{75C280AA-290F-24FC-5D2D-5A1C163930E3}"/>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pic>
        <p:nvPicPr>
          <p:cNvPr id="13" name="Immagine 12" descr="Immagine che contiene Elementi grafici, Carattere, cerchio, logo&#10;&#10;Descrizione generata automaticamente">
            <a:extLst>
              <a:ext uri="{FF2B5EF4-FFF2-40B4-BE49-F238E27FC236}">
                <a16:creationId xmlns:a16="http://schemas.microsoft.com/office/drawing/2014/main" id="{4ABB67B5-A377-61C2-920F-D033E4EBC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5715" y="1992017"/>
            <a:ext cx="1063652" cy="1063652"/>
          </a:xfrm>
          <a:prstGeom prst="rect">
            <a:avLst/>
          </a:prstGeom>
        </p:spPr>
      </p:pic>
      <p:sp>
        <p:nvSpPr>
          <p:cNvPr id="14" name="Ovale 13">
            <a:extLst>
              <a:ext uri="{FF2B5EF4-FFF2-40B4-BE49-F238E27FC236}">
                <a16:creationId xmlns:a16="http://schemas.microsoft.com/office/drawing/2014/main" id="{99DF82B0-779E-51BB-A719-E3D81FCE9E9A}"/>
              </a:ext>
            </a:extLst>
          </p:cNvPr>
          <p:cNvSpPr/>
          <p:nvPr/>
        </p:nvSpPr>
        <p:spPr>
          <a:xfrm>
            <a:off x="725715" y="4568922"/>
            <a:ext cx="1068560" cy="1068560"/>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5" name="Elemento grafico 14" descr="Uomo con bambino con riempimento a tinta unita">
            <a:extLst>
              <a:ext uri="{FF2B5EF4-FFF2-40B4-BE49-F238E27FC236}">
                <a16:creationId xmlns:a16="http://schemas.microsoft.com/office/drawing/2014/main" id="{E069CA0E-A84A-DF4A-0476-9B1D078B0DD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808414" y="4598822"/>
            <a:ext cx="886977" cy="886977"/>
          </a:xfrm>
          <a:prstGeom prst="rect">
            <a:avLst/>
          </a:prstGeom>
        </p:spPr>
      </p:pic>
      <p:sp>
        <p:nvSpPr>
          <p:cNvPr id="2" name="Segnaposto numero diapositiva 7">
            <a:extLst>
              <a:ext uri="{FF2B5EF4-FFF2-40B4-BE49-F238E27FC236}">
                <a16:creationId xmlns:a16="http://schemas.microsoft.com/office/drawing/2014/main" id="{0A1DDBD0-BA1B-4C83-237E-13E74BEDEAA4}"/>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39</a:t>
            </a:fld>
            <a:endParaRPr lang="it-IT" dirty="0"/>
          </a:p>
        </p:txBody>
      </p:sp>
    </p:spTree>
    <p:extLst>
      <p:ext uri="{BB962C8B-B14F-4D97-AF65-F5344CB8AC3E}">
        <p14:creationId xmlns:p14="http://schemas.microsoft.com/office/powerpoint/2010/main" val="2775614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p:cNvSpPr>
            <a:spLocks noGrp="1"/>
          </p:cNvSpPr>
          <p:nvPr>
            <p:ph type="title"/>
          </p:nvPr>
        </p:nvSpPr>
        <p:spPr>
          <a:xfrm>
            <a:off x="686554" y="1153607"/>
            <a:ext cx="11080148" cy="584775"/>
          </a:xfrm>
        </p:spPr>
        <p:txBody>
          <a:bodyPr/>
          <a:lstStyle/>
          <a:p>
            <a:r>
              <a:rPr lang="it-IT" sz="3800" dirty="0">
                <a:latin typeface="Titillium Web" pitchFamily="2" charset="77"/>
              </a:rPr>
              <a:t>FASE TRANSITORIA (1)</a:t>
            </a:r>
          </a:p>
        </p:txBody>
      </p:sp>
      <p:sp>
        <p:nvSpPr>
          <p:cNvPr id="3" name="Segnaposto contenuto 2"/>
          <p:cNvSpPr txBox="1">
            <a:spLocks/>
          </p:cNvSpPr>
          <p:nvPr/>
        </p:nvSpPr>
        <p:spPr>
          <a:xfrm>
            <a:off x="555926" y="2320015"/>
            <a:ext cx="10203118" cy="3855154"/>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19125" lvl="1" algn="just" defTabSz="554466">
              <a:tabLst>
                <a:tab pos="1081088" algn="l"/>
              </a:tabLst>
            </a:pPr>
            <a:endParaRPr lang="it-IT" sz="2400" b="1" kern="0">
              <a:solidFill>
                <a:srgbClr val="0070C0"/>
              </a:solidFill>
              <a:latin typeface="Times New Roman" panose="02020603050405020304" pitchFamily="18" charset="0"/>
              <a:cs typeface="Times New Roman" panose="02020603050405020304" pitchFamily="18" charset="0"/>
            </a:endParaRPr>
          </a:p>
          <a:p>
            <a:pPr marL="273050" defTabSz="554466"/>
            <a:endParaRPr lang="it-IT" sz="1880" kern="0">
              <a:solidFill>
                <a:sysClr val="windowText" lastClr="000000"/>
              </a:solidFill>
              <a:latin typeface="Times New Roman" panose="02020603050405020304" pitchFamily="18" charset="0"/>
              <a:cs typeface="Times New Roman" panose="02020603050405020304" pitchFamily="18" charset="0"/>
            </a:endParaRPr>
          </a:p>
        </p:txBody>
      </p:sp>
      <p:grpSp>
        <p:nvGrpSpPr>
          <p:cNvPr id="33" name="Gruppo 32">
            <a:extLst>
              <a:ext uri="{FF2B5EF4-FFF2-40B4-BE49-F238E27FC236}">
                <a16:creationId xmlns:a16="http://schemas.microsoft.com/office/drawing/2014/main" id="{72C50A31-FEA4-4E2F-4C7A-01C7A758EF21}"/>
              </a:ext>
            </a:extLst>
          </p:cNvPr>
          <p:cNvGrpSpPr/>
          <p:nvPr/>
        </p:nvGrpSpPr>
        <p:grpSpPr>
          <a:xfrm>
            <a:off x="896637" y="2152378"/>
            <a:ext cx="3177037" cy="3966519"/>
            <a:chOff x="896637" y="2152378"/>
            <a:chExt cx="3177037" cy="3966519"/>
          </a:xfrm>
        </p:grpSpPr>
        <p:sp>
          <p:nvSpPr>
            <p:cNvPr id="30" name="Rettangolo con angoli arrotondati 29">
              <a:extLst>
                <a:ext uri="{FF2B5EF4-FFF2-40B4-BE49-F238E27FC236}">
                  <a16:creationId xmlns:a16="http://schemas.microsoft.com/office/drawing/2014/main" id="{A4239965-D826-FD2A-DB39-AC39D9038E93}"/>
                </a:ext>
              </a:extLst>
            </p:cNvPr>
            <p:cNvSpPr/>
            <p:nvPr/>
          </p:nvSpPr>
          <p:spPr>
            <a:xfrm>
              <a:off x="985062" y="2239798"/>
              <a:ext cx="3088612" cy="3879099"/>
            </a:xfrm>
            <a:prstGeom prst="roundRect">
              <a:avLst>
                <a:gd name="adj" fmla="val 6939"/>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Rettangolo con angoli arrotondati 1">
              <a:extLst>
                <a:ext uri="{FF2B5EF4-FFF2-40B4-BE49-F238E27FC236}">
                  <a16:creationId xmlns:a16="http://schemas.microsoft.com/office/drawing/2014/main" id="{2BBA3CEB-83B9-C2D4-76FE-9DB3D08F5DF6}"/>
                </a:ext>
              </a:extLst>
            </p:cNvPr>
            <p:cNvSpPr/>
            <p:nvPr/>
          </p:nvSpPr>
          <p:spPr>
            <a:xfrm>
              <a:off x="896637" y="2152378"/>
              <a:ext cx="3088612" cy="3879099"/>
            </a:xfrm>
            <a:prstGeom prst="roundRect">
              <a:avLst>
                <a:gd name="adj" fmla="val 6939"/>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6" name="CasellaDiTesto 5">
            <a:extLst>
              <a:ext uri="{FF2B5EF4-FFF2-40B4-BE49-F238E27FC236}">
                <a16:creationId xmlns:a16="http://schemas.microsoft.com/office/drawing/2014/main" id="{D492AD91-5D0D-A165-99DD-1250EEED7507}"/>
              </a:ext>
            </a:extLst>
          </p:cNvPr>
          <p:cNvSpPr txBox="1"/>
          <p:nvPr/>
        </p:nvSpPr>
        <p:spPr>
          <a:xfrm>
            <a:off x="1065569" y="2537655"/>
            <a:ext cx="2774025" cy="3108543"/>
          </a:xfrm>
          <a:prstGeom prst="rect">
            <a:avLst/>
          </a:prstGeom>
          <a:noFill/>
        </p:spPr>
        <p:txBody>
          <a:bodyPr wrap="square" rtlCol="0">
            <a:spAutoFit/>
          </a:bodyPr>
          <a:lstStyle/>
          <a:p>
            <a:pPr algn="ctr"/>
            <a:r>
              <a:rPr lang="it-IT" sz="2800" b="1">
                <a:solidFill>
                  <a:schemeClr val="bg1"/>
                </a:solidFill>
                <a:latin typeface="Titillium Web" pitchFamily="2" charset="77"/>
                <a:cs typeface="Times New Roman" panose="02020603050405020304" pitchFamily="18" charset="0"/>
              </a:rPr>
              <a:t>La legge di Bilancio 2023 ha stabilito che dal 1° gennaio 2024 il Reddito di cittadinanza sarà abolito.</a:t>
            </a:r>
            <a:endParaRPr lang="it-IT" sz="2800" b="1">
              <a:solidFill>
                <a:schemeClr val="bg1"/>
              </a:solidFill>
              <a:latin typeface="Titillium Web" pitchFamily="2" charset="77"/>
            </a:endParaRPr>
          </a:p>
        </p:txBody>
      </p:sp>
      <p:grpSp>
        <p:nvGrpSpPr>
          <p:cNvPr id="31" name="Gruppo 30">
            <a:extLst>
              <a:ext uri="{FF2B5EF4-FFF2-40B4-BE49-F238E27FC236}">
                <a16:creationId xmlns:a16="http://schemas.microsoft.com/office/drawing/2014/main" id="{B9BB53BD-1AB0-1630-9DD7-CAFD5FCF25CB}"/>
              </a:ext>
            </a:extLst>
          </p:cNvPr>
          <p:cNvGrpSpPr/>
          <p:nvPr/>
        </p:nvGrpSpPr>
        <p:grpSpPr>
          <a:xfrm>
            <a:off x="4872841" y="1611988"/>
            <a:ext cx="5659780" cy="2179128"/>
            <a:chOff x="4925092" y="1718926"/>
            <a:chExt cx="5659780" cy="2179128"/>
          </a:xfrm>
        </p:grpSpPr>
        <p:sp>
          <p:nvSpPr>
            <p:cNvPr id="21" name="Rettangolo con angoli arrotondati 20">
              <a:extLst>
                <a:ext uri="{FF2B5EF4-FFF2-40B4-BE49-F238E27FC236}">
                  <a16:creationId xmlns:a16="http://schemas.microsoft.com/office/drawing/2014/main" id="{77B273A9-27EA-7F84-FBF2-B25869AD7936}"/>
                </a:ext>
              </a:extLst>
            </p:cNvPr>
            <p:cNvSpPr/>
            <p:nvPr/>
          </p:nvSpPr>
          <p:spPr>
            <a:xfrm>
              <a:off x="4925092" y="2259316"/>
              <a:ext cx="5659780" cy="1638738"/>
            </a:xfrm>
            <a:prstGeom prst="roundRect">
              <a:avLst>
                <a:gd name="adj" fmla="val 9181"/>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6" name="Gruppo 15">
              <a:extLst>
                <a:ext uri="{FF2B5EF4-FFF2-40B4-BE49-F238E27FC236}">
                  <a16:creationId xmlns:a16="http://schemas.microsoft.com/office/drawing/2014/main" id="{16C2478B-E13F-6F0C-254F-8A06AB57EA85}"/>
                </a:ext>
              </a:extLst>
            </p:cNvPr>
            <p:cNvGrpSpPr/>
            <p:nvPr/>
          </p:nvGrpSpPr>
          <p:grpSpPr>
            <a:xfrm>
              <a:off x="6426510" y="1718926"/>
              <a:ext cx="2656945" cy="981883"/>
              <a:chOff x="2496274" y="1234428"/>
              <a:chExt cx="8694551" cy="3213100"/>
            </a:xfrm>
          </p:grpSpPr>
          <p:pic>
            <p:nvPicPr>
              <p:cNvPr id="15" name="Immagine 14" descr="Immagine che contiene cartone animato, Viso umano, clipart, illustrazione&#10;&#10;Descrizione generata automaticamente">
                <a:extLst>
                  <a:ext uri="{FF2B5EF4-FFF2-40B4-BE49-F238E27FC236}">
                    <a16:creationId xmlns:a16="http://schemas.microsoft.com/office/drawing/2014/main" id="{66C5C6EE-2D5E-CC47-AA67-3FD8DBF956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77725" y="1234428"/>
                <a:ext cx="3213100" cy="3213100"/>
              </a:xfrm>
              <a:prstGeom prst="rect">
                <a:avLst/>
              </a:prstGeom>
            </p:spPr>
          </p:pic>
          <p:pic>
            <p:nvPicPr>
              <p:cNvPr id="11" name="Immagine 10" descr="Immagine che contiene bicicletta, ruota, Ruota di bicicletta, vestiti&#10;&#10;Descrizione generata automaticamente">
                <a:extLst>
                  <a:ext uri="{FF2B5EF4-FFF2-40B4-BE49-F238E27FC236}">
                    <a16:creationId xmlns:a16="http://schemas.microsoft.com/office/drawing/2014/main" id="{D62DF1F2-9DFD-0421-1CE5-621C5E14F6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6999" y="1234428"/>
                <a:ext cx="3213100" cy="3213100"/>
              </a:xfrm>
              <a:prstGeom prst="rect">
                <a:avLst/>
              </a:prstGeom>
            </p:spPr>
          </p:pic>
          <p:pic>
            <p:nvPicPr>
              <p:cNvPr id="13" name="Immagine 12" descr="Immagine che contiene clipart, Viso umano, illustrazione, cartone animato&#10;&#10;Descrizione generata automaticamente">
                <a:extLst>
                  <a:ext uri="{FF2B5EF4-FFF2-40B4-BE49-F238E27FC236}">
                    <a16:creationId xmlns:a16="http://schemas.microsoft.com/office/drawing/2014/main" id="{BE21AE7D-45AF-4DA6-09E0-8AA10F1FF6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96274" y="1234428"/>
                <a:ext cx="3213100" cy="3213100"/>
              </a:xfrm>
              <a:prstGeom prst="rect">
                <a:avLst/>
              </a:prstGeom>
            </p:spPr>
          </p:pic>
        </p:grpSp>
        <p:sp>
          <p:nvSpPr>
            <p:cNvPr id="22" name="CasellaDiTesto 21">
              <a:extLst>
                <a:ext uri="{FF2B5EF4-FFF2-40B4-BE49-F238E27FC236}">
                  <a16:creationId xmlns:a16="http://schemas.microsoft.com/office/drawing/2014/main" id="{83DDB272-7B98-4FEC-E0AC-C5FBD542D236}"/>
                </a:ext>
              </a:extLst>
            </p:cNvPr>
            <p:cNvSpPr txBox="1"/>
            <p:nvPr/>
          </p:nvSpPr>
          <p:spPr>
            <a:xfrm>
              <a:off x="4925092" y="2807747"/>
              <a:ext cx="5659780" cy="923330"/>
            </a:xfrm>
            <a:prstGeom prst="rect">
              <a:avLst/>
            </a:prstGeom>
            <a:noFill/>
          </p:spPr>
          <p:txBody>
            <a:bodyPr wrap="square">
              <a:spAutoFit/>
            </a:bodyPr>
            <a:lstStyle/>
            <a:p>
              <a:pPr algn="ctr">
                <a:spcAft>
                  <a:spcPts val="800"/>
                </a:spcAft>
              </a:pPr>
              <a:r>
                <a:rPr lang="it-IT">
                  <a:latin typeface="Titillium Web" pitchFamily="2" charset="77"/>
                  <a:cs typeface="Times New Roman" panose="02020603050405020304" pitchFamily="18" charset="0"/>
                </a:rPr>
                <a:t>Nel 2023 la sua durata è di 12 mesi per famiglie con minori, persone con disabilità e persone di età pari o superiore ai 60 anni.</a:t>
              </a:r>
              <a:endParaRPr lang="en-US">
                <a:solidFill>
                  <a:srgbClr val="FF0000"/>
                </a:solidFill>
                <a:latin typeface="Titillium Web" pitchFamily="2" charset="77"/>
                <a:cs typeface="Times New Roman" panose="02020603050405020304" pitchFamily="18" charset="0"/>
              </a:endParaRPr>
            </a:p>
          </p:txBody>
        </p:sp>
      </p:grpSp>
      <p:grpSp>
        <p:nvGrpSpPr>
          <p:cNvPr id="32" name="Gruppo 31">
            <a:extLst>
              <a:ext uri="{FF2B5EF4-FFF2-40B4-BE49-F238E27FC236}">
                <a16:creationId xmlns:a16="http://schemas.microsoft.com/office/drawing/2014/main" id="{86AA9D95-CBD6-B4B1-A460-FFD69C181B72}"/>
              </a:ext>
            </a:extLst>
          </p:cNvPr>
          <p:cNvGrpSpPr/>
          <p:nvPr/>
        </p:nvGrpSpPr>
        <p:grpSpPr>
          <a:xfrm>
            <a:off x="4872841" y="3996041"/>
            <a:ext cx="5659780" cy="2035436"/>
            <a:chOff x="4925092" y="4102979"/>
            <a:chExt cx="5659780" cy="2035436"/>
          </a:xfrm>
        </p:grpSpPr>
        <p:sp>
          <p:nvSpPr>
            <p:cNvPr id="23" name="Rettangolo con angoli arrotondati 22">
              <a:extLst>
                <a:ext uri="{FF2B5EF4-FFF2-40B4-BE49-F238E27FC236}">
                  <a16:creationId xmlns:a16="http://schemas.microsoft.com/office/drawing/2014/main" id="{586ED3D1-AB2F-6369-4EF2-542555B26950}"/>
                </a:ext>
              </a:extLst>
            </p:cNvPr>
            <p:cNvSpPr/>
            <p:nvPr/>
          </p:nvSpPr>
          <p:spPr>
            <a:xfrm>
              <a:off x="4925092" y="4643369"/>
              <a:ext cx="5659780" cy="1495046"/>
            </a:xfrm>
            <a:prstGeom prst="roundRect">
              <a:avLst>
                <a:gd name="adj" fmla="val 9181"/>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6" name="Immagine 25">
              <a:extLst>
                <a:ext uri="{FF2B5EF4-FFF2-40B4-BE49-F238E27FC236}">
                  <a16:creationId xmlns:a16="http://schemas.microsoft.com/office/drawing/2014/main" id="{208BF64C-F619-51EA-C747-5B8E0884900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264041" y="4102979"/>
              <a:ext cx="981883" cy="981883"/>
            </a:xfrm>
            <a:prstGeom prst="rect">
              <a:avLst/>
            </a:prstGeom>
          </p:spPr>
        </p:pic>
        <p:sp>
          <p:nvSpPr>
            <p:cNvPr id="28" name="CasellaDiTesto 27">
              <a:extLst>
                <a:ext uri="{FF2B5EF4-FFF2-40B4-BE49-F238E27FC236}">
                  <a16:creationId xmlns:a16="http://schemas.microsoft.com/office/drawing/2014/main" id="{CB95CB83-9755-AF42-43DE-48630A121311}"/>
                </a:ext>
              </a:extLst>
            </p:cNvPr>
            <p:cNvSpPr txBox="1"/>
            <p:nvPr/>
          </p:nvSpPr>
          <p:spPr>
            <a:xfrm>
              <a:off x="4925092" y="5191800"/>
              <a:ext cx="5659780" cy="646331"/>
            </a:xfrm>
            <a:prstGeom prst="rect">
              <a:avLst/>
            </a:prstGeom>
            <a:noFill/>
          </p:spPr>
          <p:txBody>
            <a:bodyPr wrap="square">
              <a:spAutoFit/>
            </a:bodyPr>
            <a:lstStyle/>
            <a:p>
              <a:pPr algn="ctr">
                <a:spcAft>
                  <a:spcPts val="800"/>
                </a:spcAft>
              </a:pPr>
              <a:r>
                <a:rPr lang="it-IT">
                  <a:latin typeface="Titillium Web" pitchFamily="2" charset="77"/>
                  <a:cs typeface="Times New Roman" panose="02020603050405020304" pitchFamily="18" charset="0"/>
                </a:rPr>
                <a:t>Per tutti gli altri la durata del </a:t>
              </a:r>
              <a:r>
                <a:rPr lang="it-IT" err="1">
                  <a:latin typeface="Titillium Web" pitchFamily="2" charset="77"/>
                  <a:cs typeface="Times New Roman" panose="02020603050405020304" pitchFamily="18" charset="0"/>
                </a:rPr>
                <a:t>RdC</a:t>
              </a:r>
              <a:r>
                <a:rPr lang="it-IT">
                  <a:latin typeface="Titillium Web" pitchFamily="2" charset="77"/>
                  <a:cs typeface="Times New Roman" panose="02020603050405020304" pitchFamily="18" charset="0"/>
                </a:rPr>
                <a:t> è di 7 mesi e comunque non oltre il 31 dicembre 2023. </a:t>
              </a:r>
              <a:endParaRPr lang="en-US">
                <a:solidFill>
                  <a:srgbClr val="FF0000"/>
                </a:solidFill>
                <a:latin typeface="Titillium Web" pitchFamily="2" charset="77"/>
                <a:cs typeface="Times New Roman" panose="02020603050405020304" pitchFamily="18" charset="0"/>
              </a:endParaRPr>
            </a:p>
          </p:txBody>
        </p:sp>
      </p:grpSp>
      <p:grpSp>
        <p:nvGrpSpPr>
          <p:cNvPr id="34" name="Gruppo 33">
            <a:extLst>
              <a:ext uri="{FF2B5EF4-FFF2-40B4-BE49-F238E27FC236}">
                <a16:creationId xmlns:a16="http://schemas.microsoft.com/office/drawing/2014/main" id="{E927CE06-641C-82F0-6DE7-1D4B8C64AFBE}"/>
              </a:ext>
            </a:extLst>
          </p:cNvPr>
          <p:cNvGrpSpPr/>
          <p:nvPr/>
        </p:nvGrpSpPr>
        <p:grpSpPr>
          <a:xfrm>
            <a:off x="0" y="6374893"/>
            <a:ext cx="1295999" cy="276999"/>
            <a:chOff x="284479" y="6384391"/>
            <a:chExt cx="1295999" cy="276999"/>
          </a:xfrm>
        </p:grpSpPr>
        <p:sp>
          <p:nvSpPr>
            <p:cNvPr id="35" name="Rettangolo con angoli arrotondati sullo stesso lato 34">
              <a:extLst>
                <a:ext uri="{FF2B5EF4-FFF2-40B4-BE49-F238E27FC236}">
                  <a16:creationId xmlns:a16="http://schemas.microsoft.com/office/drawing/2014/main" id="{25C50D1E-2141-424F-8787-81A0D87BE601}"/>
                </a:ext>
              </a:extLst>
            </p:cNvPr>
            <p:cNvSpPr/>
            <p:nvPr/>
          </p:nvSpPr>
          <p:spPr>
            <a:xfrm rot="5400000">
              <a:off x="820380" y="5874892"/>
              <a:ext cx="224198" cy="1295999"/>
            </a:xfrm>
            <a:prstGeom prst="round2SameRect">
              <a:avLst>
                <a:gd name="adj1" fmla="val 50000"/>
                <a:gd name="adj2" fmla="val 0"/>
              </a:avLst>
            </a:prstGeom>
            <a:solidFill>
              <a:srgbClr val="F36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CasellaDiTesto 35">
              <a:extLst>
                <a:ext uri="{FF2B5EF4-FFF2-40B4-BE49-F238E27FC236}">
                  <a16:creationId xmlns:a16="http://schemas.microsoft.com/office/drawing/2014/main" id="{03AC7F7C-6FE9-C89F-042B-B1F00A64C94B}"/>
                </a:ext>
              </a:extLst>
            </p:cNvPr>
            <p:cNvSpPr txBox="1"/>
            <p:nvPr/>
          </p:nvSpPr>
          <p:spPr>
            <a:xfrm>
              <a:off x="284479" y="6384391"/>
              <a:ext cx="1198881" cy="276999"/>
            </a:xfrm>
            <a:prstGeom prst="rect">
              <a:avLst/>
            </a:prstGeom>
            <a:noFill/>
          </p:spPr>
          <p:txBody>
            <a:bodyPr wrap="square" rtlCol="0">
              <a:spAutoFit/>
            </a:bodyPr>
            <a:lstStyle/>
            <a:p>
              <a:r>
                <a:rPr lang="it-IT" sz="1200">
                  <a:solidFill>
                    <a:schemeClr val="bg1"/>
                  </a:solidFill>
                  <a:latin typeface="Titillium Web" pitchFamily="2" charset="77"/>
                </a:rPr>
                <a:t>Fase transitoria</a:t>
              </a:r>
            </a:p>
          </p:txBody>
        </p:sp>
      </p:grpSp>
      <p:sp>
        <p:nvSpPr>
          <p:cNvPr id="4" name="Segnaposto numero diapositiva 7">
            <a:extLst>
              <a:ext uri="{FF2B5EF4-FFF2-40B4-BE49-F238E27FC236}">
                <a16:creationId xmlns:a16="http://schemas.microsoft.com/office/drawing/2014/main" id="{BCC1F040-CB55-F633-692D-6A562B1E9924}"/>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4</a:t>
            </a:fld>
            <a:endParaRPr lang="it-IT" dirty="0"/>
          </a:p>
        </p:txBody>
      </p:sp>
    </p:spTree>
    <p:extLst>
      <p:ext uri="{BB962C8B-B14F-4D97-AF65-F5344CB8AC3E}">
        <p14:creationId xmlns:p14="http://schemas.microsoft.com/office/powerpoint/2010/main" val="20626335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023909" y="1843319"/>
            <a:ext cx="9781954" cy="5026581"/>
          </a:xfrm>
          <a:prstGeom prst="rect">
            <a:avLst/>
          </a:prstGeom>
        </p:spPr>
        <p:txBody>
          <a:bodyPr wrap="square" lIns="55446" tIns="27724" rIns="55446" bIns="27724">
            <a:spAutoFit/>
          </a:bodyPr>
          <a:lstStyle/>
          <a:p>
            <a:pPr marL="342900" indent="-342900" algn="l">
              <a:spcBef>
                <a:spcPts val="600"/>
              </a:spcBef>
              <a:spcAft>
                <a:spcPts val="600"/>
              </a:spcAft>
              <a:buFont typeface="Arial" panose="020B0604020202020204" pitchFamily="34" charset="0"/>
              <a:buChar char="•"/>
            </a:pPr>
            <a:r>
              <a:rPr lang="it-IT" sz="2400" b="0" i="0" u="none" strike="noStrike" baseline="0" dirty="0">
                <a:solidFill>
                  <a:srgbClr val="000000"/>
                </a:solidFill>
                <a:latin typeface="Titillium Web" pitchFamily="2" charset="77"/>
                <a:cs typeface="Times New Roman" panose="02020603050405020304" pitchFamily="18" charset="0"/>
              </a:rPr>
              <a:t>Il figlio minore di anni 18 fa parte del nucleo familiare del genitore con il quale convive. </a:t>
            </a:r>
          </a:p>
          <a:p>
            <a:pPr marL="342900" indent="-342900" algn="l">
              <a:spcBef>
                <a:spcPts val="600"/>
              </a:spcBef>
              <a:spcAft>
                <a:spcPts val="600"/>
              </a:spcAft>
              <a:buFont typeface="Arial" panose="020B0604020202020204" pitchFamily="34" charset="0"/>
              <a:buChar char="•"/>
            </a:pPr>
            <a:r>
              <a:rPr lang="it-IT" sz="2400" b="0" i="0" u="none" strike="noStrike" baseline="0" dirty="0">
                <a:solidFill>
                  <a:srgbClr val="000000"/>
                </a:solidFill>
                <a:latin typeface="Titillium Web" pitchFamily="2" charset="77"/>
                <a:cs typeface="Times New Roman" panose="02020603050405020304" pitchFamily="18" charset="0"/>
              </a:rPr>
              <a:t>Il minore che si trovi in affidamento preadottivo fa parte del nucleo familiare dell'affidatario, ancorché risulti nella famiglia anagrafica del genitore. </a:t>
            </a:r>
          </a:p>
          <a:p>
            <a:pPr marL="342900" indent="-342900" algn="l">
              <a:spcBef>
                <a:spcPts val="600"/>
              </a:spcBef>
              <a:spcAft>
                <a:spcPts val="600"/>
              </a:spcAft>
              <a:buFont typeface="Arial" panose="020B0604020202020204" pitchFamily="34" charset="0"/>
              <a:buChar char="•"/>
            </a:pPr>
            <a:r>
              <a:rPr lang="it-IT" sz="2400" b="0" i="0" u="none" strike="noStrike" baseline="0" dirty="0">
                <a:solidFill>
                  <a:srgbClr val="000000"/>
                </a:solidFill>
                <a:latin typeface="Titillium Web" pitchFamily="2" charset="77"/>
                <a:cs typeface="Times New Roman" panose="02020603050405020304" pitchFamily="18" charset="0"/>
              </a:rPr>
              <a:t>Il minore in affidamento temporaneo ai sensi </a:t>
            </a:r>
            <a:r>
              <a:rPr lang="it-IT" sz="2400" dirty="0">
                <a:solidFill>
                  <a:srgbClr val="000000"/>
                </a:solidFill>
                <a:latin typeface="Titillium Web" pitchFamily="2" charset="77"/>
                <a:cs typeface="Times New Roman" panose="02020603050405020304" pitchFamily="18" charset="0"/>
              </a:rPr>
              <a:t>dell'articolo 2 della legge 4 maggio 1983, n. 184, e successive modificazioni, è considerato nucleo familiare a sé stante, fatta salva la facoltà del genitore </a:t>
            </a:r>
            <a:r>
              <a:rPr lang="it-IT" sz="2400" b="0" i="0" u="none" strike="noStrike" baseline="0" dirty="0">
                <a:solidFill>
                  <a:srgbClr val="000000"/>
                </a:solidFill>
                <a:latin typeface="Titillium Web" pitchFamily="2" charset="77"/>
                <a:cs typeface="Times New Roman" panose="02020603050405020304" pitchFamily="18" charset="0"/>
              </a:rPr>
              <a:t>affidatario di considerarlo parte del proprio nucleo familiare. </a:t>
            </a:r>
          </a:p>
          <a:p>
            <a:pPr marL="342900" indent="-342900" algn="l">
              <a:spcBef>
                <a:spcPts val="600"/>
              </a:spcBef>
              <a:spcAft>
                <a:spcPts val="600"/>
              </a:spcAft>
              <a:buFont typeface="Arial" panose="020B0604020202020204" pitchFamily="34" charset="0"/>
              <a:buChar char="•"/>
            </a:pPr>
            <a:r>
              <a:rPr lang="it-IT" sz="2400" dirty="0">
                <a:solidFill>
                  <a:srgbClr val="000000"/>
                </a:solidFill>
                <a:latin typeface="Titillium Web" pitchFamily="2" charset="77"/>
                <a:cs typeface="Times New Roman" panose="02020603050405020304" pitchFamily="18" charset="0"/>
              </a:rPr>
              <a:t>Il </a:t>
            </a:r>
            <a:r>
              <a:rPr lang="it-IT" sz="2400" b="0" i="0" u="none" strike="noStrike" baseline="0" dirty="0">
                <a:solidFill>
                  <a:srgbClr val="000000"/>
                </a:solidFill>
                <a:latin typeface="Titillium Web" pitchFamily="2" charset="77"/>
                <a:cs typeface="Times New Roman" panose="02020603050405020304" pitchFamily="18" charset="0"/>
              </a:rPr>
              <a:t>minore in affidamento e collocato presso comunità è considerato nucleo familiare a sé stante.</a:t>
            </a:r>
            <a:endParaRPr lang="it-IT" sz="2400" dirty="0">
              <a:latin typeface="Titillium Web" pitchFamily="2" charset="77"/>
              <a:cs typeface="Times New Roman" panose="02020603050405020304" pitchFamily="18" charset="0"/>
            </a:endParaRPr>
          </a:p>
          <a:p>
            <a:pPr marL="277233" indent="-277233">
              <a:spcAft>
                <a:spcPts val="1092"/>
              </a:spcAft>
              <a:buFont typeface="Wingdings" panose="05000000000000000000" pitchFamily="2" charset="2"/>
              <a:buChar char="ü"/>
            </a:pPr>
            <a:endParaRPr lang="it-IT" sz="2400" dirty="0">
              <a:latin typeface="Times New Roman" panose="02020603050405020304" pitchFamily="18" charset="0"/>
              <a:cs typeface="Times New Roman" panose="02020603050405020304" pitchFamily="18" charset="0"/>
            </a:endParaRPr>
          </a:p>
        </p:txBody>
      </p:sp>
      <p:sp>
        <p:nvSpPr>
          <p:cNvPr id="4" name="Titolo 8">
            <a:extLst>
              <a:ext uri="{FF2B5EF4-FFF2-40B4-BE49-F238E27FC236}">
                <a16:creationId xmlns:a16="http://schemas.microsoft.com/office/drawing/2014/main" id="{3EC6ED23-9FB2-A9BA-9312-8E7BD9568B63}"/>
              </a:ext>
            </a:extLst>
          </p:cNvPr>
          <p:cNvSpPr txBox="1">
            <a:spLocks/>
          </p:cNvSpPr>
          <p:nvPr/>
        </p:nvSpPr>
        <p:spPr>
          <a:xfrm>
            <a:off x="725715" y="1108608"/>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IL NUCLEO FAMILIARE AI FINI ISEE (3)</a:t>
            </a:r>
          </a:p>
        </p:txBody>
      </p:sp>
      <p:grpSp>
        <p:nvGrpSpPr>
          <p:cNvPr id="10" name="Gruppo 9">
            <a:extLst>
              <a:ext uri="{FF2B5EF4-FFF2-40B4-BE49-F238E27FC236}">
                <a16:creationId xmlns:a16="http://schemas.microsoft.com/office/drawing/2014/main" id="{70ABAB33-2A05-9024-BF3C-771DA332D93C}"/>
              </a:ext>
            </a:extLst>
          </p:cNvPr>
          <p:cNvGrpSpPr/>
          <p:nvPr/>
        </p:nvGrpSpPr>
        <p:grpSpPr>
          <a:xfrm>
            <a:off x="-2" y="6374893"/>
            <a:ext cx="1708393" cy="276999"/>
            <a:chOff x="284477" y="6384391"/>
            <a:chExt cx="1708393" cy="276999"/>
          </a:xfrm>
        </p:grpSpPr>
        <p:sp>
          <p:nvSpPr>
            <p:cNvPr id="11" name="Rettangolo con angoli arrotondati sullo stesso lato 10">
              <a:extLst>
                <a:ext uri="{FF2B5EF4-FFF2-40B4-BE49-F238E27FC236}">
                  <a16:creationId xmlns:a16="http://schemas.microsoft.com/office/drawing/2014/main" id="{1D47D2AA-C7DF-92A6-D0E2-61565DEB9DAF}"/>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12" name="CasellaDiTesto 11">
              <a:extLst>
                <a:ext uri="{FF2B5EF4-FFF2-40B4-BE49-F238E27FC236}">
                  <a16:creationId xmlns:a16="http://schemas.microsoft.com/office/drawing/2014/main" id="{75C280AA-290F-24FC-5D2D-5A1C163930E3}"/>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pic>
        <p:nvPicPr>
          <p:cNvPr id="13" name="Immagine 12" descr="Immagine che contiene Elementi grafici, Carattere, cerchio, logo&#10;&#10;Descrizione generata automaticamente">
            <a:extLst>
              <a:ext uri="{FF2B5EF4-FFF2-40B4-BE49-F238E27FC236}">
                <a16:creationId xmlns:a16="http://schemas.microsoft.com/office/drawing/2014/main" id="{4ABB67B5-A377-61C2-920F-D033E4EBC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474" y="3183953"/>
            <a:ext cx="1063652" cy="1063652"/>
          </a:xfrm>
          <a:prstGeom prst="rect">
            <a:avLst/>
          </a:prstGeom>
        </p:spPr>
      </p:pic>
      <p:sp>
        <p:nvSpPr>
          <p:cNvPr id="2" name="Segnaposto numero diapositiva 7">
            <a:extLst>
              <a:ext uri="{FF2B5EF4-FFF2-40B4-BE49-F238E27FC236}">
                <a16:creationId xmlns:a16="http://schemas.microsoft.com/office/drawing/2014/main" id="{0A1DDBD0-BA1B-4C83-237E-13E74BEDEAA4}"/>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40</a:t>
            </a:fld>
            <a:endParaRPr lang="it-IT" dirty="0"/>
          </a:p>
        </p:txBody>
      </p:sp>
    </p:spTree>
    <p:extLst>
      <p:ext uri="{BB962C8B-B14F-4D97-AF65-F5344CB8AC3E}">
        <p14:creationId xmlns:p14="http://schemas.microsoft.com/office/powerpoint/2010/main" val="17074386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162132" y="2926948"/>
            <a:ext cx="8587384" cy="2641313"/>
          </a:xfrm>
          <a:prstGeom prst="rect">
            <a:avLst/>
          </a:prstGeom>
        </p:spPr>
        <p:txBody>
          <a:bodyPr wrap="square" lIns="55446" tIns="27724" rIns="55446" bIns="27724">
            <a:spAutoFit/>
          </a:bodyPr>
          <a:lstStyle/>
          <a:p>
            <a:pPr algn="l"/>
            <a:r>
              <a:rPr lang="it-IT" sz="2400" b="0" i="0" u="none" strike="noStrike" baseline="0" dirty="0">
                <a:solidFill>
                  <a:srgbClr val="000000"/>
                </a:solidFill>
                <a:latin typeface="Titillium Web" pitchFamily="2" charset="77"/>
                <a:cs typeface="Times New Roman" panose="02020603050405020304" pitchFamily="18" charset="0"/>
              </a:rPr>
              <a:t>Il figlio maggiorenne non convivente con i genitori e a loro carico ai fini IRPEF, nel caso non sia coniugato e non abbia figli, fa parte del nucleo familiare dei genitori. Nel caso i genitori appartengano a nuclei distinti, il figlio maggiorenne, se a carico di entrambi, fa parte del nucleo familiare di uno dei genitori da lui identificato.</a:t>
            </a:r>
          </a:p>
          <a:p>
            <a:pPr marL="342900" indent="-342900" algn="l">
              <a:buFont typeface="Arial" panose="020B0604020202020204" pitchFamily="34" charset="0"/>
              <a:buChar char="•"/>
            </a:pPr>
            <a:endParaRPr lang="it-IT" sz="2400" b="0" i="0" u="none" strike="noStrike" baseline="0" dirty="0">
              <a:solidFill>
                <a:srgbClr val="000000"/>
              </a:solidFill>
              <a:latin typeface="Titillium Web" pitchFamily="2" charset="77"/>
              <a:cs typeface="Times New Roman" panose="02020603050405020304" pitchFamily="18" charset="0"/>
            </a:endParaRPr>
          </a:p>
          <a:p>
            <a:pPr>
              <a:spcAft>
                <a:spcPts val="1092"/>
              </a:spcAft>
            </a:pPr>
            <a:endParaRPr lang="it-IT" sz="2400" dirty="0">
              <a:latin typeface="Times New Roman" panose="02020603050405020304" pitchFamily="18" charset="0"/>
              <a:cs typeface="Times New Roman" panose="02020603050405020304" pitchFamily="18" charset="0"/>
            </a:endParaRPr>
          </a:p>
        </p:txBody>
      </p:sp>
      <p:sp>
        <p:nvSpPr>
          <p:cNvPr id="4" name="Titolo 8">
            <a:extLst>
              <a:ext uri="{FF2B5EF4-FFF2-40B4-BE49-F238E27FC236}">
                <a16:creationId xmlns:a16="http://schemas.microsoft.com/office/drawing/2014/main" id="{3EC6ED23-9FB2-A9BA-9312-8E7BD9568B63}"/>
              </a:ext>
            </a:extLst>
          </p:cNvPr>
          <p:cNvSpPr txBox="1">
            <a:spLocks/>
          </p:cNvSpPr>
          <p:nvPr/>
        </p:nvSpPr>
        <p:spPr>
          <a:xfrm>
            <a:off x="725715" y="1108608"/>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IL NUCLEO FAMILIARE AI FINI ISEE (4)</a:t>
            </a:r>
          </a:p>
        </p:txBody>
      </p:sp>
      <p:grpSp>
        <p:nvGrpSpPr>
          <p:cNvPr id="10" name="Gruppo 9">
            <a:extLst>
              <a:ext uri="{FF2B5EF4-FFF2-40B4-BE49-F238E27FC236}">
                <a16:creationId xmlns:a16="http://schemas.microsoft.com/office/drawing/2014/main" id="{70ABAB33-2A05-9024-BF3C-771DA332D93C}"/>
              </a:ext>
            </a:extLst>
          </p:cNvPr>
          <p:cNvGrpSpPr/>
          <p:nvPr/>
        </p:nvGrpSpPr>
        <p:grpSpPr>
          <a:xfrm>
            <a:off x="-2" y="6374893"/>
            <a:ext cx="1708393" cy="276999"/>
            <a:chOff x="284477" y="6384391"/>
            <a:chExt cx="1708393" cy="276999"/>
          </a:xfrm>
        </p:grpSpPr>
        <p:sp>
          <p:nvSpPr>
            <p:cNvPr id="11" name="Rettangolo con angoli arrotondati sullo stesso lato 10">
              <a:extLst>
                <a:ext uri="{FF2B5EF4-FFF2-40B4-BE49-F238E27FC236}">
                  <a16:creationId xmlns:a16="http://schemas.microsoft.com/office/drawing/2014/main" id="{1D47D2AA-C7DF-92A6-D0E2-61565DEB9DAF}"/>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12" name="CasellaDiTesto 11">
              <a:extLst>
                <a:ext uri="{FF2B5EF4-FFF2-40B4-BE49-F238E27FC236}">
                  <a16:creationId xmlns:a16="http://schemas.microsoft.com/office/drawing/2014/main" id="{75C280AA-290F-24FC-5D2D-5A1C163930E3}"/>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pic>
        <p:nvPicPr>
          <p:cNvPr id="13" name="Immagine 12" descr="Immagine che contiene Elementi grafici, Carattere, cerchio, logo&#10;&#10;Descrizione generata automaticamente">
            <a:extLst>
              <a:ext uri="{FF2B5EF4-FFF2-40B4-BE49-F238E27FC236}">
                <a16:creationId xmlns:a16="http://schemas.microsoft.com/office/drawing/2014/main" id="{4ABB67B5-A377-61C2-920F-D033E4EBC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474" y="3183953"/>
            <a:ext cx="1063652" cy="1063652"/>
          </a:xfrm>
          <a:prstGeom prst="rect">
            <a:avLst/>
          </a:prstGeom>
        </p:spPr>
      </p:pic>
      <p:sp>
        <p:nvSpPr>
          <p:cNvPr id="2" name="Segnaposto numero diapositiva 7">
            <a:extLst>
              <a:ext uri="{FF2B5EF4-FFF2-40B4-BE49-F238E27FC236}">
                <a16:creationId xmlns:a16="http://schemas.microsoft.com/office/drawing/2014/main" id="{0A1DDBD0-BA1B-4C83-237E-13E74BEDEAA4}"/>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41</a:t>
            </a:fld>
            <a:endParaRPr lang="it-IT" dirty="0"/>
          </a:p>
        </p:txBody>
      </p:sp>
    </p:spTree>
    <p:extLst>
      <p:ext uri="{BB962C8B-B14F-4D97-AF65-F5344CB8AC3E}">
        <p14:creationId xmlns:p14="http://schemas.microsoft.com/office/powerpoint/2010/main" val="7940971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12926152-A604-BE52-4239-0E73ED003306}"/>
              </a:ext>
            </a:extLst>
          </p:cNvPr>
          <p:cNvSpPr/>
          <p:nvPr/>
        </p:nvSpPr>
        <p:spPr>
          <a:xfrm>
            <a:off x="890016" y="3022466"/>
            <a:ext cx="10450919" cy="3082459"/>
          </a:xfrm>
          <a:prstGeom prst="rect">
            <a:avLst/>
          </a:prstGeom>
        </p:spPr>
        <p:txBody>
          <a:bodyPr wrap="square" lIns="55446" tIns="27724" rIns="55446" bIns="27724">
            <a:spAutoFit/>
          </a:bodyPr>
          <a:lstStyle/>
          <a:p>
            <a:pPr marL="342900" indent="-342900">
              <a:spcAft>
                <a:spcPts val="1000"/>
              </a:spcAft>
              <a:buClr>
                <a:srgbClr val="007DB3"/>
              </a:buClr>
              <a:buFont typeface="Arial" panose="020B0604020202020204" pitchFamily="34" charset="0"/>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2000" kern="0" dirty="0">
                <a:effectLst/>
                <a:latin typeface="Titillium Web" pitchFamily="2" charset="77"/>
                <a:ea typeface="Times New Roman" panose="02020603050405020304" pitchFamily="18" charset="0"/>
                <a:cs typeface="Times New Roman" panose="02020603050405020304" pitchFamily="18" charset="0"/>
              </a:rPr>
              <a:t>Per i </a:t>
            </a:r>
            <a:r>
              <a:rPr lang="it-IT" sz="2000" b="1" kern="0" dirty="0">
                <a:effectLst/>
                <a:latin typeface="Titillium Web" pitchFamily="2" charset="77"/>
                <a:ea typeface="Times New Roman" panose="02020603050405020304" pitchFamily="18" charset="0"/>
                <a:cs typeface="Times New Roman" panose="02020603050405020304" pitchFamily="18" charset="0"/>
              </a:rPr>
              <a:t>beneficiari </a:t>
            </a:r>
            <a:r>
              <a:rPr lang="it-IT" sz="2000" kern="0" dirty="0">
                <a:effectLst/>
                <a:latin typeface="Titillium Web" pitchFamily="2" charset="77"/>
                <a:ea typeface="Times New Roman" panose="02020603050405020304" pitchFamily="18" charset="0"/>
                <a:cs typeface="Times New Roman" panose="02020603050405020304" pitchFamily="18" charset="0"/>
              </a:rPr>
              <a:t>dell’Assegno di inclusione appartenenti alla fascia </a:t>
            </a:r>
            <a:r>
              <a:rPr lang="it-IT" sz="2000" b="1" kern="0" dirty="0">
                <a:effectLst/>
                <a:latin typeface="Titillium Web" pitchFamily="2" charset="77"/>
                <a:ea typeface="Times New Roman" panose="02020603050405020304" pitchFamily="18" charset="0"/>
                <a:cs typeface="Times New Roman" panose="02020603050405020304" pitchFamily="18" charset="0"/>
              </a:rPr>
              <a:t>di età compresa tra diciotto e ventinove anni che non hanno adempiuto all'obbligo di istruzione</a:t>
            </a:r>
            <a:r>
              <a:rPr lang="it-IT" sz="2000" kern="0" dirty="0">
                <a:effectLst/>
                <a:latin typeface="Titillium Web" pitchFamily="2" charset="77"/>
                <a:ea typeface="Times New Roman" panose="02020603050405020304" pitchFamily="18" charset="0"/>
                <a:cs typeface="Times New Roman" panose="02020603050405020304" pitchFamily="18" charset="0"/>
              </a:rPr>
              <a:t>, </a:t>
            </a:r>
            <a:r>
              <a:rPr lang="it-IT" sz="2000" b="1" kern="0" dirty="0">
                <a:effectLst/>
                <a:latin typeface="Titillium Web" pitchFamily="2" charset="77"/>
                <a:ea typeface="Times New Roman" panose="02020603050405020304" pitchFamily="18" charset="0"/>
                <a:cs typeface="Times New Roman" panose="02020603050405020304" pitchFamily="18" charset="0"/>
              </a:rPr>
              <a:t>nel patto di inclusione sarà previsto l’impegno</a:t>
            </a:r>
            <a:r>
              <a:rPr lang="it-IT" sz="2000" b="1" i="0" u="none" strike="noStrike" baseline="0" dirty="0">
                <a:latin typeface="Titillium Web" pitchFamily="2" charset="77"/>
                <a:cs typeface="Times New Roman" panose="02020603050405020304" pitchFamily="18" charset="0"/>
              </a:rPr>
              <a:t> all’iscrizione e alla frequenza di percorsi di istruzione degli adulti di primo livello o comunque funzionali all’adempimento del predetto obbligo di istruzione, pena la decadenza dal beneficio</a:t>
            </a:r>
            <a:r>
              <a:rPr lang="it-IT" sz="2000" b="0" i="0" u="none" strike="noStrike" baseline="0" dirty="0">
                <a:latin typeface="Titillium Web" pitchFamily="2" charset="77"/>
                <a:cs typeface="Times New Roman" panose="02020603050405020304" pitchFamily="18" charset="0"/>
              </a:rPr>
              <a:t>.</a:t>
            </a:r>
          </a:p>
          <a:p>
            <a:pPr marL="342900" marR="0" lvl="0" indent="-342900" fontAlgn="base">
              <a:spcBef>
                <a:spcPct val="0"/>
              </a:spcBef>
              <a:spcAft>
                <a:spcPts val="1000"/>
              </a:spcAft>
              <a:buClr>
                <a:srgbClr val="007DB3"/>
              </a:buClr>
              <a:buSzTx/>
              <a:buFont typeface="Arial" panose="020B0604020202020204" pitchFamily="34" charset="0"/>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altLang="it-IT" sz="2000" b="1" kern="0" dirty="0">
                <a:latin typeface="Titillium Web" pitchFamily="2" charset="77"/>
                <a:cs typeface="Times New Roman" panose="02020603050405020304" pitchFamily="18" charset="0"/>
              </a:rPr>
              <a:t>Secondo la normativa vigente</a:t>
            </a:r>
            <a:r>
              <a:rPr lang="it-IT" altLang="it-IT" sz="2000" kern="0" dirty="0">
                <a:latin typeface="Titillium Web" pitchFamily="2" charset="77"/>
                <a:cs typeface="Times New Roman" panose="02020603050405020304" pitchFamily="18" charset="0"/>
              </a:rPr>
              <a:t>, l'istruzione impartita per almeno dieci anni è obbligatoria ed è finalizzata a consentire il conseguimento  di un titolo di studio di scuola secondaria superiore o di una qualifica professionale di durata almeno triennale entro il diciottesimo anno di età.</a:t>
            </a:r>
          </a:p>
          <a:p>
            <a:pPr marL="342900" marR="0" lvl="0" indent="-342900" algn="just" defTabSz="914400" rtl="0" eaLnBrk="0" fontAlgn="base" latinLnBrk="0" hangingPunct="0">
              <a:spcBef>
                <a:spcPct val="0"/>
              </a:spcBef>
              <a:spcAft>
                <a:spcPct val="0"/>
              </a:spcAft>
              <a:buClr>
                <a:srgbClr val="007DB3"/>
              </a:buClr>
              <a:buSzTx/>
              <a:buFont typeface="Arial" panose="020B0604020202020204" pitchFamily="34" charset="0"/>
              <a:buChar char="•"/>
              <a:tabLst/>
            </a:pPr>
            <a:r>
              <a:rPr kumimoji="0" lang="it-IT" altLang="it-IT" sz="2000" b="0" i="0" u="none" strike="noStrike" cap="none" normalizeH="0" baseline="0" dirty="0">
                <a:ln>
                  <a:noFill/>
                </a:ln>
                <a:effectLst/>
                <a:latin typeface="Titillium Web" pitchFamily="2" charset="77"/>
                <a:cs typeface="Times New Roman" panose="02020603050405020304" pitchFamily="18" charset="0"/>
              </a:rPr>
              <a:t>L’età per l'accesso al lavoro è conseguentemente elevata da quindici a sedici anni</a:t>
            </a:r>
            <a:endParaRPr lang="it-IT" sz="2000" dirty="0">
              <a:latin typeface="Titillium Web" pitchFamily="2" charset="77"/>
              <a:cs typeface="Times New Roman" panose="02020603050405020304" pitchFamily="18" charset="0"/>
            </a:endParaRPr>
          </a:p>
        </p:txBody>
      </p:sp>
      <p:sp>
        <p:nvSpPr>
          <p:cNvPr id="4" name="Titolo 8">
            <a:extLst>
              <a:ext uri="{FF2B5EF4-FFF2-40B4-BE49-F238E27FC236}">
                <a16:creationId xmlns:a16="http://schemas.microsoft.com/office/drawing/2014/main" id="{1696CF1F-E923-668A-6EAC-367D71EBEC2C}"/>
              </a:ext>
            </a:extLst>
          </p:cNvPr>
          <p:cNvSpPr txBox="1">
            <a:spLocks/>
          </p:cNvSpPr>
          <p:nvPr/>
        </p:nvSpPr>
        <p:spPr>
          <a:xfrm>
            <a:off x="725715" y="1108608"/>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OBBLIGHI PERCORSO SCOLASTICO</a:t>
            </a:r>
          </a:p>
        </p:txBody>
      </p:sp>
      <p:grpSp>
        <p:nvGrpSpPr>
          <p:cNvPr id="5" name="Gruppo 4">
            <a:extLst>
              <a:ext uri="{FF2B5EF4-FFF2-40B4-BE49-F238E27FC236}">
                <a16:creationId xmlns:a16="http://schemas.microsoft.com/office/drawing/2014/main" id="{14B7AE59-B215-3934-3D08-3145AFE17CAE}"/>
              </a:ext>
            </a:extLst>
          </p:cNvPr>
          <p:cNvGrpSpPr/>
          <p:nvPr/>
        </p:nvGrpSpPr>
        <p:grpSpPr>
          <a:xfrm>
            <a:off x="-2" y="6374893"/>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BF9004DD-387E-4CD1-6A0A-6D59C6C2F835}"/>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2899CF8C-95DB-7AFC-864F-A84ED3B06550}"/>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8" name="Rettangolo con angoli arrotondati 7">
            <a:extLst>
              <a:ext uri="{FF2B5EF4-FFF2-40B4-BE49-F238E27FC236}">
                <a16:creationId xmlns:a16="http://schemas.microsoft.com/office/drawing/2014/main" id="{3A30DE46-D08C-F0C6-A83B-5E2A19AD2FF2}"/>
              </a:ext>
            </a:extLst>
          </p:cNvPr>
          <p:cNvSpPr/>
          <p:nvPr/>
        </p:nvSpPr>
        <p:spPr>
          <a:xfrm>
            <a:off x="711426" y="2410847"/>
            <a:ext cx="10733814" cy="3685153"/>
          </a:xfrm>
          <a:prstGeom prst="roundRect">
            <a:avLst>
              <a:gd name="adj" fmla="val 5745"/>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76F595B9-2BC1-5207-148E-40C0B833B9E7}"/>
              </a:ext>
            </a:extLst>
          </p:cNvPr>
          <p:cNvSpPr/>
          <p:nvPr/>
        </p:nvSpPr>
        <p:spPr>
          <a:xfrm>
            <a:off x="5680573" y="1825631"/>
            <a:ext cx="1170432" cy="117043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Elemento grafico 9" descr="Libro aperto con riempimento a tinta unita">
            <a:extLst>
              <a:ext uri="{FF2B5EF4-FFF2-40B4-BE49-F238E27FC236}">
                <a16:creationId xmlns:a16="http://schemas.microsoft.com/office/drawing/2014/main" id="{F62112E4-FA8C-52AF-937C-1AD69DCB87D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57357" y="1992821"/>
            <a:ext cx="836051" cy="836051"/>
          </a:xfrm>
          <a:prstGeom prst="rect">
            <a:avLst/>
          </a:prstGeom>
        </p:spPr>
      </p:pic>
      <p:sp>
        <p:nvSpPr>
          <p:cNvPr id="11" name="Segnaposto numero diapositiva 7">
            <a:extLst>
              <a:ext uri="{FF2B5EF4-FFF2-40B4-BE49-F238E27FC236}">
                <a16:creationId xmlns:a16="http://schemas.microsoft.com/office/drawing/2014/main" id="{D7512DD2-ABDB-5EC6-42B7-174B93CE21BB}"/>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42</a:t>
            </a:fld>
            <a:endParaRPr lang="it-IT" dirty="0"/>
          </a:p>
        </p:txBody>
      </p:sp>
    </p:spTree>
    <p:extLst>
      <p:ext uri="{BB962C8B-B14F-4D97-AF65-F5344CB8AC3E}">
        <p14:creationId xmlns:p14="http://schemas.microsoft.com/office/powerpoint/2010/main" val="33364640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7">
            <a:extLst>
              <a:ext uri="{FF2B5EF4-FFF2-40B4-BE49-F238E27FC236}">
                <a16:creationId xmlns:a16="http://schemas.microsoft.com/office/drawing/2014/main" id="{F9A0309C-EB25-D674-9C9C-E269CE5BE0B3}"/>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43</a:t>
            </a:fld>
            <a:endParaRPr lang="it-IT" dirty="0"/>
          </a:p>
        </p:txBody>
      </p:sp>
      <p:sp>
        <p:nvSpPr>
          <p:cNvPr id="4" name="Segnaposto contenuto 2">
            <a:extLst>
              <a:ext uri="{FF2B5EF4-FFF2-40B4-BE49-F238E27FC236}">
                <a16:creationId xmlns:a16="http://schemas.microsoft.com/office/drawing/2014/main" id="{077EBDC8-21F1-B81B-0AF8-084BF52DE6EF}"/>
              </a:ext>
            </a:extLst>
          </p:cNvPr>
          <p:cNvSpPr txBox="1">
            <a:spLocks/>
          </p:cNvSpPr>
          <p:nvPr/>
        </p:nvSpPr>
        <p:spPr>
          <a:xfrm>
            <a:off x="2109216" y="2224573"/>
            <a:ext cx="8985504" cy="2855615"/>
          </a:xfrm>
          <a:prstGeom prst="rect">
            <a:avLst/>
          </a:prstGeom>
        </p:spPr>
        <p:txBody>
          <a:bodyPr lIns="55446" tIns="27724" rIns="55446" bIns="27724"/>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spcAft>
                <a:spcPts val="728"/>
              </a:spcAft>
            </a:pPr>
            <a:r>
              <a:rPr lang="it-IT" sz="2000" kern="0" dirty="0">
                <a:solidFill>
                  <a:sysClr val="windowText" lastClr="000000"/>
                </a:solidFill>
                <a:latin typeface="Titillium Web" pitchFamily="2" charset="77"/>
                <a:cs typeface="Times New Roman" panose="02020603050405020304" pitchFamily="18" charset="0"/>
              </a:rPr>
              <a:t>Nessun componente il nucleo familiare deve essere intestatario a qualunque titolo o avere piena disponibilità di </a:t>
            </a:r>
            <a:r>
              <a:rPr lang="it-IT" sz="2000" b="1" kern="0" dirty="0">
                <a:solidFill>
                  <a:sysClr val="windowText" lastClr="000000"/>
                </a:solidFill>
                <a:latin typeface="Titillium Web" pitchFamily="2" charset="77"/>
                <a:cs typeface="Times New Roman" panose="02020603050405020304" pitchFamily="18" charset="0"/>
              </a:rPr>
              <a:t>autoveicoli</a:t>
            </a:r>
            <a:r>
              <a:rPr lang="it-IT" sz="2000" kern="0" dirty="0">
                <a:solidFill>
                  <a:sysClr val="windowText" lastClr="000000"/>
                </a:solidFill>
                <a:latin typeface="Titillium Web" pitchFamily="2" charset="77"/>
                <a:cs typeface="Times New Roman" panose="02020603050405020304" pitchFamily="18" charset="0"/>
              </a:rPr>
              <a:t> di cilindrata superiore a 1.600 cc oppure motoveicoli di cilindrata superiore a 250 cc, immatricolati la prima volta nei </a:t>
            </a:r>
            <a:r>
              <a:rPr lang="it-IT" sz="2000" b="1" kern="0" dirty="0">
                <a:solidFill>
                  <a:sysClr val="windowText" lastClr="000000"/>
                </a:solidFill>
                <a:latin typeface="Titillium Web" pitchFamily="2" charset="77"/>
                <a:cs typeface="Times New Roman" panose="02020603050405020304" pitchFamily="18" charset="0"/>
              </a:rPr>
              <a:t>36 mesi antecedenti </a:t>
            </a:r>
            <a:r>
              <a:rPr lang="it-IT" sz="2000" kern="0" dirty="0">
                <a:solidFill>
                  <a:sysClr val="windowText" lastClr="000000"/>
                </a:solidFill>
                <a:latin typeface="Titillium Web" pitchFamily="2" charset="77"/>
                <a:cs typeface="Times New Roman" panose="02020603050405020304" pitchFamily="18" charset="0"/>
              </a:rPr>
              <a:t>(sono esclusi gli autoveicoli e i motoveicoli per cui è prevista una agevolazione fiscale in favore delle persone con disabilità)</a:t>
            </a:r>
          </a:p>
          <a:p>
            <a:pPr>
              <a:spcAft>
                <a:spcPts val="728"/>
              </a:spcAft>
            </a:pPr>
            <a:endParaRPr lang="it-IT" sz="2000" kern="0" dirty="0">
              <a:solidFill>
                <a:sysClr val="windowText" lastClr="000000"/>
              </a:solidFill>
              <a:latin typeface="Titillium Web" pitchFamily="2" charset="77"/>
              <a:cs typeface="Times New Roman" panose="02020603050405020304" pitchFamily="18" charset="0"/>
            </a:endParaRPr>
          </a:p>
          <a:p>
            <a:pPr>
              <a:spcAft>
                <a:spcPts val="728"/>
              </a:spcAft>
            </a:pPr>
            <a:r>
              <a:rPr lang="it-IT" sz="2000" kern="0" dirty="0">
                <a:solidFill>
                  <a:sysClr val="windowText" lastClr="000000"/>
                </a:solidFill>
                <a:latin typeface="Titillium Web" pitchFamily="2" charset="77"/>
                <a:cs typeface="Times New Roman" panose="02020603050405020304" pitchFamily="18" charset="0"/>
              </a:rPr>
              <a:t>Nessun componente il nucleo familiare deve essere intestatario a qualunque titolo o avere piena disponibilità </a:t>
            </a:r>
            <a:r>
              <a:rPr lang="it-IT" sz="2000" b="1" kern="0" dirty="0">
                <a:solidFill>
                  <a:sysClr val="windowText" lastClr="000000"/>
                </a:solidFill>
                <a:latin typeface="Titillium Web" pitchFamily="2" charset="77"/>
                <a:cs typeface="Times New Roman" panose="02020603050405020304" pitchFamily="18" charset="0"/>
              </a:rPr>
              <a:t>navi e imbarcazioni da diporto o di aeromobili</a:t>
            </a:r>
          </a:p>
          <a:p>
            <a:endParaRPr lang="it-IT" sz="2000" kern="0" dirty="0">
              <a:solidFill>
                <a:sysClr val="windowText" lastClr="000000"/>
              </a:solidFill>
              <a:latin typeface="Titillium Web" pitchFamily="2" charset="77"/>
              <a:cs typeface="Times New Roman" panose="02020603050405020304" pitchFamily="18" charset="0"/>
            </a:endParaRPr>
          </a:p>
        </p:txBody>
      </p:sp>
      <p:sp>
        <p:nvSpPr>
          <p:cNvPr id="5" name="Titolo 8">
            <a:extLst>
              <a:ext uri="{FF2B5EF4-FFF2-40B4-BE49-F238E27FC236}">
                <a16:creationId xmlns:a16="http://schemas.microsoft.com/office/drawing/2014/main" id="{E7F52B22-571F-B2D0-EF59-7B04AA262F08}"/>
              </a:ext>
            </a:extLst>
          </p:cNvPr>
          <p:cNvSpPr txBox="1">
            <a:spLocks/>
          </p:cNvSpPr>
          <p:nvPr/>
        </p:nvSpPr>
        <p:spPr>
          <a:xfrm>
            <a:off x="725715" y="1220713"/>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ALTRI REQUISITI</a:t>
            </a:r>
          </a:p>
        </p:txBody>
      </p:sp>
      <p:grpSp>
        <p:nvGrpSpPr>
          <p:cNvPr id="6" name="Gruppo 5">
            <a:extLst>
              <a:ext uri="{FF2B5EF4-FFF2-40B4-BE49-F238E27FC236}">
                <a16:creationId xmlns:a16="http://schemas.microsoft.com/office/drawing/2014/main" id="{9434587A-FE44-73FE-15EE-F273DC5BEFA3}"/>
              </a:ext>
            </a:extLst>
          </p:cNvPr>
          <p:cNvGrpSpPr/>
          <p:nvPr/>
        </p:nvGrpSpPr>
        <p:grpSpPr>
          <a:xfrm>
            <a:off x="-2" y="6374893"/>
            <a:ext cx="1708393" cy="276999"/>
            <a:chOff x="284477" y="6384391"/>
            <a:chExt cx="1708393" cy="276999"/>
          </a:xfrm>
        </p:grpSpPr>
        <p:sp>
          <p:nvSpPr>
            <p:cNvPr id="7" name="Rettangolo con angoli arrotondati sullo stesso lato 6">
              <a:extLst>
                <a:ext uri="{FF2B5EF4-FFF2-40B4-BE49-F238E27FC236}">
                  <a16:creationId xmlns:a16="http://schemas.microsoft.com/office/drawing/2014/main" id="{4EFEA7A6-BAE0-FD2C-1B46-48F3CC27F285}"/>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8" name="CasellaDiTesto 7">
              <a:extLst>
                <a:ext uri="{FF2B5EF4-FFF2-40B4-BE49-F238E27FC236}">
                  <a16:creationId xmlns:a16="http://schemas.microsoft.com/office/drawing/2014/main" id="{5A791ADD-F17D-9FBB-1950-E6FD0B874878}"/>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9" name="Ovale 8">
            <a:extLst>
              <a:ext uri="{FF2B5EF4-FFF2-40B4-BE49-F238E27FC236}">
                <a16:creationId xmlns:a16="http://schemas.microsoft.com/office/drawing/2014/main" id="{2B8E9E0C-1C14-1513-085C-75C936DDBF98}"/>
              </a:ext>
            </a:extLst>
          </p:cNvPr>
          <p:cNvSpPr/>
          <p:nvPr/>
        </p:nvSpPr>
        <p:spPr>
          <a:xfrm>
            <a:off x="725715" y="2224573"/>
            <a:ext cx="1068560" cy="1068560"/>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F3544D49-A444-3D2C-FE5C-55AFBF9F554C}"/>
              </a:ext>
            </a:extLst>
          </p:cNvPr>
          <p:cNvSpPr/>
          <p:nvPr/>
        </p:nvSpPr>
        <p:spPr>
          <a:xfrm>
            <a:off x="725715" y="4004605"/>
            <a:ext cx="1068560" cy="1068560"/>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Elemento grafico 10" descr="Automobile con riempimento a tinta unita">
            <a:extLst>
              <a:ext uri="{FF2B5EF4-FFF2-40B4-BE49-F238E27FC236}">
                <a16:creationId xmlns:a16="http://schemas.microsoft.com/office/drawing/2014/main" id="{52347799-B6AB-B0E1-3DA0-B7412F672EE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3415" y="2322273"/>
            <a:ext cx="873159" cy="873159"/>
          </a:xfrm>
          <a:prstGeom prst="rect">
            <a:avLst/>
          </a:prstGeom>
        </p:spPr>
      </p:pic>
      <p:pic>
        <p:nvPicPr>
          <p:cNvPr id="12" name="Elemento grafico 11" descr="Barca a vela con riempimento a tinta unita">
            <a:extLst>
              <a:ext uri="{FF2B5EF4-FFF2-40B4-BE49-F238E27FC236}">
                <a16:creationId xmlns:a16="http://schemas.microsoft.com/office/drawing/2014/main" id="{751D6711-CEBE-7B85-2D8E-48C1D73BA37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3415" y="4003384"/>
            <a:ext cx="914400" cy="914400"/>
          </a:xfrm>
          <a:prstGeom prst="rect">
            <a:avLst/>
          </a:prstGeom>
        </p:spPr>
      </p:pic>
    </p:spTree>
    <p:extLst>
      <p:ext uri="{BB962C8B-B14F-4D97-AF65-F5344CB8AC3E}">
        <p14:creationId xmlns:p14="http://schemas.microsoft.com/office/powerpoint/2010/main" val="17792237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7">
            <a:extLst>
              <a:ext uri="{FF2B5EF4-FFF2-40B4-BE49-F238E27FC236}">
                <a16:creationId xmlns:a16="http://schemas.microsoft.com/office/drawing/2014/main" id="{F9A0309C-EB25-D674-9C9C-E269CE5BE0B3}"/>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44</a:t>
            </a:fld>
            <a:endParaRPr lang="it-IT" dirty="0"/>
          </a:p>
        </p:txBody>
      </p:sp>
      <p:sp>
        <p:nvSpPr>
          <p:cNvPr id="4" name="Segnaposto contenuto 2">
            <a:extLst>
              <a:ext uri="{FF2B5EF4-FFF2-40B4-BE49-F238E27FC236}">
                <a16:creationId xmlns:a16="http://schemas.microsoft.com/office/drawing/2014/main" id="{077EBDC8-21F1-B81B-0AF8-084BF52DE6EF}"/>
              </a:ext>
            </a:extLst>
          </p:cNvPr>
          <p:cNvSpPr txBox="1">
            <a:spLocks/>
          </p:cNvSpPr>
          <p:nvPr/>
        </p:nvSpPr>
        <p:spPr>
          <a:xfrm>
            <a:off x="837063" y="2355271"/>
            <a:ext cx="10146314" cy="2855615"/>
          </a:xfrm>
          <a:prstGeom prst="rect">
            <a:avLst/>
          </a:prstGeom>
        </p:spPr>
        <p:txBody>
          <a:bodyPr lIns="55446" tIns="27724" rIns="55446" bIns="27724"/>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spcBef>
                <a:spcPts val="728"/>
              </a:spcBef>
            </a:pPr>
            <a:r>
              <a:rPr lang="it-IT" sz="2800" kern="0" dirty="0">
                <a:solidFill>
                  <a:sysClr val="windowText" lastClr="000000"/>
                </a:solidFill>
                <a:latin typeface="Titillium Web" pitchFamily="2" charset="77"/>
                <a:cs typeface="Times New Roman" panose="02020603050405020304" pitchFamily="18" charset="0"/>
              </a:rPr>
              <a:t>L’Assegno di inclusione è richiesto con modalità telematica all’INPS: </a:t>
            </a:r>
          </a:p>
          <a:p>
            <a:pPr>
              <a:spcBef>
                <a:spcPts val="728"/>
              </a:spcBef>
            </a:pPr>
            <a:r>
              <a:rPr lang="it-IT" sz="2800" kern="0" dirty="0">
                <a:solidFill>
                  <a:sysClr val="windowText" lastClr="000000"/>
                </a:solidFill>
                <a:latin typeface="Titillium Web" pitchFamily="2" charset="77"/>
                <a:cs typeface="Times New Roman" panose="02020603050405020304" pitchFamily="18" charset="0"/>
              </a:rPr>
              <a:t> </a:t>
            </a:r>
          </a:p>
          <a:p>
            <a:pPr marL="342900" indent="-342900">
              <a:spcBef>
                <a:spcPts val="728"/>
              </a:spcBef>
              <a:buFont typeface="Arial" panose="020B0604020202020204" pitchFamily="34" charset="0"/>
              <a:buChar char="•"/>
            </a:pPr>
            <a:r>
              <a:rPr lang="it-IT" sz="2800" b="1" kern="0" dirty="0">
                <a:solidFill>
                  <a:sysClr val="windowText" lastClr="000000"/>
                </a:solidFill>
                <a:latin typeface="Titillium Web" pitchFamily="2" charset="77"/>
                <a:cs typeface="Times New Roman" panose="02020603050405020304" pitchFamily="18" charset="0"/>
              </a:rPr>
              <a:t>utilizzando le credenziali SPID o Carta Nazionale dei Servizi o Carta di Identità Elettronica </a:t>
            </a:r>
            <a:r>
              <a:rPr lang="it-IT" sz="2800" kern="0" dirty="0">
                <a:solidFill>
                  <a:sysClr val="windowText" lastClr="000000"/>
                </a:solidFill>
                <a:latin typeface="Titillium Web" pitchFamily="2" charset="77"/>
                <a:cs typeface="Times New Roman" panose="02020603050405020304" pitchFamily="18" charset="0"/>
              </a:rPr>
              <a:t>tramite il sito </a:t>
            </a:r>
            <a:r>
              <a:rPr lang="it-IT" sz="2800" kern="0" dirty="0">
                <a:solidFill>
                  <a:sysClr val="windowText" lastClr="000000"/>
                </a:solidFill>
                <a:latin typeface="Titillium Web" pitchFamily="2" charset="77"/>
                <a:cs typeface="Times New Roman" panose="02020603050405020304" pitchFamily="18" charset="0"/>
                <a:hlinkClick r:id="rId2"/>
              </a:rPr>
              <a:t>www.inps.it</a:t>
            </a:r>
            <a:r>
              <a:rPr lang="it-IT" sz="2800" kern="0" dirty="0">
                <a:solidFill>
                  <a:sysClr val="windowText" lastClr="000000"/>
                </a:solidFill>
                <a:latin typeface="Titillium Web" pitchFamily="2" charset="77"/>
                <a:cs typeface="Times New Roman" panose="02020603050405020304" pitchFamily="18" charset="0"/>
              </a:rPr>
              <a:t>  </a:t>
            </a:r>
          </a:p>
          <a:p>
            <a:pPr marL="342900" indent="-342900">
              <a:spcBef>
                <a:spcPts val="728"/>
              </a:spcBef>
              <a:buFont typeface="Arial" panose="020B0604020202020204" pitchFamily="34" charset="0"/>
              <a:buChar char="•"/>
            </a:pPr>
            <a:r>
              <a:rPr lang="it-IT" sz="2800" kern="0" dirty="0">
                <a:solidFill>
                  <a:sysClr val="windowText" lastClr="000000"/>
                </a:solidFill>
                <a:latin typeface="Titillium Web" pitchFamily="2" charset="77"/>
                <a:cs typeface="Times New Roman" panose="02020603050405020304" pitchFamily="18" charset="0"/>
              </a:rPr>
              <a:t>presso i Centri di Assistenza Fiscale (</a:t>
            </a:r>
            <a:r>
              <a:rPr lang="it-IT" sz="2800" b="1" kern="0" dirty="0">
                <a:solidFill>
                  <a:sysClr val="windowText" lastClr="000000"/>
                </a:solidFill>
                <a:latin typeface="Titillium Web" pitchFamily="2" charset="77"/>
                <a:cs typeface="Times New Roman" panose="02020603050405020304" pitchFamily="18" charset="0"/>
              </a:rPr>
              <a:t>CAF</a:t>
            </a:r>
            <a:r>
              <a:rPr lang="it-IT" sz="2800" kern="0" dirty="0">
                <a:solidFill>
                  <a:sysClr val="windowText" lastClr="000000"/>
                </a:solidFill>
                <a:latin typeface="Titillium Web" pitchFamily="2" charset="77"/>
                <a:cs typeface="Times New Roman" panose="02020603050405020304" pitchFamily="18" charset="0"/>
              </a:rPr>
              <a:t>)</a:t>
            </a:r>
          </a:p>
          <a:p>
            <a:pPr marL="342900" indent="-342900">
              <a:spcBef>
                <a:spcPts val="728"/>
              </a:spcBef>
              <a:buFont typeface="Arial" panose="020B0604020202020204" pitchFamily="34" charset="0"/>
              <a:buChar char="•"/>
            </a:pPr>
            <a:r>
              <a:rPr lang="it-IT" sz="2800" kern="0" dirty="0">
                <a:solidFill>
                  <a:sysClr val="windowText" lastClr="000000"/>
                </a:solidFill>
                <a:latin typeface="Titillium Web" pitchFamily="2" charset="77"/>
                <a:cs typeface="Times New Roman" panose="02020603050405020304" pitchFamily="18" charset="0"/>
              </a:rPr>
              <a:t>presso gli Istituti di patronato</a:t>
            </a:r>
          </a:p>
          <a:p>
            <a:endParaRPr lang="it-IT" sz="2800" kern="0" dirty="0">
              <a:solidFill>
                <a:sysClr val="windowText" lastClr="000000"/>
              </a:solidFill>
              <a:latin typeface="Titillium Web" pitchFamily="2" charset="77"/>
              <a:cs typeface="Times New Roman" panose="02020603050405020304" pitchFamily="18" charset="0"/>
            </a:endParaRPr>
          </a:p>
        </p:txBody>
      </p:sp>
      <p:sp>
        <p:nvSpPr>
          <p:cNvPr id="5" name="Titolo 8">
            <a:extLst>
              <a:ext uri="{FF2B5EF4-FFF2-40B4-BE49-F238E27FC236}">
                <a16:creationId xmlns:a16="http://schemas.microsoft.com/office/drawing/2014/main" id="{E7F52B22-571F-B2D0-EF59-7B04AA262F08}"/>
              </a:ext>
            </a:extLst>
          </p:cNvPr>
          <p:cNvSpPr txBox="1">
            <a:spLocks/>
          </p:cNvSpPr>
          <p:nvPr/>
        </p:nvSpPr>
        <p:spPr>
          <a:xfrm>
            <a:off x="725715" y="1220713"/>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PRESENTAZIONE DELLA DOMANDA</a:t>
            </a:r>
          </a:p>
        </p:txBody>
      </p:sp>
      <p:grpSp>
        <p:nvGrpSpPr>
          <p:cNvPr id="6" name="Gruppo 5">
            <a:extLst>
              <a:ext uri="{FF2B5EF4-FFF2-40B4-BE49-F238E27FC236}">
                <a16:creationId xmlns:a16="http://schemas.microsoft.com/office/drawing/2014/main" id="{9434587A-FE44-73FE-15EE-F273DC5BEFA3}"/>
              </a:ext>
            </a:extLst>
          </p:cNvPr>
          <p:cNvGrpSpPr/>
          <p:nvPr/>
        </p:nvGrpSpPr>
        <p:grpSpPr>
          <a:xfrm>
            <a:off x="-2" y="6374893"/>
            <a:ext cx="1708393" cy="276999"/>
            <a:chOff x="284477" y="6384391"/>
            <a:chExt cx="1708393" cy="276999"/>
          </a:xfrm>
        </p:grpSpPr>
        <p:sp>
          <p:nvSpPr>
            <p:cNvPr id="7" name="Rettangolo con angoli arrotondati sullo stesso lato 6">
              <a:extLst>
                <a:ext uri="{FF2B5EF4-FFF2-40B4-BE49-F238E27FC236}">
                  <a16:creationId xmlns:a16="http://schemas.microsoft.com/office/drawing/2014/main" id="{4EFEA7A6-BAE0-FD2C-1B46-48F3CC27F285}"/>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8" name="CasellaDiTesto 7">
              <a:extLst>
                <a:ext uri="{FF2B5EF4-FFF2-40B4-BE49-F238E27FC236}">
                  <a16:creationId xmlns:a16="http://schemas.microsoft.com/office/drawing/2014/main" id="{5A791ADD-F17D-9FBB-1950-E6FD0B874878}"/>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19515737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87FFEE4-A66A-3C62-8E69-DB42A57D755B}"/>
              </a:ext>
            </a:extLst>
          </p:cNvPr>
          <p:cNvSpPr txBox="1">
            <a:spLocks/>
          </p:cNvSpPr>
          <p:nvPr/>
        </p:nvSpPr>
        <p:spPr>
          <a:xfrm>
            <a:off x="711427" y="2517913"/>
            <a:ext cx="10769148" cy="4167081"/>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kern="0" dirty="0">
                <a:solidFill>
                  <a:sysClr val="windowText" lastClr="000000"/>
                </a:solidFill>
                <a:latin typeface="Titillium Web" pitchFamily="2" charset="77"/>
                <a:cs typeface="Times New Roman" panose="02020603050405020304" pitchFamily="18" charset="0"/>
              </a:rPr>
              <a:t>Se uno o più componenti del nucleo familiare </a:t>
            </a:r>
            <a:r>
              <a:rPr lang="it-IT" b="1" kern="0" dirty="0">
                <a:solidFill>
                  <a:sysClr val="windowText" lastClr="000000"/>
                </a:solidFill>
                <a:latin typeface="Titillium Web" pitchFamily="2" charset="77"/>
                <a:cs typeface="Times New Roman" panose="02020603050405020304" pitchFamily="18" charset="0"/>
              </a:rPr>
              <a:t>svolgono attività lavorativa subordinata, </a:t>
            </a:r>
            <a:r>
              <a:rPr lang="it-IT" kern="0" dirty="0">
                <a:solidFill>
                  <a:sysClr val="windowText" lastClr="000000"/>
                </a:solidFill>
                <a:latin typeface="Titillium Web" pitchFamily="2" charset="77"/>
                <a:cs typeface="Times New Roman" panose="02020603050405020304" pitchFamily="18" charset="0"/>
              </a:rPr>
              <a:t> </a:t>
            </a:r>
            <a:r>
              <a:rPr lang="it-IT" b="1" kern="0" dirty="0">
                <a:solidFill>
                  <a:sysClr val="windowText" lastClr="000000"/>
                </a:solidFill>
                <a:latin typeface="Titillium Web" pitchFamily="2" charset="77"/>
                <a:cs typeface="Times New Roman" panose="02020603050405020304" pitchFamily="18" charset="0"/>
              </a:rPr>
              <a:t>autonoma, d’impresa e i redditi che ne derivano non siano rilevati per l’intera annualità in ISEE, è prevista la comunicazione del reddito presunto.</a:t>
            </a:r>
          </a:p>
          <a:p>
            <a:endParaRPr lang="it-IT" kern="0" dirty="0">
              <a:solidFill>
                <a:sysClr val="windowText" lastClr="000000"/>
              </a:solidFill>
              <a:latin typeface="Titillium Web" pitchFamily="2" charset="77"/>
              <a:cs typeface="Times New Roman" panose="02020603050405020304" pitchFamily="18" charset="0"/>
            </a:endParaRPr>
          </a:p>
          <a:p>
            <a:r>
              <a:rPr lang="it-IT" b="1" kern="0" dirty="0">
                <a:solidFill>
                  <a:sysClr val="windowText" lastClr="000000"/>
                </a:solidFill>
                <a:latin typeface="Titillium Web" pitchFamily="2" charset="77"/>
                <a:cs typeface="Times New Roman" panose="02020603050405020304" pitchFamily="18" charset="0"/>
              </a:rPr>
              <a:t>Così, ad esempio, per l’ISEE 2024 l’attività da comunicarsi è solo quella iniziata dopo il 1° gennaio 2023, in quanto ai fini della determinazione dell’I.S.E.E. sono considerati i redditi ed i patrimoni </a:t>
            </a:r>
            <a:r>
              <a:rPr lang="it-IT" b="1" kern="0" dirty="0">
                <a:latin typeface="Titillium Web" pitchFamily="2" charset="77"/>
                <a:cs typeface="Times New Roman" panose="02020603050405020304" pitchFamily="18" charset="0"/>
              </a:rPr>
              <a:t>del secondo anno precedente.  </a:t>
            </a:r>
          </a:p>
          <a:p>
            <a:endParaRPr lang="it-IT" kern="0" dirty="0">
              <a:solidFill>
                <a:sysClr val="windowText" lastClr="000000"/>
              </a:solidFill>
              <a:latin typeface="Titillium Web" pitchFamily="2" charset="77"/>
              <a:cs typeface="Times New Roman" panose="02020603050405020304" pitchFamily="18" charset="0"/>
            </a:endParaRPr>
          </a:p>
          <a:p>
            <a:r>
              <a:rPr lang="it-IT" kern="0" dirty="0">
                <a:latin typeface="Titillium Web" pitchFamily="2" charset="77"/>
                <a:cs typeface="Times New Roman" panose="02020603050405020304" pitchFamily="18" charset="0"/>
              </a:rPr>
              <a:t>Qualora</a:t>
            </a:r>
            <a:r>
              <a:rPr lang="it-IT" kern="0" dirty="0">
                <a:solidFill>
                  <a:sysClr val="windowText" lastClr="000000"/>
                </a:solidFill>
                <a:latin typeface="Titillium Web" pitchFamily="2" charset="77"/>
                <a:cs typeface="Times New Roman" panose="02020603050405020304" pitchFamily="18" charset="0"/>
              </a:rPr>
              <a:t>, in sede di  presentazione della domanda di Assegno di inclusione sia stata dichiarata attività </a:t>
            </a:r>
            <a:r>
              <a:rPr lang="it-IT" b="1" kern="0" dirty="0">
                <a:solidFill>
                  <a:sysClr val="windowText" lastClr="000000"/>
                </a:solidFill>
                <a:latin typeface="Titillium Web" pitchFamily="2" charset="77"/>
                <a:cs typeface="Times New Roman" panose="02020603050405020304" pitchFamily="18" charset="0"/>
              </a:rPr>
              <a:t>subordinata</a:t>
            </a:r>
            <a:r>
              <a:rPr lang="it-IT" kern="0" dirty="0">
                <a:solidFill>
                  <a:sysClr val="windowText" lastClr="000000"/>
                </a:solidFill>
                <a:latin typeface="Titillium Web" pitchFamily="2" charset="77"/>
                <a:cs typeface="Times New Roman" panose="02020603050405020304" pitchFamily="18" charset="0"/>
              </a:rPr>
              <a:t> che si protragga nel corso dell’anno solare successivo (2023), dovrà essere comunicato il valore reddituale della predetta attività lavorativa entro il successivo mese di gennaio; ciò finché i redditi della predetta attività lavorativa non siano correntemente valorizzati nella dichiarazione ISEE (DSU 2025). </a:t>
            </a:r>
          </a:p>
          <a:p>
            <a:endParaRPr lang="it-IT" sz="1600" kern="0" dirty="0">
              <a:solidFill>
                <a:sysClr val="windowText" lastClr="000000"/>
              </a:solidFill>
              <a:latin typeface="Titillium Web" pitchFamily="2" charset="77"/>
              <a:cs typeface="Times New Roman" panose="02020603050405020304" pitchFamily="18" charset="0"/>
            </a:endParaRPr>
          </a:p>
        </p:txBody>
      </p:sp>
      <p:sp>
        <p:nvSpPr>
          <p:cNvPr id="4" name="Titolo 8">
            <a:extLst>
              <a:ext uri="{FF2B5EF4-FFF2-40B4-BE49-F238E27FC236}">
                <a16:creationId xmlns:a16="http://schemas.microsoft.com/office/drawing/2014/main" id="{48001251-9AA4-6628-4AF8-E9A9394A4BC3}"/>
              </a:ext>
            </a:extLst>
          </p:cNvPr>
          <p:cNvSpPr txBox="1">
            <a:spLocks/>
          </p:cNvSpPr>
          <p:nvPr/>
        </p:nvSpPr>
        <p:spPr>
          <a:xfrm>
            <a:off x="711426" y="941399"/>
            <a:ext cx="11094437"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COMUNICAZIONE REDDITI NON RILEVATI NELL’ISEE</a:t>
            </a:r>
          </a:p>
        </p:txBody>
      </p:sp>
      <p:grpSp>
        <p:nvGrpSpPr>
          <p:cNvPr id="5" name="Gruppo 4">
            <a:extLst>
              <a:ext uri="{FF2B5EF4-FFF2-40B4-BE49-F238E27FC236}">
                <a16:creationId xmlns:a16="http://schemas.microsoft.com/office/drawing/2014/main" id="{567C31B3-5303-00AE-888F-F2047EBA38EF}"/>
              </a:ext>
            </a:extLst>
          </p:cNvPr>
          <p:cNvGrpSpPr/>
          <p:nvPr/>
        </p:nvGrpSpPr>
        <p:grpSpPr>
          <a:xfrm>
            <a:off x="0" y="6383461"/>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B9EA6DCB-0EF9-D8F0-1C2B-1A644F0105BC}"/>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EB7597ED-0FFD-CCE2-A214-CA6ED4A7F735}"/>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8" name="Rettangolo con angoli arrotondati 7">
            <a:extLst>
              <a:ext uri="{FF2B5EF4-FFF2-40B4-BE49-F238E27FC236}">
                <a16:creationId xmlns:a16="http://schemas.microsoft.com/office/drawing/2014/main" id="{5E0D53C6-ABA2-899E-1B1C-AD27E5B159CF}"/>
              </a:ext>
            </a:extLst>
          </p:cNvPr>
          <p:cNvSpPr/>
          <p:nvPr/>
        </p:nvSpPr>
        <p:spPr>
          <a:xfrm>
            <a:off x="711426" y="2410847"/>
            <a:ext cx="10733814" cy="3505755"/>
          </a:xfrm>
          <a:prstGeom prst="roundRect">
            <a:avLst>
              <a:gd name="adj" fmla="val 5745"/>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descr="Immagine che contiene Elementi grafici, Carattere, cerchio, logo&#10;&#10;Descrizione generata automaticamente">
            <a:extLst>
              <a:ext uri="{FF2B5EF4-FFF2-40B4-BE49-F238E27FC236}">
                <a16:creationId xmlns:a16="http://schemas.microsoft.com/office/drawing/2014/main" id="{07D0285E-570C-FC58-C450-015928EC42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5774" y="1408393"/>
            <a:ext cx="1000448" cy="1000448"/>
          </a:xfrm>
          <a:prstGeom prst="rect">
            <a:avLst/>
          </a:prstGeom>
        </p:spPr>
      </p:pic>
      <p:sp>
        <p:nvSpPr>
          <p:cNvPr id="10" name="Segnaposto numero diapositiva 7">
            <a:extLst>
              <a:ext uri="{FF2B5EF4-FFF2-40B4-BE49-F238E27FC236}">
                <a16:creationId xmlns:a16="http://schemas.microsoft.com/office/drawing/2014/main" id="{2361E937-3D5F-19B4-D5F7-58599736FD7E}"/>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45</a:t>
            </a:fld>
            <a:endParaRPr lang="it-IT" dirty="0"/>
          </a:p>
        </p:txBody>
      </p:sp>
    </p:spTree>
    <p:extLst>
      <p:ext uri="{BB962C8B-B14F-4D97-AF65-F5344CB8AC3E}">
        <p14:creationId xmlns:p14="http://schemas.microsoft.com/office/powerpoint/2010/main" val="25943445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87FFEE4-A66A-3C62-8E69-DB42A57D755B}"/>
              </a:ext>
            </a:extLst>
          </p:cNvPr>
          <p:cNvSpPr txBox="1">
            <a:spLocks/>
          </p:cNvSpPr>
          <p:nvPr/>
        </p:nvSpPr>
        <p:spPr>
          <a:xfrm>
            <a:off x="837065" y="2131533"/>
            <a:ext cx="10350959" cy="3505754"/>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000" kern="0" dirty="0">
                <a:solidFill>
                  <a:sysClr val="windowText" lastClr="000000"/>
                </a:solidFill>
                <a:latin typeface="Titillium Web" pitchFamily="2" charset="77"/>
                <a:cs typeface="Times New Roman" panose="02020603050405020304" pitchFamily="18" charset="0"/>
              </a:rPr>
              <a:t>Le informazioni contenute nelle domande sono utilizzate dall’INPS per la verifica del possesso dei requisiti e delle condizioni previste per l’accesso alla misura, sulla base delle informazioni disponibili sulle proprie banche dati o messe a disposizione da:</a:t>
            </a:r>
          </a:p>
          <a:p>
            <a:endParaRPr lang="it-IT" sz="2000" kern="0" dirty="0">
              <a:solidFill>
                <a:sysClr val="windowText" lastClr="000000"/>
              </a:solidFill>
              <a:latin typeface="Titillium Web" pitchFamily="2" charset="77"/>
              <a:cs typeface="Times New Roman" panose="02020603050405020304" pitchFamily="18" charset="0"/>
            </a:endParaRPr>
          </a:p>
          <a:p>
            <a:pPr marL="342900" indent="-342900">
              <a:buFont typeface="Arial" panose="020B0604020202020204" pitchFamily="34" charset="0"/>
              <a:buChar char="•"/>
            </a:pPr>
            <a:r>
              <a:rPr lang="it-IT" sz="2000" b="1" kern="0" dirty="0">
                <a:solidFill>
                  <a:sysClr val="windowText" lastClr="000000"/>
                </a:solidFill>
                <a:latin typeface="Titillium Web" pitchFamily="2" charset="77"/>
                <a:cs typeface="Times New Roman" panose="02020603050405020304" pitchFamily="18" charset="0"/>
              </a:rPr>
              <a:t>Comuni</a:t>
            </a:r>
          </a:p>
          <a:p>
            <a:pPr marL="342900" indent="-342900">
              <a:buFont typeface="Arial" panose="020B0604020202020204" pitchFamily="34" charset="0"/>
              <a:buChar char="•"/>
            </a:pPr>
            <a:r>
              <a:rPr lang="it-IT" sz="2000" b="1" kern="0" dirty="0">
                <a:solidFill>
                  <a:sysClr val="windowText" lastClr="000000"/>
                </a:solidFill>
                <a:latin typeface="Titillium Web" pitchFamily="2" charset="77"/>
                <a:cs typeface="Times New Roman" panose="02020603050405020304" pitchFamily="18" charset="0"/>
              </a:rPr>
              <a:t>Ministero dell’Interno attraverso l’A.N.P.R.</a:t>
            </a:r>
          </a:p>
          <a:p>
            <a:pPr marL="342900" indent="-342900">
              <a:buFont typeface="Arial" panose="020B0604020202020204" pitchFamily="34" charset="0"/>
              <a:buChar char="•"/>
            </a:pPr>
            <a:r>
              <a:rPr lang="it-IT" sz="2000" b="1" kern="0" dirty="0">
                <a:solidFill>
                  <a:sysClr val="windowText" lastClr="000000"/>
                </a:solidFill>
                <a:latin typeface="Titillium Web" pitchFamily="2" charset="77"/>
                <a:cs typeface="Times New Roman" panose="02020603050405020304" pitchFamily="18" charset="0"/>
              </a:rPr>
              <a:t>Ministero della Giustizia</a:t>
            </a:r>
          </a:p>
          <a:p>
            <a:pPr marL="342900" indent="-342900">
              <a:buFont typeface="Arial" panose="020B0604020202020204" pitchFamily="34" charset="0"/>
              <a:buChar char="•"/>
            </a:pPr>
            <a:r>
              <a:rPr lang="it-IT" sz="2000" b="1" kern="0" dirty="0">
                <a:solidFill>
                  <a:sysClr val="windowText" lastClr="000000"/>
                </a:solidFill>
                <a:latin typeface="Titillium Web" pitchFamily="2" charset="77"/>
                <a:cs typeface="Times New Roman" panose="02020603050405020304" pitchFamily="18" charset="0"/>
              </a:rPr>
              <a:t>Ministero dell’Istruzione e del merito</a:t>
            </a:r>
          </a:p>
          <a:p>
            <a:pPr marL="342900" indent="-342900">
              <a:buFont typeface="Arial" panose="020B0604020202020204" pitchFamily="34" charset="0"/>
              <a:buChar char="•"/>
            </a:pPr>
            <a:r>
              <a:rPr lang="it-IT" sz="2000" b="1" kern="0" dirty="0">
                <a:solidFill>
                  <a:sysClr val="windowText" lastClr="000000"/>
                </a:solidFill>
                <a:latin typeface="Titillium Web" pitchFamily="2" charset="77"/>
                <a:cs typeface="Times New Roman" panose="02020603050405020304" pitchFamily="18" charset="0"/>
              </a:rPr>
              <a:t>Anagrafe tributaria</a:t>
            </a:r>
          </a:p>
          <a:p>
            <a:pPr marL="342900" indent="-342900">
              <a:buFont typeface="Arial" panose="020B0604020202020204" pitchFamily="34" charset="0"/>
              <a:buChar char="•"/>
            </a:pPr>
            <a:r>
              <a:rPr lang="it-IT" sz="2000" b="1" kern="0" dirty="0">
                <a:solidFill>
                  <a:sysClr val="windowText" lastClr="000000"/>
                </a:solidFill>
                <a:latin typeface="Titillium Web" pitchFamily="2" charset="77"/>
                <a:cs typeface="Times New Roman" panose="02020603050405020304" pitchFamily="18" charset="0"/>
              </a:rPr>
              <a:t>Pubblico Registro Automobilistico</a:t>
            </a:r>
          </a:p>
          <a:p>
            <a:pPr marL="342900" indent="-342900">
              <a:buFont typeface="Arial" panose="020B0604020202020204" pitchFamily="34" charset="0"/>
              <a:buChar char="•"/>
            </a:pPr>
            <a:r>
              <a:rPr lang="it-IT" sz="2000" b="1" kern="0" dirty="0">
                <a:solidFill>
                  <a:sysClr val="windowText" lastClr="000000"/>
                </a:solidFill>
                <a:latin typeface="Titillium Web" pitchFamily="2" charset="77"/>
                <a:cs typeface="Times New Roman" panose="02020603050405020304" pitchFamily="18" charset="0"/>
              </a:rPr>
              <a:t>altre Pubbliche Amministrazioni detentrici dei dati necessari per la verifica dei requisiti</a:t>
            </a:r>
          </a:p>
          <a:p>
            <a:endParaRPr lang="it-IT" sz="2000" kern="0" dirty="0">
              <a:solidFill>
                <a:sysClr val="windowText" lastClr="000000"/>
              </a:solidFill>
              <a:latin typeface="Titillium Web" pitchFamily="2" charset="77"/>
              <a:cs typeface="Times New Roman" panose="02020603050405020304" pitchFamily="18" charset="0"/>
            </a:endParaRPr>
          </a:p>
          <a:p>
            <a:endParaRPr lang="it-IT" sz="1600" kern="0" dirty="0">
              <a:solidFill>
                <a:sysClr val="windowText" lastClr="000000"/>
              </a:solidFill>
              <a:latin typeface="Titillium Web" pitchFamily="2" charset="77"/>
              <a:cs typeface="Times New Roman" panose="02020603050405020304" pitchFamily="18" charset="0"/>
            </a:endParaRPr>
          </a:p>
        </p:txBody>
      </p:sp>
      <p:sp>
        <p:nvSpPr>
          <p:cNvPr id="4" name="Titolo 8">
            <a:extLst>
              <a:ext uri="{FF2B5EF4-FFF2-40B4-BE49-F238E27FC236}">
                <a16:creationId xmlns:a16="http://schemas.microsoft.com/office/drawing/2014/main" id="{48001251-9AA4-6628-4AF8-E9A9394A4BC3}"/>
              </a:ext>
            </a:extLst>
          </p:cNvPr>
          <p:cNvSpPr txBox="1">
            <a:spLocks/>
          </p:cNvSpPr>
          <p:nvPr/>
        </p:nvSpPr>
        <p:spPr>
          <a:xfrm>
            <a:off x="725715" y="1220713"/>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VERIFICA DEI REQUISITI</a:t>
            </a:r>
          </a:p>
        </p:txBody>
      </p:sp>
      <p:grpSp>
        <p:nvGrpSpPr>
          <p:cNvPr id="5" name="Gruppo 4">
            <a:extLst>
              <a:ext uri="{FF2B5EF4-FFF2-40B4-BE49-F238E27FC236}">
                <a16:creationId xmlns:a16="http://schemas.microsoft.com/office/drawing/2014/main" id="{567C31B3-5303-00AE-888F-F2047EBA38EF}"/>
              </a:ext>
            </a:extLst>
          </p:cNvPr>
          <p:cNvGrpSpPr/>
          <p:nvPr/>
        </p:nvGrpSpPr>
        <p:grpSpPr>
          <a:xfrm>
            <a:off x="0" y="6383461"/>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B9EA6DCB-0EF9-D8F0-1C2B-1A644F0105BC}"/>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EB7597ED-0FFD-CCE2-A214-CA6ED4A7F735}"/>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10" name="Segnaposto numero diapositiva 7">
            <a:extLst>
              <a:ext uri="{FF2B5EF4-FFF2-40B4-BE49-F238E27FC236}">
                <a16:creationId xmlns:a16="http://schemas.microsoft.com/office/drawing/2014/main" id="{2361E937-3D5F-19B4-D5F7-58599736FD7E}"/>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46</a:t>
            </a:fld>
            <a:endParaRPr lang="it-IT" dirty="0"/>
          </a:p>
        </p:txBody>
      </p:sp>
    </p:spTree>
    <p:extLst>
      <p:ext uri="{BB962C8B-B14F-4D97-AF65-F5344CB8AC3E}">
        <p14:creationId xmlns:p14="http://schemas.microsoft.com/office/powerpoint/2010/main" val="30984640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81DB8C-6481-E2E6-88B4-A993ECD9F22A}"/>
              </a:ext>
            </a:extLst>
          </p:cNvPr>
          <p:cNvSpPr>
            <a:spLocks noGrp="1"/>
          </p:cNvSpPr>
          <p:nvPr>
            <p:ph type="title"/>
          </p:nvPr>
        </p:nvSpPr>
        <p:spPr>
          <a:xfrm>
            <a:off x="555537" y="1076247"/>
            <a:ext cx="11080926" cy="584775"/>
          </a:xfrm>
        </p:spPr>
        <p:txBody>
          <a:bodyPr/>
          <a:lstStyle/>
          <a:p>
            <a:r>
              <a:rPr lang="it-IT" sz="3800" dirty="0">
                <a:latin typeface="Titillium Web" pitchFamily="2" charset="77"/>
              </a:rPr>
              <a:t>DETERMINAZIONE DEL BENEFICIO (1)</a:t>
            </a:r>
          </a:p>
        </p:txBody>
      </p:sp>
      <p:sp>
        <p:nvSpPr>
          <p:cNvPr id="4" name="CasellaDiTesto 3">
            <a:extLst>
              <a:ext uri="{FF2B5EF4-FFF2-40B4-BE49-F238E27FC236}">
                <a16:creationId xmlns:a16="http://schemas.microsoft.com/office/drawing/2014/main" id="{4BC40F13-6B33-966B-3E7A-C9763227E344}"/>
              </a:ext>
            </a:extLst>
          </p:cNvPr>
          <p:cNvSpPr txBox="1"/>
          <p:nvPr/>
        </p:nvSpPr>
        <p:spPr>
          <a:xfrm>
            <a:off x="433186" y="1918323"/>
            <a:ext cx="3330986" cy="2831544"/>
          </a:xfrm>
          <a:prstGeom prst="rect">
            <a:avLst/>
          </a:prstGeom>
          <a:noFill/>
        </p:spPr>
        <p:txBody>
          <a:bodyPr wrap="square">
            <a:spAutoFit/>
          </a:bodyPr>
          <a:lstStyle/>
          <a:p>
            <a:r>
              <a:rPr lang="it-IT" sz="2000" kern="0" dirty="0">
                <a:solidFill>
                  <a:sysClr val="windowText" lastClr="000000"/>
                </a:solidFill>
                <a:latin typeface="Titillium Web" pitchFamily="2" charset="77"/>
                <a:cs typeface="Times New Roman" panose="02020603050405020304" pitchFamily="18" charset="0"/>
              </a:rPr>
              <a:t>Il beneficio economico </a:t>
            </a:r>
            <a:r>
              <a:rPr lang="it-IT" sz="2000" b="1" kern="0" dirty="0">
                <a:solidFill>
                  <a:sysClr val="windowText" lastClr="000000"/>
                </a:solidFill>
                <a:latin typeface="Titillium Web" pitchFamily="2" charset="77"/>
                <a:cs typeface="Times New Roman" panose="02020603050405020304" pitchFamily="18" charset="0"/>
              </a:rPr>
              <a:t>è esente dal pagamento dell’IRPEF</a:t>
            </a:r>
            <a:r>
              <a:rPr lang="it-IT" sz="2000" kern="0" dirty="0">
                <a:solidFill>
                  <a:sysClr val="windowText" lastClr="000000"/>
                </a:solidFill>
                <a:latin typeface="Titillium Web" pitchFamily="2" charset="77"/>
                <a:cs typeface="Times New Roman" panose="02020603050405020304" pitchFamily="18" charset="0"/>
              </a:rPr>
              <a:t>, si configura come sussidio di sostentamento a persone comprese nell’elenco dei poveri, e, come tale, è impignorabile, ed è dato dalla somma di: </a:t>
            </a:r>
          </a:p>
          <a:p>
            <a:endParaRPr lang="it-IT" kern="0" dirty="0">
              <a:solidFill>
                <a:sysClr val="windowText" lastClr="000000"/>
              </a:solidFill>
              <a:latin typeface="Titillium Web" pitchFamily="2" charset="77"/>
              <a:cs typeface="Times New Roman" panose="02020603050405020304" pitchFamily="18" charset="0"/>
            </a:endParaRPr>
          </a:p>
        </p:txBody>
      </p:sp>
      <p:sp>
        <p:nvSpPr>
          <p:cNvPr id="6" name="Rettangolo con angoli arrotondati 4">
            <a:extLst>
              <a:ext uri="{FF2B5EF4-FFF2-40B4-BE49-F238E27FC236}">
                <a16:creationId xmlns:a16="http://schemas.microsoft.com/office/drawing/2014/main" id="{C184922B-4764-1899-5911-A29269136C7D}"/>
              </a:ext>
            </a:extLst>
          </p:cNvPr>
          <p:cNvSpPr/>
          <p:nvPr/>
        </p:nvSpPr>
        <p:spPr>
          <a:xfrm>
            <a:off x="4033027" y="2120840"/>
            <a:ext cx="3796146" cy="4230937"/>
          </a:xfrm>
          <a:prstGeom prst="roundRect">
            <a:avLst>
              <a:gd name="adj" fmla="val 11142"/>
            </a:avLst>
          </a:prstGeom>
          <a:solidFill>
            <a:srgbClr val="73CCF5"/>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it-IT" sz="1900" dirty="0">
                <a:solidFill>
                  <a:schemeClr val="bg1"/>
                </a:solidFill>
                <a:latin typeface="Titillium Web" pitchFamily="2" charset="77"/>
              </a:rPr>
              <a:t> Una componente ad integrazione del reddito familiare fino alla soglia di 6.000 euro moltiplicati per la scala di equivalenza (7.560 euro, moltiplicati per la scala di equivalenza, per i nuclei composti da persone di età pari o superiore ai 67 anni o da persone di età pari o superiore a 67 anni e da altri familiari tutti in condizione di disabilità grave o di non autosufficienza)</a:t>
            </a:r>
          </a:p>
        </p:txBody>
      </p:sp>
      <p:sp>
        <p:nvSpPr>
          <p:cNvPr id="7" name="Rettangolo con angoli arrotondati 6">
            <a:extLst>
              <a:ext uri="{FF2B5EF4-FFF2-40B4-BE49-F238E27FC236}">
                <a16:creationId xmlns:a16="http://schemas.microsoft.com/office/drawing/2014/main" id="{8F3FB463-7C9A-A4F2-98EB-AD680226116B}"/>
              </a:ext>
            </a:extLst>
          </p:cNvPr>
          <p:cNvSpPr/>
          <p:nvPr/>
        </p:nvSpPr>
        <p:spPr>
          <a:xfrm>
            <a:off x="8158974" y="2142153"/>
            <a:ext cx="3477489" cy="4230938"/>
          </a:xfrm>
          <a:prstGeom prst="roundRect">
            <a:avLst>
              <a:gd name="adj" fmla="val 6939"/>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900" dirty="0">
                <a:solidFill>
                  <a:schemeClr val="bg1"/>
                </a:solidFill>
                <a:latin typeface="Titillium Web" pitchFamily="2" charset="77"/>
              </a:rPr>
              <a:t>Un contributo per l’affitto fino ad un massimo di 3.360 euro – 280 euro mensili  (1.800 euro – 150 euro mensili -  per i nuclei composti da persone di età pari o superiore ai 67 anni o da persone di età pari o superiore a 67 anni e da altri familiari tutti in condizione di disabilità grave o di non autosufficienza).</a:t>
            </a:r>
          </a:p>
        </p:txBody>
      </p:sp>
      <p:sp>
        <p:nvSpPr>
          <p:cNvPr id="9" name="CasellaDiTesto 8">
            <a:extLst>
              <a:ext uri="{FF2B5EF4-FFF2-40B4-BE49-F238E27FC236}">
                <a16:creationId xmlns:a16="http://schemas.microsoft.com/office/drawing/2014/main" id="{DCF51527-DA47-9B30-3784-8F8E1C666AAA}"/>
              </a:ext>
            </a:extLst>
          </p:cNvPr>
          <p:cNvSpPr txBox="1"/>
          <p:nvPr/>
        </p:nvSpPr>
        <p:spPr>
          <a:xfrm rot="21012827">
            <a:off x="538301" y="4776774"/>
            <a:ext cx="2935811" cy="1323439"/>
          </a:xfrm>
          <a:prstGeom prst="rect">
            <a:avLst/>
          </a:prstGeom>
          <a:noFill/>
          <a:ln>
            <a:solidFill>
              <a:srgbClr val="007DB3"/>
            </a:solidFill>
          </a:ln>
        </p:spPr>
        <p:txBody>
          <a:bodyPr wrap="square">
            <a:spAutoFit/>
          </a:bodyPr>
          <a:lstStyle/>
          <a:p>
            <a:r>
              <a:rPr lang="it-IT" sz="1600" kern="0" dirty="0">
                <a:solidFill>
                  <a:sysClr val="windowText" lastClr="000000"/>
                </a:solidFill>
                <a:latin typeface="Titillium Web" pitchFamily="2" charset="77"/>
                <a:cs typeface="Times New Roman" panose="02020603050405020304" pitchFamily="18" charset="0"/>
              </a:rPr>
              <a:t>Entrambe le integrazioni sono calcolate dalla procedura Inps sulla base delle informazioni rilevate dall’ISEE e presenti nel modello di domanda. </a:t>
            </a:r>
          </a:p>
        </p:txBody>
      </p:sp>
      <p:sp>
        <p:nvSpPr>
          <p:cNvPr id="10" name="Segnaposto numero diapositiva 7">
            <a:extLst>
              <a:ext uri="{FF2B5EF4-FFF2-40B4-BE49-F238E27FC236}">
                <a16:creationId xmlns:a16="http://schemas.microsoft.com/office/drawing/2014/main" id="{F931C3E9-8C28-602C-EF41-C274FFDFA040}"/>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47</a:t>
            </a:fld>
            <a:endParaRPr lang="it-IT" dirty="0"/>
          </a:p>
        </p:txBody>
      </p:sp>
      <p:grpSp>
        <p:nvGrpSpPr>
          <p:cNvPr id="3" name="Gruppo 2">
            <a:extLst>
              <a:ext uri="{FF2B5EF4-FFF2-40B4-BE49-F238E27FC236}">
                <a16:creationId xmlns:a16="http://schemas.microsoft.com/office/drawing/2014/main" id="{220A608A-2769-F34F-0162-2A3393A061E2}"/>
              </a:ext>
            </a:extLst>
          </p:cNvPr>
          <p:cNvGrpSpPr/>
          <p:nvPr/>
        </p:nvGrpSpPr>
        <p:grpSpPr>
          <a:xfrm>
            <a:off x="0" y="6383461"/>
            <a:ext cx="1708393" cy="276999"/>
            <a:chOff x="284477" y="6384391"/>
            <a:chExt cx="1708393" cy="276999"/>
          </a:xfrm>
        </p:grpSpPr>
        <p:sp>
          <p:nvSpPr>
            <p:cNvPr id="5" name="Rettangolo con angoli arrotondati sullo stesso lato 4">
              <a:extLst>
                <a:ext uri="{FF2B5EF4-FFF2-40B4-BE49-F238E27FC236}">
                  <a16:creationId xmlns:a16="http://schemas.microsoft.com/office/drawing/2014/main" id="{6268D82A-F5E6-5534-0B03-2711393C9386}"/>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8" name="CasellaDiTesto 7">
              <a:extLst>
                <a:ext uri="{FF2B5EF4-FFF2-40B4-BE49-F238E27FC236}">
                  <a16:creationId xmlns:a16="http://schemas.microsoft.com/office/drawing/2014/main" id="{A7F00C32-807E-AC72-565E-838D4E9F8405}"/>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11" name="Ovale 10">
            <a:extLst>
              <a:ext uri="{FF2B5EF4-FFF2-40B4-BE49-F238E27FC236}">
                <a16:creationId xmlns:a16="http://schemas.microsoft.com/office/drawing/2014/main" id="{43E433B3-1EBE-E230-112D-F54E921EB7EF}"/>
              </a:ext>
            </a:extLst>
          </p:cNvPr>
          <p:cNvSpPr/>
          <p:nvPr/>
        </p:nvSpPr>
        <p:spPr>
          <a:xfrm>
            <a:off x="9553424" y="1693835"/>
            <a:ext cx="636111" cy="636111"/>
          </a:xfrm>
          <a:prstGeom prst="ellips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Ovale 11">
            <a:extLst>
              <a:ext uri="{FF2B5EF4-FFF2-40B4-BE49-F238E27FC236}">
                <a16:creationId xmlns:a16="http://schemas.microsoft.com/office/drawing/2014/main" id="{7809A501-8A0A-8CAB-AA62-8C73A299A7E7}"/>
              </a:ext>
            </a:extLst>
          </p:cNvPr>
          <p:cNvSpPr/>
          <p:nvPr/>
        </p:nvSpPr>
        <p:spPr>
          <a:xfrm>
            <a:off x="5643517" y="1661022"/>
            <a:ext cx="636111" cy="636111"/>
          </a:xfrm>
          <a:prstGeom prst="ellipse">
            <a:avLst/>
          </a:prstGeom>
          <a:solidFill>
            <a:srgbClr val="0F40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3" name="Elemento grafico 12">
            <a:extLst>
              <a:ext uri="{FF2B5EF4-FFF2-40B4-BE49-F238E27FC236}">
                <a16:creationId xmlns:a16="http://schemas.microsoft.com/office/drawing/2014/main" id="{4392BBEE-4D5F-25DD-E54C-6DEFA30C6B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9666862" y="1751490"/>
            <a:ext cx="409233" cy="545643"/>
          </a:xfrm>
          <a:prstGeom prst="rect">
            <a:avLst/>
          </a:prstGeom>
        </p:spPr>
      </p:pic>
      <p:pic>
        <p:nvPicPr>
          <p:cNvPr id="14" name="Elemento grafico 13" descr="Uomo con riempimento a tinta unita">
            <a:extLst>
              <a:ext uri="{FF2B5EF4-FFF2-40B4-BE49-F238E27FC236}">
                <a16:creationId xmlns:a16="http://schemas.microsoft.com/office/drawing/2014/main" id="{9D75913C-7B66-BD7F-B0A2-22A4EE6EFDB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737466" y="1866002"/>
            <a:ext cx="268024" cy="268024"/>
          </a:xfrm>
          <a:prstGeom prst="rect">
            <a:avLst/>
          </a:prstGeom>
        </p:spPr>
      </p:pic>
      <p:pic>
        <p:nvPicPr>
          <p:cNvPr id="15" name="Elemento grafico 14">
            <a:extLst>
              <a:ext uri="{FF2B5EF4-FFF2-40B4-BE49-F238E27FC236}">
                <a16:creationId xmlns:a16="http://schemas.microsoft.com/office/drawing/2014/main" id="{C34D3B1C-84C3-AB1D-9156-07B5FBA242D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5756955" y="1721074"/>
            <a:ext cx="409233" cy="545643"/>
          </a:xfrm>
          <a:prstGeom prst="rect">
            <a:avLst/>
          </a:prstGeom>
        </p:spPr>
      </p:pic>
      <p:pic>
        <p:nvPicPr>
          <p:cNvPr id="16" name="Elemento grafico 15" descr="Euro con riempimento a tinta unita">
            <a:extLst>
              <a:ext uri="{FF2B5EF4-FFF2-40B4-BE49-F238E27FC236}">
                <a16:creationId xmlns:a16="http://schemas.microsoft.com/office/drawing/2014/main" id="{148E0268-EE9C-D449-351C-7625A0C9229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27559" y="1847458"/>
            <a:ext cx="263237" cy="263237"/>
          </a:xfrm>
          <a:prstGeom prst="rect">
            <a:avLst/>
          </a:prstGeom>
        </p:spPr>
      </p:pic>
    </p:spTree>
    <p:extLst>
      <p:ext uri="{BB962C8B-B14F-4D97-AF65-F5344CB8AC3E}">
        <p14:creationId xmlns:p14="http://schemas.microsoft.com/office/powerpoint/2010/main" val="20673903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8">
            <a:extLst>
              <a:ext uri="{FF2B5EF4-FFF2-40B4-BE49-F238E27FC236}">
                <a16:creationId xmlns:a16="http://schemas.microsoft.com/office/drawing/2014/main" id="{450C5761-6A13-2FB3-2669-B03873AC0E6E}"/>
              </a:ext>
            </a:extLst>
          </p:cNvPr>
          <p:cNvSpPr txBox="1">
            <a:spLocks/>
          </p:cNvSpPr>
          <p:nvPr/>
        </p:nvSpPr>
        <p:spPr>
          <a:xfrm>
            <a:off x="725715" y="1152477"/>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DETERMINAZIONE DEL BENEFICIO (2)</a:t>
            </a:r>
          </a:p>
        </p:txBody>
      </p:sp>
      <p:sp>
        <p:nvSpPr>
          <p:cNvPr id="4" name="Segnaposto numero diapositiva 7">
            <a:extLst>
              <a:ext uri="{FF2B5EF4-FFF2-40B4-BE49-F238E27FC236}">
                <a16:creationId xmlns:a16="http://schemas.microsoft.com/office/drawing/2014/main" id="{A491A505-CF48-B5CD-A2FC-A424C7C9BC28}"/>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48</a:t>
            </a:fld>
            <a:endParaRPr lang="it-IT" dirty="0"/>
          </a:p>
        </p:txBody>
      </p:sp>
      <p:sp>
        <p:nvSpPr>
          <p:cNvPr id="5" name="Segnaposto contenuto 2">
            <a:extLst>
              <a:ext uri="{FF2B5EF4-FFF2-40B4-BE49-F238E27FC236}">
                <a16:creationId xmlns:a16="http://schemas.microsoft.com/office/drawing/2014/main" id="{92AA2C55-CFAF-8638-60F5-7ABF48F7C809}"/>
              </a:ext>
            </a:extLst>
          </p:cNvPr>
          <p:cNvSpPr txBox="1">
            <a:spLocks/>
          </p:cNvSpPr>
          <p:nvPr/>
        </p:nvSpPr>
        <p:spPr>
          <a:xfrm>
            <a:off x="555927" y="1837525"/>
            <a:ext cx="11080148" cy="4302018"/>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spcBef>
                <a:spcPts val="600"/>
              </a:spcBef>
              <a:spcAft>
                <a:spcPts val="600"/>
              </a:spcAft>
              <a:buFont typeface="Arial" panose="020B0604020202020204" pitchFamily="34" charset="0"/>
              <a:buChar char="•"/>
            </a:pPr>
            <a:r>
              <a:rPr lang="it-IT" sz="2200" kern="0" dirty="0">
                <a:solidFill>
                  <a:sysClr val="windowText" lastClr="000000"/>
                </a:solidFill>
                <a:latin typeface="Titillium Web" pitchFamily="2" charset="77"/>
                <a:cs typeface="Times New Roman" panose="02020603050405020304" pitchFamily="18" charset="0"/>
              </a:rPr>
              <a:t>Il beneficio di integrazione al reddito tiene conto della parte reddituale e dei trattamenti assistenziali, previdenziali e indennitari in capo al nucleo familiare.</a:t>
            </a:r>
          </a:p>
          <a:p>
            <a:pPr marL="342900" indent="-342900">
              <a:spcBef>
                <a:spcPts val="600"/>
              </a:spcBef>
              <a:spcAft>
                <a:spcPts val="600"/>
              </a:spcAft>
              <a:buFont typeface="Arial" panose="020B0604020202020204" pitchFamily="34" charset="0"/>
              <a:buChar char="•"/>
            </a:pPr>
            <a:r>
              <a:rPr lang="it-IT" sz="2200" kern="0" dirty="0">
                <a:solidFill>
                  <a:sysClr val="windowText" lastClr="000000"/>
                </a:solidFill>
                <a:latin typeface="Titillium Web" pitchFamily="2" charset="77"/>
                <a:cs typeface="Times New Roman" panose="02020603050405020304" pitchFamily="18" charset="0"/>
              </a:rPr>
              <a:t>Il beneficio di integrazione al reddito viene riconosciuto nella misura massima – pari per un single a 780 euro mensili – solo a chi ha risorse reddituali pari a 0, non riceve altri trattamenti e versa un canone di locazione di almeno 280 euro mensili.</a:t>
            </a:r>
          </a:p>
          <a:p>
            <a:pPr marL="342900" indent="-342900">
              <a:spcBef>
                <a:spcPts val="600"/>
              </a:spcBef>
              <a:spcAft>
                <a:spcPts val="600"/>
              </a:spcAft>
              <a:buFont typeface="Arial" panose="020B0604020202020204" pitchFamily="34" charset="0"/>
              <a:buChar char="•"/>
            </a:pPr>
            <a:r>
              <a:rPr lang="it-IT" sz="2200" kern="0" dirty="0">
                <a:solidFill>
                  <a:sysClr val="windowText" lastClr="000000"/>
                </a:solidFill>
                <a:latin typeface="Titillium Web" pitchFamily="2" charset="77"/>
                <a:cs typeface="Times New Roman" panose="02020603050405020304" pitchFamily="18" charset="0"/>
              </a:rPr>
              <a:t>L’Assegno di inclusione </a:t>
            </a:r>
            <a:r>
              <a:rPr lang="it-IT" sz="2200" b="1" kern="0" dirty="0">
                <a:solidFill>
                  <a:sysClr val="windowText" lastClr="000000"/>
                </a:solidFill>
                <a:latin typeface="Titillium Web" pitchFamily="2" charset="77"/>
                <a:cs typeface="Times New Roman" panose="02020603050405020304" pitchFamily="18" charset="0"/>
              </a:rPr>
              <a:t>è compatibile</a:t>
            </a:r>
            <a:r>
              <a:rPr lang="it-IT" sz="2200" kern="0" dirty="0">
                <a:solidFill>
                  <a:sysClr val="windowText" lastClr="000000"/>
                </a:solidFill>
                <a:latin typeface="Titillium Web" pitchFamily="2" charset="77"/>
                <a:cs typeface="Times New Roman" panose="02020603050405020304" pitchFamily="18" charset="0"/>
              </a:rPr>
              <a:t> con il godimento della </a:t>
            </a:r>
            <a:r>
              <a:rPr lang="it-IT" sz="2200" b="1" kern="0" dirty="0">
                <a:solidFill>
                  <a:sysClr val="windowText" lastClr="000000"/>
                </a:solidFill>
                <a:latin typeface="Titillium Web" pitchFamily="2" charset="77"/>
                <a:cs typeface="Times New Roman" panose="02020603050405020304" pitchFamily="18" charset="0"/>
              </a:rPr>
              <a:t>NASpI</a:t>
            </a:r>
            <a:r>
              <a:rPr lang="it-IT" sz="2200" kern="0" dirty="0">
                <a:solidFill>
                  <a:sysClr val="windowText" lastClr="000000"/>
                </a:solidFill>
                <a:latin typeface="Titillium Web" pitchFamily="2" charset="77"/>
                <a:cs typeface="Times New Roman" panose="02020603050405020304" pitchFamily="18" charset="0"/>
              </a:rPr>
              <a:t> o di altro strumento di sostegno al reddito per la disoccupazione involontaria. Tali prestazioni rilevano ai fini del diritto e dell’ammontare del beneficio dell’Assegno di inclusione in quanto concorrono a determinare il reddito familiare secondo quanto previsto dalla disciplina dell’ISEE.</a:t>
            </a:r>
          </a:p>
          <a:p>
            <a:pPr marL="342900" indent="-342900">
              <a:spcBef>
                <a:spcPts val="600"/>
              </a:spcBef>
              <a:spcAft>
                <a:spcPts val="600"/>
              </a:spcAft>
              <a:buFont typeface="Arial" panose="020B0604020202020204" pitchFamily="34" charset="0"/>
              <a:buChar char="•"/>
            </a:pPr>
            <a:r>
              <a:rPr lang="it-IT" sz="2200" kern="0" dirty="0">
                <a:solidFill>
                  <a:sysClr val="windowText" lastClr="000000"/>
                </a:solidFill>
                <a:latin typeface="Titillium Web" pitchFamily="2" charset="77"/>
                <a:cs typeface="Times New Roman" panose="02020603050405020304" pitchFamily="18" charset="0"/>
              </a:rPr>
              <a:t>Il beneficio economico non può essere inferiore a euro 480 annui, pari a 40 euro mensili.</a:t>
            </a:r>
          </a:p>
        </p:txBody>
      </p:sp>
      <p:grpSp>
        <p:nvGrpSpPr>
          <p:cNvPr id="2" name="Gruppo 1">
            <a:extLst>
              <a:ext uri="{FF2B5EF4-FFF2-40B4-BE49-F238E27FC236}">
                <a16:creationId xmlns:a16="http://schemas.microsoft.com/office/drawing/2014/main" id="{B41799D7-19C1-1119-7358-2B6537401631}"/>
              </a:ext>
            </a:extLst>
          </p:cNvPr>
          <p:cNvGrpSpPr/>
          <p:nvPr/>
        </p:nvGrpSpPr>
        <p:grpSpPr>
          <a:xfrm>
            <a:off x="0" y="6383461"/>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FDBB07FE-E485-22E2-FE3C-B6D3460294E6}"/>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01C5E966-21DE-5734-8C07-37FCF330F9DB}"/>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16878076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8">
            <a:extLst>
              <a:ext uri="{FF2B5EF4-FFF2-40B4-BE49-F238E27FC236}">
                <a16:creationId xmlns:a16="http://schemas.microsoft.com/office/drawing/2014/main" id="{450C5761-6A13-2FB3-2669-B03873AC0E6E}"/>
              </a:ext>
            </a:extLst>
          </p:cNvPr>
          <p:cNvSpPr txBox="1">
            <a:spLocks/>
          </p:cNvSpPr>
          <p:nvPr/>
        </p:nvSpPr>
        <p:spPr>
          <a:xfrm>
            <a:off x="711860" y="1166939"/>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DETERMINAZIONE DEL BENEFICIO (3)</a:t>
            </a:r>
          </a:p>
        </p:txBody>
      </p:sp>
      <p:sp>
        <p:nvSpPr>
          <p:cNvPr id="4" name="Segnaposto numero diapositiva 7">
            <a:extLst>
              <a:ext uri="{FF2B5EF4-FFF2-40B4-BE49-F238E27FC236}">
                <a16:creationId xmlns:a16="http://schemas.microsoft.com/office/drawing/2014/main" id="{A491A505-CF48-B5CD-A2FC-A424C7C9BC28}"/>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49</a:t>
            </a:fld>
            <a:endParaRPr lang="it-IT" dirty="0"/>
          </a:p>
        </p:txBody>
      </p:sp>
      <p:sp>
        <p:nvSpPr>
          <p:cNvPr id="2" name="object 18">
            <a:extLst>
              <a:ext uri="{FF2B5EF4-FFF2-40B4-BE49-F238E27FC236}">
                <a16:creationId xmlns:a16="http://schemas.microsoft.com/office/drawing/2014/main" id="{93344881-4497-C6C0-F140-0397FD610582}"/>
              </a:ext>
            </a:extLst>
          </p:cNvPr>
          <p:cNvSpPr/>
          <p:nvPr/>
        </p:nvSpPr>
        <p:spPr>
          <a:xfrm>
            <a:off x="1429018" y="2043708"/>
            <a:ext cx="3444760" cy="3419611"/>
          </a:xfrm>
          <a:prstGeom prst="rect">
            <a:avLst/>
          </a:prstGeom>
          <a:blipFill>
            <a:blip r:embed="rId2" cstate="print"/>
            <a:stretch>
              <a:fillRect/>
            </a:stretch>
          </a:blipFill>
        </p:spPr>
        <p:txBody>
          <a:bodyPr wrap="square" lIns="0" tIns="0" rIns="0" bIns="0" rtlCol="0"/>
          <a:lstStyle/>
          <a:p>
            <a:endParaRPr sz="1092"/>
          </a:p>
        </p:txBody>
      </p:sp>
      <p:sp>
        <p:nvSpPr>
          <p:cNvPr id="6" name="CasellaDiTesto 5">
            <a:extLst>
              <a:ext uri="{FF2B5EF4-FFF2-40B4-BE49-F238E27FC236}">
                <a16:creationId xmlns:a16="http://schemas.microsoft.com/office/drawing/2014/main" id="{AD9C3547-27B5-4030-A987-8FDDA8A2C9BC}"/>
              </a:ext>
            </a:extLst>
          </p:cNvPr>
          <p:cNvSpPr txBox="1"/>
          <p:nvPr/>
        </p:nvSpPr>
        <p:spPr>
          <a:xfrm>
            <a:off x="1857580" y="3647849"/>
            <a:ext cx="2587635" cy="1409180"/>
          </a:xfrm>
          <a:prstGeom prst="rect">
            <a:avLst/>
          </a:prstGeom>
          <a:noFill/>
        </p:spPr>
        <p:txBody>
          <a:bodyPr wrap="square" lIns="55446" tIns="27724" rIns="55446" bIns="27724" rtlCol="0">
            <a:spAutoFit/>
          </a:bodyPr>
          <a:lstStyle/>
          <a:p>
            <a:pPr algn="ctr"/>
            <a:r>
              <a:rPr lang="it-IT" sz="2426" kern="0" dirty="0">
                <a:solidFill>
                  <a:sysClr val="windowText" lastClr="000000"/>
                </a:solidFill>
                <a:latin typeface="Titillium Web" pitchFamily="2" charset="77"/>
                <a:cs typeface="Times New Roman" panose="02020603050405020304" pitchFamily="18" charset="0"/>
              </a:rPr>
              <a:t>Volendo riassumere il tutto con una </a:t>
            </a:r>
            <a:r>
              <a:rPr lang="it-IT" sz="2426" b="1" kern="0" dirty="0">
                <a:solidFill>
                  <a:sysClr val="windowText" lastClr="000000"/>
                </a:solidFill>
                <a:latin typeface="Titillium Web" pitchFamily="2" charset="77"/>
                <a:cs typeface="Times New Roman" panose="02020603050405020304" pitchFamily="18" charset="0"/>
              </a:rPr>
              <a:t>formula</a:t>
            </a:r>
            <a:r>
              <a:rPr lang="it-IT" sz="2426" kern="0" dirty="0">
                <a:solidFill>
                  <a:sysClr val="windowText" lastClr="000000"/>
                </a:solidFill>
                <a:latin typeface="Titillium Web" pitchFamily="2" charset="77"/>
                <a:cs typeface="Times New Roman" panose="02020603050405020304" pitchFamily="18" charset="0"/>
              </a:rPr>
              <a:t>:</a:t>
            </a:r>
          </a:p>
          <a:p>
            <a:pPr algn="ctr"/>
            <a:endParaRPr lang="it-IT" sz="1516" dirty="0">
              <a:latin typeface="Titillium Web" pitchFamily="2" charset="77"/>
              <a:cs typeface="Times New Roman" panose="02020603050405020304" pitchFamily="18" charset="0"/>
            </a:endParaRPr>
          </a:p>
        </p:txBody>
      </p:sp>
      <p:sp>
        <p:nvSpPr>
          <p:cNvPr id="7" name="Segnaposto contenuto 2">
            <a:extLst>
              <a:ext uri="{FF2B5EF4-FFF2-40B4-BE49-F238E27FC236}">
                <a16:creationId xmlns:a16="http://schemas.microsoft.com/office/drawing/2014/main" id="{932B3C7B-BAF8-83BC-187C-DD5D4486BB1B}"/>
              </a:ext>
            </a:extLst>
          </p:cNvPr>
          <p:cNvSpPr txBox="1">
            <a:spLocks/>
          </p:cNvSpPr>
          <p:nvPr/>
        </p:nvSpPr>
        <p:spPr>
          <a:xfrm>
            <a:off x="5495299" y="2628483"/>
            <a:ext cx="5893137" cy="2772465"/>
          </a:xfrm>
          <a:prstGeom prst="rect">
            <a:avLst/>
          </a:prstGeom>
        </p:spPr>
        <p:txBody>
          <a:bodyPr lIns="55446" tIns="27724" rIns="55446" bIns="27724">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it-IT" sz="1940" kern="0" dirty="0">
              <a:solidFill>
                <a:sysClr val="windowText" lastClr="000000"/>
              </a:solidFill>
              <a:latin typeface="Titillium Web" pitchFamily="2" charset="77"/>
              <a:cs typeface="Times New Roman" panose="02020603050405020304" pitchFamily="18" charset="0"/>
            </a:endParaRPr>
          </a:p>
          <a:p>
            <a:r>
              <a:rPr lang="it-IT" sz="3600" kern="0" dirty="0">
                <a:solidFill>
                  <a:sysClr val="windowText" lastClr="000000"/>
                </a:solidFill>
                <a:latin typeface="Titillium Web" pitchFamily="2" charset="77"/>
                <a:cs typeface="Times New Roman" panose="02020603050405020304" pitchFamily="18" charset="0"/>
              </a:rPr>
              <a:t>[(Reddito familiare massimo </a:t>
            </a:r>
          </a:p>
          <a:p>
            <a:r>
              <a:rPr lang="it-IT" sz="3600" kern="0" dirty="0">
                <a:solidFill>
                  <a:sysClr val="windowText" lastClr="000000"/>
                </a:solidFill>
                <a:latin typeface="Titillium Web" pitchFamily="2" charset="77"/>
                <a:cs typeface="Times New Roman" panose="02020603050405020304" pitchFamily="18" charset="0"/>
              </a:rPr>
              <a:t>- reddito familiare) </a:t>
            </a:r>
          </a:p>
          <a:p>
            <a:r>
              <a:rPr lang="it-IT" sz="3600" kern="0" dirty="0">
                <a:solidFill>
                  <a:sysClr val="windowText" lastClr="000000"/>
                </a:solidFill>
                <a:latin typeface="Titillium Web" pitchFamily="2" charset="77"/>
                <a:cs typeface="Times New Roman" panose="02020603050405020304" pitchFamily="18" charset="0"/>
              </a:rPr>
              <a:t>+ canone locazione annuo*] :12 = beneficio mensile</a:t>
            </a:r>
          </a:p>
          <a:p>
            <a:endParaRPr lang="it-IT" sz="1940" kern="0" dirty="0">
              <a:solidFill>
                <a:sysClr val="windowText" lastClr="000000"/>
              </a:solidFill>
              <a:latin typeface="Titillium Web" pitchFamily="2" charset="77"/>
              <a:cs typeface="Times New Roman" panose="02020603050405020304" pitchFamily="18" charset="0"/>
            </a:endParaRPr>
          </a:p>
        </p:txBody>
      </p:sp>
      <p:grpSp>
        <p:nvGrpSpPr>
          <p:cNvPr id="5" name="Gruppo 4">
            <a:extLst>
              <a:ext uri="{FF2B5EF4-FFF2-40B4-BE49-F238E27FC236}">
                <a16:creationId xmlns:a16="http://schemas.microsoft.com/office/drawing/2014/main" id="{C8D52BFB-88BC-1558-9AC8-92047104623F}"/>
              </a:ext>
            </a:extLst>
          </p:cNvPr>
          <p:cNvGrpSpPr/>
          <p:nvPr/>
        </p:nvGrpSpPr>
        <p:grpSpPr>
          <a:xfrm>
            <a:off x="0" y="6383461"/>
            <a:ext cx="1708393" cy="276999"/>
            <a:chOff x="284477" y="6384391"/>
            <a:chExt cx="1708393" cy="276999"/>
          </a:xfrm>
        </p:grpSpPr>
        <p:sp>
          <p:nvSpPr>
            <p:cNvPr id="8" name="Rettangolo con angoli arrotondati sullo stesso lato 7">
              <a:extLst>
                <a:ext uri="{FF2B5EF4-FFF2-40B4-BE49-F238E27FC236}">
                  <a16:creationId xmlns:a16="http://schemas.microsoft.com/office/drawing/2014/main" id="{D36213EF-F35A-3A06-1C28-5D4798D14F48}"/>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9" name="CasellaDiTesto 8">
              <a:extLst>
                <a:ext uri="{FF2B5EF4-FFF2-40B4-BE49-F238E27FC236}">
                  <a16:creationId xmlns:a16="http://schemas.microsoft.com/office/drawing/2014/main" id="{89F12E18-C54E-9E34-55F4-295DEC2F8A63}"/>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2166995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ttangolo con angoli arrotondati 27">
            <a:extLst>
              <a:ext uri="{FF2B5EF4-FFF2-40B4-BE49-F238E27FC236}">
                <a16:creationId xmlns:a16="http://schemas.microsoft.com/office/drawing/2014/main" id="{10FEC29A-71EC-DF40-D44C-BBE8C887DA3B}"/>
              </a:ext>
            </a:extLst>
          </p:cNvPr>
          <p:cNvSpPr/>
          <p:nvPr/>
        </p:nvSpPr>
        <p:spPr>
          <a:xfrm>
            <a:off x="5357441" y="1899547"/>
            <a:ext cx="6422295" cy="4081457"/>
          </a:xfrm>
          <a:prstGeom prst="roundRect">
            <a:avLst>
              <a:gd name="adj" fmla="val 5170"/>
            </a:avLst>
          </a:prstGeom>
          <a:noFill/>
          <a:ln w="12700">
            <a:solidFill>
              <a:srgbClr val="007D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Titolo 8"/>
          <p:cNvSpPr>
            <a:spLocks noGrp="1"/>
          </p:cNvSpPr>
          <p:nvPr>
            <p:ph type="title"/>
          </p:nvPr>
        </p:nvSpPr>
        <p:spPr>
          <a:xfrm>
            <a:off x="699588" y="953824"/>
            <a:ext cx="11080148" cy="584775"/>
          </a:xfrm>
        </p:spPr>
        <p:txBody>
          <a:bodyPr/>
          <a:lstStyle/>
          <a:p>
            <a:r>
              <a:rPr lang="it-IT" sz="3800" dirty="0">
                <a:latin typeface="Titillium Web" pitchFamily="2" charset="77"/>
              </a:rPr>
              <a:t>FASE TRANSITORIA (2) – presa in carico</a:t>
            </a:r>
          </a:p>
        </p:txBody>
      </p:sp>
      <p:sp>
        <p:nvSpPr>
          <p:cNvPr id="6" name="CasellaDiTesto 5">
            <a:extLst>
              <a:ext uri="{FF2B5EF4-FFF2-40B4-BE49-F238E27FC236}">
                <a16:creationId xmlns:a16="http://schemas.microsoft.com/office/drawing/2014/main" id="{A847F72C-51AB-CDEA-7745-B057E52E28A2}"/>
              </a:ext>
            </a:extLst>
          </p:cNvPr>
          <p:cNvSpPr txBox="1"/>
          <p:nvPr/>
        </p:nvSpPr>
        <p:spPr>
          <a:xfrm>
            <a:off x="5056710" y="2307045"/>
            <a:ext cx="6634601" cy="3940246"/>
          </a:xfrm>
          <a:prstGeom prst="rect">
            <a:avLst/>
          </a:prstGeom>
          <a:noFill/>
        </p:spPr>
        <p:txBody>
          <a:bodyPr wrap="square" lIns="91440" tIns="45720" rIns="91440" bIns="45720" anchor="t">
            <a:spAutoFit/>
          </a:bodyPr>
          <a:lstStyle/>
          <a:p>
            <a:pPr marL="285750" indent="-285750">
              <a:lnSpc>
                <a:spcPct val="107000"/>
              </a:lnSpc>
              <a:buClr>
                <a:schemeClr val="accent1"/>
              </a:buClr>
              <a:buFont typeface="Arial" panose="020B0604020202020204" pitchFamily="34" charset="0"/>
              <a:buChar char="•"/>
            </a:pPr>
            <a:r>
              <a:rPr lang="it-IT" sz="1800" dirty="0">
                <a:latin typeface="Titillium Web"/>
                <a:ea typeface="Calibri"/>
                <a:cs typeface="Times New Roman"/>
              </a:rPr>
              <a:t>L’interpretazione corretta  di “presi in carico dai servizi sociali in quanto non attivabili al lavoro” ai fini del mantenimento della misura fino a dicembre 2023, fa riferimento </a:t>
            </a:r>
            <a:r>
              <a:rPr lang="it-IT" sz="1800" b="1" dirty="0">
                <a:latin typeface="Titillium Web"/>
                <a:ea typeface="Calibri"/>
                <a:cs typeface="Times New Roman"/>
              </a:rPr>
              <a:t>alla finalizzazione dell’Analisi Preliminare con esito diverso da “A”.</a:t>
            </a:r>
            <a:r>
              <a:rPr lang="it-IT" b="1" dirty="0">
                <a:latin typeface="Titillium Web"/>
                <a:ea typeface="Calibri"/>
                <a:cs typeface="Times New Roman"/>
              </a:rPr>
              <a:t> </a:t>
            </a:r>
            <a:endParaRPr lang="it-IT" sz="1800" b="1" dirty="0">
              <a:latin typeface="Titillium Web" pitchFamily="2" charset="77"/>
              <a:ea typeface="Calibri" panose="020F0502020204030204" pitchFamily="34" charset="0"/>
              <a:cs typeface="Times New Roman" panose="02020603050405020304" pitchFamily="18" charset="0"/>
            </a:endParaRPr>
          </a:p>
          <a:p>
            <a:pPr marL="285750" lvl="0" indent="-285750">
              <a:lnSpc>
                <a:spcPct val="107000"/>
              </a:lnSpc>
              <a:buClr>
                <a:schemeClr val="accent1"/>
              </a:buClr>
              <a:buFont typeface="Arial" panose="020B0604020202020204" pitchFamily="34" charset="0"/>
              <a:buChar char="•"/>
            </a:pPr>
            <a:r>
              <a:rPr lang="it-IT" sz="1800" b="1" dirty="0">
                <a:latin typeface="Titillium Web"/>
                <a:ea typeface="Calibri"/>
                <a:cs typeface="Times New Roman"/>
              </a:rPr>
              <a:t>Cioè escludendo coloro che sono indirizzati ai CPI.</a:t>
            </a:r>
          </a:p>
          <a:p>
            <a:pPr marL="285750" indent="-285750">
              <a:lnSpc>
                <a:spcPct val="107000"/>
              </a:lnSpc>
              <a:buClr>
                <a:schemeClr val="accent1"/>
              </a:buClr>
              <a:buFont typeface="Arial" panose="020B0604020202020204" pitchFamily="34" charset="0"/>
              <a:buChar char="•"/>
            </a:pPr>
            <a:r>
              <a:rPr lang="it-IT" sz="1800" b="1" dirty="0">
                <a:latin typeface="Titillium Web"/>
                <a:ea typeface="Calibri"/>
                <a:cs typeface="Times New Roman"/>
              </a:rPr>
              <a:t>Nota bene: </a:t>
            </a:r>
            <a:r>
              <a:rPr lang="it-IT" sz="1800" dirty="0">
                <a:latin typeface="Titillium Web"/>
                <a:ea typeface="Calibri"/>
                <a:cs typeface="Times New Roman"/>
              </a:rPr>
              <a:t>salvo successivi chiarimenti interpretativi, ad oggi </a:t>
            </a:r>
            <a:r>
              <a:rPr lang="it-IT" sz="1800" b="1" dirty="0">
                <a:latin typeface="Titillium Web"/>
                <a:ea typeface="Calibri"/>
                <a:cs typeface="Times New Roman"/>
              </a:rPr>
              <a:t>i nuclei composti esclusivamente da componenti esclusi o esonerati (</a:t>
            </a:r>
            <a:r>
              <a:rPr lang="it-IT" sz="1800" b="1" u="sng" dirty="0">
                <a:latin typeface="Titillium Web"/>
                <a:ea typeface="Calibri"/>
                <a:cs typeface="Times New Roman"/>
              </a:rPr>
              <a:t>senza componenti minorenni, persone con disabilità e anziani di età pari o superiore ai 60 anni</a:t>
            </a:r>
            <a:r>
              <a:rPr lang="it-IT" sz="1800" b="1" dirty="0">
                <a:latin typeface="Titillium Web"/>
                <a:ea typeface="Calibri"/>
                <a:cs typeface="Times New Roman"/>
              </a:rPr>
              <a:t>), non si considerano presi in carico, </a:t>
            </a:r>
            <a:r>
              <a:rPr lang="it-IT" sz="1800" dirty="0">
                <a:latin typeface="Titillium Web"/>
                <a:ea typeface="Calibri"/>
                <a:cs typeface="Times New Roman"/>
              </a:rPr>
              <a:t>a meno che non sia stata per loro comunque finalizzata l’analisi preliminare avendo ritenuto opportuno un percorso di presa in carico.</a:t>
            </a:r>
          </a:p>
          <a:p>
            <a:pPr>
              <a:lnSpc>
                <a:spcPct val="107000"/>
              </a:lnSpc>
              <a:buClr>
                <a:schemeClr val="accent1"/>
              </a:buClr>
            </a:pPr>
            <a:endParaRPr lang="it-IT" b="1" dirty="0">
              <a:highlight>
                <a:srgbClr val="FFFF00"/>
              </a:highlight>
              <a:latin typeface="Titillium Web" pitchFamily="2" charset="77"/>
              <a:ea typeface="Calibri" panose="020F0502020204030204" pitchFamily="34" charset="0"/>
              <a:cs typeface="Times New Roman" panose="02020603050405020304" pitchFamily="18" charset="0"/>
            </a:endParaRPr>
          </a:p>
        </p:txBody>
      </p:sp>
      <p:grpSp>
        <p:nvGrpSpPr>
          <p:cNvPr id="11" name="Gruppo 10">
            <a:extLst>
              <a:ext uri="{FF2B5EF4-FFF2-40B4-BE49-F238E27FC236}">
                <a16:creationId xmlns:a16="http://schemas.microsoft.com/office/drawing/2014/main" id="{D7A78EC8-5DB2-0B0A-BAD5-C10904145E48}"/>
              </a:ext>
            </a:extLst>
          </p:cNvPr>
          <p:cNvGrpSpPr/>
          <p:nvPr/>
        </p:nvGrpSpPr>
        <p:grpSpPr>
          <a:xfrm>
            <a:off x="896636" y="1914348"/>
            <a:ext cx="3476406" cy="4039041"/>
            <a:chOff x="896636" y="1743784"/>
            <a:chExt cx="3476406" cy="4039041"/>
          </a:xfrm>
        </p:grpSpPr>
        <p:sp>
          <p:nvSpPr>
            <p:cNvPr id="2" name="Rettangolo con angoli arrotondati 1">
              <a:extLst>
                <a:ext uri="{FF2B5EF4-FFF2-40B4-BE49-F238E27FC236}">
                  <a16:creationId xmlns:a16="http://schemas.microsoft.com/office/drawing/2014/main" id="{F7BAB5D5-E172-E61C-9047-22C3FE9AD4B1}"/>
                </a:ext>
              </a:extLst>
            </p:cNvPr>
            <p:cNvSpPr/>
            <p:nvPr/>
          </p:nvSpPr>
          <p:spPr>
            <a:xfrm>
              <a:off x="985061" y="1831204"/>
              <a:ext cx="3387981" cy="3951621"/>
            </a:xfrm>
            <a:prstGeom prst="roundRect">
              <a:avLst>
                <a:gd name="adj" fmla="val 6939"/>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con angoli arrotondati 7">
              <a:extLst>
                <a:ext uri="{FF2B5EF4-FFF2-40B4-BE49-F238E27FC236}">
                  <a16:creationId xmlns:a16="http://schemas.microsoft.com/office/drawing/2014/main" id="{7E17B66E-770D-487F-264E-4D055F8F079B}"/>
                </a:ext>
              </a:extLst>
            </p:cNvPr>
            <p:cNvSpPr/>
            <p:nvPr/>
          </p:nvSpPr>
          <p:spPr>
            <a:xfrm>
              <a:off x="896636" y="1743784"/>
              <a:ext cx="3387981" cy="3951621"/>
            </a:xfrm>
            <a:prstGeom prst="roundRect">
              <a:avLst>
                <a:gd name="adj" fmla="val 6939"/>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0" name="CasellaDiTesto 9">
            <a:extLst>
              <a:ext uri="{FF2B5EF4-FFF2-40B4-BE49-F238E27FC236}">
                <a16:creationId xmlns:a16="http://schemas.microsoft.com/office/drawing/2014/main" id="{12BE38B5-810A-6269-53B2-66935665EEA1}"/>
              </a:ext>
            </a:extLst>
          </p:cNvPr>
          <p:cNvSpPr txBox="1"/>
          <p:nvPr/>
        </p:nvSpPr>
        <p:spPr>
          <a:xfrm>
            <a:off x="908814" y="2153419"/>
            <a:ext cx="3362740" cy="3888244"/>
          </a:xfrm>
          <a:prstGeom prst="rect">
            <a:avLst/>
          </a:prstGeom>
          <a:noFill/>
        </p:spPr>
        <p:txBody>
          <a:bodyPr wrap="square" rtlCol="0">
            <a:spAutoFit/>
          </a:bodyPr>
          <a:lstStyle/>
          <a:p>
            <a:pPr algn="ctr">
              <a:spcAft>
                <a:spcPts val="800"/>
              </a:spcAft>
            </a:pPr>
            <a:r>
              <a:rPr lang="en-US" sz="2000" dirty="0">
                <a:solidFill>
                  <a:schemeClr val="bg1"/>
                </a:solidFill>
                <a:latin typeface="Titillium Web" pitchFamily="2" charset="77"/>
                <a:cs typeface="Times New Roman" panose="02020603050405020304" pitchFamily="18" charset="0"/>
              </a:rPr>
              <a:t>L’articolo 13, comma 5, del D.L. 48/2023, </a:t>
            </a:r>
            <a:r>
              <a:rPr lang="it-IT" sz="2000" dirty="0">
                <a:solidFill>
                  <a:schemeClr val="bg1"/>
                </a:solidFill>
                <a:latin typeface="Titillium Web" pitchFamily="2" charset="77"/>
                <a:cs typeface="Times New Roman" panose="02020603050405020304" pitchFamily="18" charset="0"/>
              </a:rPr>
              <a:t>come modificato in sede di conversione, prevede che il limite temporale dei sette mesi non si applica per i percettori di RdC che, prima della scadenza dei sette mesi, sono stati </a:t>
            </a:r>
            <a:r>
              <a:rPr lang="it-IT" sz="2000" b="1" dirty="0">
                <a:solidFill>
                  <a:schemeClr val="bg1"/>
                </a:solidFill>
                <a:latin typeface="Titillium Web" pitchFamily="2" charset="77"/>
                <a:cs typeface="Times New Roman" panose="02020603050405020304" pitchFamily="18" charset="0"/>
              </a:rPr>
              <a:t>presi in carico      </a:t>
            </a:r>
            <a:r>
              <a:rPr lang="it-IT" sz="2000" dirty="0">
                <a:solidFill>
                  <a:schemeClr val="bg1"/>
                </a:solidFill>
                <a:latin typeface="Titillium Web" pitchFamily="2" charset="77"/>
                <a:cs typeface="Times New Roman" panose="02020603050405020304" pitchFamily="18" charset="0"/>
              </a:rPr>
              <a:t>dai servizi sociali, in quanto non attivabili al lavoro. 
</a:t>
            </a:r>
            <a:endParaRPr lang="en-US" sz="2000" dirty="0">
              <a:solidFill>
                <a:schemeClr val="bg1"/>
              </a:solidFill>
              <a:latin typeface="Titillium Web" pitchFamily="2" charset="77"/>
              <a:cs typeface="Times New Roman" panose="02020603050405020304" pitchFamily="18" charset="0"/>
            </a:endParaRPr>
          </a:p>
        </p:txBody>
      </p:sp>
      <p:cxnSp>
        <p:nvCxnSpPr>
          <p:cNvPr id="14" name="Connettore 4 13">
            <a:extLst>
              <a:ext uri="{FF2B5EF4-FFF2-40B4-BE49-F238E27FC236}">
                <a16:creationId xmlns:a16="http://schemas.microsoft.com/office/drawing/2014/main" id="{B22DDCC4-3053-C59F-297A-EF428ADB4801}"/>
              </a:ext>
            </a:extLst>
          </p:cNvPr>
          <p:cNvCxnSpPr>
            <a:cxnSpLocks/>
          </p:cNvCxnSpPr>
          <p:nvPr/>
        </p:nvCxnSpPr>
        <p:spPr>
          <a:xfrm rot="5400000" flipH="1" flipV="1">
            <a:off x="3583517" y="3119154"/>
            <a:ext cx="2782938" cy="561934"/>
          </a:xfrm>
          <a:prstGeom prst="bentConnector3">
            <a:avLst>
              <a:gd name="adj1" fmla="val 99742"/>
            </a:avLst>
          </a:prstGeom>
          <a:ln w="25400">
            <a:solidFill>
              <a:schemeClr val="tx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Connettore 1 17">
            <a:extLst>
              <a:ext uri="{FF2B5EF4-FFF2-40B4-BE49-F238E27FC236}">
                <a16:creationId xmlns:a16="http://schemas.microsoft.com/office/drawing/2014/main" id="{2895725C-65CF-A9F2-1824-5EC1AA81DD31}"/>
              </a:ext>
            </a:extLst>
          </p:cNvPr>
          <p:cNvCxnSpPr>
            <a:cxnSpLocks/>
          </p:cNvCxnSpPr>
          <p:nvPr/>
        </p:nvCxnSpPr>
        <p:spPr>
          <a:xfrm flipH="1">
            <a:off x="4008283" y="4791590"/>
            <a:ext cx="685734"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Ovale 19">
            <a:extLst>
              <a:ext uri="{FF2B5EF4-FFF2-40B4-BE49-F238E27FC236}">
                <a16:creationId xmlns:a16="http://schemas.microsoft.com/office/drawing/2014/main" id="{A92AF80E-9783-979E-079F-C19F71ED9C2D}"/>
              </a:ext>
            </a:extLst>
          </p:cNvPr>
          <p:cNvSpPr/>
          <p:nvPr/>
        </p:nvSpPr>
        <p:spPr>
          <a:xfrm>
            <a:off x="3971435" y="4741152"/>
            <a:ext cx="100876" cy="100876"/>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Ovale 21">
            <a:extLst>
              <a:ext uri="{FF2B5EF4-FFF2-40B4-BE49-F238E27FC236}">
                <a16:creationId xmlns:a16="http://schemas.microsoft.com/office/drawing/2014/main" id="{9BB4AE65-5EF2-BE25-904D-32A7EFE35225}"/>
              </a:ext>
            </a:extLst>
          </p:cNvPr>
          <p:cNvSpPr/>
          <p:nvPr/>
        </p:nvSpPr>
        <p:spPr>
          <a:xfrm>
            <a:off x="9923494" y="1195424"/>
            <a:ext cx="997461" cy="976407"/>
          </a:xfrm>
          <a:prstGeom prst="ellipse">
            <a:avLst/>
          </a:prstGeom>
          <a:solidFill>
            <a:srgbClr val="007DB3"/>
          </a:solid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600"/>
          </a:p>
        </p:txBody>
      </p:sp>
      <p:sp>
        <p:nvSpPr>
          <p:cNvPr id="27" name="CasellaDiTesto 26">
            <a:extLst>
              <a:ext uri="{FF2B5EF4-FFF2-40B4-BE49-F238E27FC236}">
                <a16:creationId xmlns:a16="http://schemas.microsoft.com/office/drawing/2014/main" id="{0F13E053-A7D8-D8F1-9594-378EE22CE763}"/>
              </a:ext>
            </a:extLst>
          </p:cNvPr>
          <p:cNvSpPr txBox="1"/>
          <p:nvPr/>
        </p:nvSpPr>
        <p:spPr>
          <a:xfrm>
            <a:off x="6577166" y="1949915"/>
            <a:ext cx="4730610" cy="481094"/>
          </a:xfrm>
          <a:prstGeom prst="rect">
            <a:avLst/>
          </a:prstGeom>
          <a:noFill/>
        </p:spPr>
        <p:txBody>
          <a:bodyPr wrap="square">
            <a:spAutoFit/>
          </a:bodyPr>
          <a:lstStyle/>
          <a:p>
            <a:pPr lvl="0">
              <a:lnSpc>
                <a:spcPct val="107000"/>
              </a:lnSpc>
              <a:buClr>
                <a:schemeClr val="accent1"/>
              </a:buClr>
            </a:pPr>
            <a:r>
              <a:rPr lang="it-IT" sz="2400" b="1" dirty="0">
                <a:solidFill>
                  <a:srgbClr val="007DB3"/>
                </a:solidFill>
                <a:latin typeface="Titillium Web" pitchFamily="2" charset="77"/>
                <a:ea typeface="Calibri" panose="020F0502020204030204" pitchFamily="34" charset="0"/>
                <a:cs typeface="Times New Roman" panose="02020603050405020304" pitchFamily="18" charset="0"/>
              </a:rPr>
              <a:t>Chi sono presi in carico?</a:t>
            </a:r>
            <a:endParaRPr lang="it-IT" sz="2400" b="1" dirty="0">
              <a:solidFill>
                <a:srgbClr val="007DB3"/>
              </a:solidFill>
              <a:highlight>
                <a:srgbClr val="FFFF00"/>
              </a:highlight>
              <a:latin typeface="Titillium Web" pitchFamily="2" charset="77"/>
              <a:ea typeface="Calibri" panose="020F0502020204030204" pitchFamily="34" charset="0"/>
              <a:cs typeface="Times New Roman" panose="02020603050405020304" pitchFamily="18" charset="0"/>
            </a:endParaRPr>
          </a:p>
        </p:txBody>
      </p:sp>
      <p:grpSp>
        <p:nvGrpSpPr>
          <p:cNvPr id="31" name="Gruppo 30">
            <a:extLst>
              <a:ext uri="{FF2B5EF4-FFF2-40B4-BE49-F238E27FC236}">
                <a16:creationId xmlns:a16="http://schemas.microsoft.com/office/drawing/2014/main" id="{D81F10F8-18A5-39B5-B121-BDD9205712A9}"/>
              </a:ext>
            </a:extLst>
          </p:cNvPr>
          <p:cNvGrpSpPr/>
          <p:nvPr/>
        </p:nvGrpSpPr>
        <p:grpSpPr>
          <a:xfrm>
            <a:off x="0" y="6374893"/>
            <a:ext cx="1295999" cy="276999"/>
            <a:chOff x="284479" y="6384391"/>
            <a:chExt cx="1295999" cy="276999"/>
          </a:xfrm>
        </p:grpSpPr>
        <p:sp>
          <p:nvSpPr>
            <p:cNvPr id="32" name="Rettangolo con angoli arrotondati sullo stesso lato 31">
              <a:extLst>
                <a:ext uri="{FF2B5EF4-FFF2-40B4-BE49-F238E27FC236}">
                  <a16:creationId xmlns:a16="http://schemas.microsoft.com/office/drawing/2014/main" id="{130FA92C-F7A6-E2DB-2DF8-BE1E6BAADD70}"/>
                </a:ext>
              </a:extLst>
            </p:cNvPr>
            <p:cNvSpPr/>
            <p:nvPr/>
          </p:nvSpPr>
          <p:spPr>
            <a:xfrm rot="5400000">
              <a:off x="820380" y="5874892"/>
              <a:ext cx="224198" cy="1295999"/>
            </a:xfrm>
            <a:prstGeom prst="round2SameRect">
              <a:avLst>
                <a:gd name="adj1" fmla="val 50000"/>
                <a:gd name="adj2" fmla="val 0"/>
              </a:avLst>
            </a:prstGeom>
            <a:solidFill>
              <a:srgbClr val="F36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CasellaDiTesto 32">
              <a:extLst>
                <a:ext uri="{FF2B5EF4-FFF2-40B4-BE49-F238E27FC236}">
                  <a16:creationId xmlns:a16="http://schemas.microsoft.com/office/drawing/2014/main" id="{9D15B5DB-CE93-FFA4-D0F8-4E513AD09B3C}"/>
                </a:ext>
              </a:extLst>
            </p:cNvPr>
            <p:cNvSpPr txBox="1"/>
            <p:nvPr/>
          </p:nvSpPr>
          <p:spPr>
            <a:xfrm>
              <a:off x="284479" y="6384391"/>
              <a:ext cx="1198881" cy="276999"/>
            </a:xfrm>
            <a:prstGeom prst="rect">
              <a:avLst/>
            </a:prstGeom>
            <a:noFill/>
          </p:spPr>
          <p:txBody>
            <a:bodyPr wrap="square" rtlCol="0">
              <a:spAutoFit/>
            </a:bodyPr>
            <a:lstStyle/>
            <a:p>
              <a:r>
                <a:rPr lang="it-IT" sz="1200">
                  <a:solidFill>
                    <a:schemeClr val="bg1"/>
                  </a:solidFill>
                  <a:latin typeface="Titillium Web" pitchFamily="2" charset="77"/>
                </a:rPr>
                <a:t>Fase transitoria</a:t>
              </a:r>
            </a:p>
          </p:txBody>
        </p:sp>
      </p:grpSp>
      <p:sp>
        <p:nvSpPr>
          <p:cNvPr id="34" name="CasellaDiTesto 33">
            <a:extLst>
              <a:ext uri="{FF2B5EF4-FFF2-40B4-BE49-F238E27FC236}">
                <a16:creationId xmlns:a16="http://schemas.microsoft.com/office/drawing/2014/main" id="{B4526C81-FFFB-ED47-BDCB-36ABC9F57698}"/>
              </a:ext>
            </a:extLst>
          </p:cNvPr>
          <p:cNvSpPr txBox="1"/>
          <p:nvPr/>
        </p:nvSpPr>
        <p:spPr>
          <a:xfrm>
            <a:off x="9923494" y="1012091"/>
            <a:ext cx="937802" cy="1258550"/>
          </a:xfrm>
          <a:prstGeom prst="rect">
            <a:avLst/>
          </a:prstGeom>
          <a:noFill/>
        </p:spPr>
        <p:txBody>
          <a:bodyPr wrap="square">
            <a:spAutoFit/>
          </a:bodyPr>
          <a:lstStyle/>
          <a:p>
            <a:pPr lvl="0" algn="ctr">
              <a:lnSpc>
                <a:spcPct val="107000"/>
              </a:lnSpc>
              <a:buClr>
                <a:schemeClr val="accent1"/>
              </a:buClr>
            </a:pPr>
            <a:r>
              <a:rPr lang="it-IT" sz="7200" dirty="0">
                <a:solidFill>
                  <a:schemeClr val="bg1"/>
                </a:solidFill>
                <a:latin typeface="Titillium Web" pitchFamily="2" charset="77"/>
                <a:ea typeface="Calibri" panose="020F0502020204030204" pitchFamily="34" charset="0"/>
                <a:cs typeface="Times New Roman" panose="02020603050405020304" pitchFamily="18" charset="0"/>
              </a:rPr>
              <a:t>?</a:t>
            </a:r>
            <a:endParaRPr lang="it-IT" sz="7200" dirty="0">
              <a:solidFill>
                <a:schemeClr val="bg1"/>
              </a:solidFill>
              <a:highlight>
                <a:srgbClr val="FFFF00"/>
              </a:highlight>
              <a:latin typeface="Titillium Web" pitchFamily="2" charset="77"/>
              <a:ea typeface="Calibri" panose="020F0502020204030204" pitchFamily="34" charset="0"/>
              <a:cs typeface="Times New Roman" panose="02020603050405020304" pitchFamily="18" charset="0"/>
            </a:endParaRPr>
          </a:p>
        </p:txBody>
      </p:sp>
      <p:sp>
        <p:nvSpPr>
          <p:cNvPr id="3" name="Segnaposto numero diapositiva 7">
            <a:extLst>
              <a:ext uri="{FF2B5EF4-FFF2-40B4-BE49-F238E27FC236}">
                <a16:creationId xmlns:a16="http://schemas.microsoft.com/office/drawing/2014/main" id="{72908C38-AA68-39B8-182A-FA934D772325}"/>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5</a:t>
            </a:fld>
            <a:endParaRPr lang="it-IT" dirty="0"/>
          </a:p>
        </p:txBody>
      </p:sp>
    </p:spTree>
    <p:extLst>
      <p:ext uri="{BB962C8B-B14F-4D97-AF65-F5344CB8AC3E}">
        <p14:creationId xmlns:p14="http://schemas.microsoft.com/office/powerpoint/2010/main" val="9670416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85925BE-8A75-F174-5E9A-847016509CD7}"/>
              </a:ext>
            </a:extLst>
          </p:cNvPr>
          <p:cNvSpPr txBox="1">
            <a:spLocks/>
          </p:cNvSpPr>
          <p:nvPr/>
        </p:nvSpPr>
        <p:spPr>
          <a:xfrm>
            <a:off x="725715" y="3111852"/>
            <a:ext cx="11184985" cy="3054688"/>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000" kern="0" dirty="0">
                <a:solidFill>
                  <a:sysClr val="windowText" lastClr="000000"/>
                </a:solidFill>
                <a:latin typeface="Titillium Web" pitchFamily="2" charset="77"/>
                <a:cs typeface="Times New Roman" panose="02020603050405020304" pitchFamily="18" charset="0"/>
              </a:rPr>
              <a:t>L’INPS, a seguito di esito positivo dell’attività di verifica, informa il richiedente che, per ricevere il beneficio, deve effettuare l’iscrizione </a:t>
            </a:r>
            <a:r>
              <a:rPr lang="it-IT" sz="2000" b="1" kern="0" dirty="0">
                <a:latin typeface="Titillium Web" pitchFamily="2" charset="77"/>
                <a:cs typeface="Times New Roman" panose="02020603050405020304" pitchFamily="18" charset="0"/>
              </a:rPr>
              <a:t>alla Piattaforma per i beneficiari </a:t>
            </a:r>
            <a:r>
              <a:rPr lang="it-IT" sz="2000" kern="0" dirty="0">
                <a:solidFill>
                  <a:sysClr val="windowText" lastClr="000000"/>
                </a:solidFill>
                <a:latin typeface="Titillium Web" pitchFamily="2" charset="77"/>
                <a:cs typeface="Times New Roman" panose="02020603050405020304" pitchFamily="18" charset="0"/>
              </a:rPr>
              <a:t>presso il </a:t>
            </a:r>
            <a:r>
              <a:rPr lang="it-IT" sz="2000" b="1" kern="0" dirty="0">
                <a:solidFill>
                  <a:sysClr val="windowText" lastClr="000000"/>
                </a:solidFill>
                <a:latin typeface="Titillium Web" pitchFamily="2" charset="77"/>
                <a:cs typeface="Times New Roman" panose="02020603050405020304" pitchFamily="18" charset="0"/>
              </a:rPr>
              <a:t>Sistema Informativo per l’inclusione sociale e lavorativa (SIISL), al fine di sottoscrivere il Patto di attivazione digitale.</a:t>
            </a:r>
          </a:p>
          <a:p>
            <a:pPr marL="342900" indent="-342900">
              <a:buFont typeface="Wingdings" panose="05000000000000000000" pitchFamily="2" charset="2"/>
              <a:buChar char="q"/>
            </a:pPr>
            <a:endParaRPr lang="it-IT" sz="2000" b="1" kern="0" dirty="0">
              <a:solidFill>
                <a:sysClr val="windowText" lastClr="000000"/>
              </a:solidFill>
              <a:latin typeface="Titillium Web" pitchFamily="2" charset="77"/>
              <a:cs typeface="Times New Roman" panose="02020603050405020304" pitchFamily="18" charset="0"/>
            </a:endParaRPr>
          </a:p>
          <a:p>
            <a:r>
              <a:rPr lang="it-IT" sz="2000" b="1" kern="0" dirty="0">
                <a:solidFill>
                  <a:sysClr val="windowText" lastClr="000000"/>
                </a:solidFill>
                <a:latin typeface="Titillium Web" pitchFamily="2" charset="77"/>
                <a:cs typeface="Times New Roman" panose="02020603050405020304" pitchFamily="18" charset="0"/>
              </a:rPr>
              <a:t>Il beneficiario deve espressamente autorizzare la trasmissione dei dati relativi alla domanda:</a:t>
            </a:r>
          </a:p>
          <a:p>
            <a:pPr marL="342900" indent="-342900">
              <a:buClr>
                <a:srgbClr val="007DB3"/>
              </a:buClr>
              <a:buFont typeface="Arial" panose="020B0604020202020204" pitchFamily="34" charset="0"/>
              <a:buChar char="•"/>
            </a:pPr>
            <a:r>
              <a:rPr lang="it-IT" sz="2000" kern="0" dirty="0">
                <a:solidFill>
                  <a:sysClr val="windowText" lastClr="000000"/>
                </a:solidFill>
                <a:latin typeface="Titillium Web" pitchFamily="2" charset="77"/>
                <a:cs typeface="Times New Roman" panose="02020603050405020304" pitchFamily="18" charset="0"/>
              </a:rPr>
              <a:t>ai centri per l’impiego</a:t>
            </a:r>
          </a:p>
          <a:p>
            <a:pPr marL="342900" indent="-342900">
              <a:buClr>
                <a:srgbClr val="007DB3"/>
              </a:buClr>
              <a:buFont typeface="Arial" panose="020B0604020202020204" pitchFamily="34" charset="0"/>
              <a:buChar char="•"/>
            </a:pPr>
            <a:r>
              <a:rPr lang="it-IT" sz="2000" kern="0" dirty="0">
                <a:solidFill>
                  <a:sysClr val="windowText" lastClr="000000"/>
                </a:solidFill>
                <a:latin typeface="Titillium Web" pitchFamily="2" charset="77"/>
                <a:cs typeface="Times New Roman" panose="02020603050405020304" pitchFamily="18" charset="0"/>
              </a:rPr>
              <a:t>alle agenzie per il lavoro</a:t>
            </a:r>
          </a:p>
          <a:p>
            <a:pPr marL="342900" indent="-342900">
              <a:buClr>
                <a:srgbClr val="007DB3"/>
              </a:buClr>
              <a:buFont typeface="Arial" panose="020B0604020202020204" pitchFamily="34" charset="0"/>
              <a:buChar char="•"/>
            </a:pPr>
            <a:r>
              <a:rPr lang="it-IT" sz="2000" kern="0" dirty="0">
                <a:solidFill>
                  <a:sysClr val="windowText" lastClr="000000"/>
                </a:solidFill>
                <a:latin typeface="Titillium Web" pitchFamily="2" charset="77"/>
                <a:cs typeface="Times New Roman" panose="02020603050405020304" pitchFamily="18" charset="0"/>
              </a:rPr>
              <a:t>agli enti autorizzati all’attività di intermediazione</a:t>
            </a:r>
          </a:p>
          <a:p>
            <a:pPr marL="342900" indent="-342900">
              <a:buClr>
                <a:srgbClr val="007DB3"/>
              </a:buClr>
              <a:buFont typeface="Arial" panose="020B0604020202020204" pitchFamily="34" charset="0"/>
              <a:buChar char="•"/>
            </a:pPr>
            <a:r>
              <a:rPr lang="it-IT" sz="2000" kern="0" dirty="0">
                <a:solidFill>
                  <a:sysClr val="windowText" lastClr="000000"/>
                </a:solidFill>
                <a:latin typeface="Titillium Web" pitchFamily="2" charset="77"/>
                <a:cs typeface="Times New Roman" panose="02020603050405020304" pitchFamily="18" charset="0"/>
              </a:rPr>
              <a:t>ai servizi accreditati ai servizi per il lavoro</a:t>
            </a:r>
          </a:p>
          <a:p>
            <a:endParaRPr lang="it-IT" sz="2000" kern="0" dirty="0">
              <a:solidFill>
                <a:sysClr val="windowText" lastClr="000000"/>
              </a:solidFill>
              <a:latin typeface="Titillium Web" pitchFamily="2" charset="77"/>
              <a:cs typeface="Times New Roman" panose="02020603050405020304" pitchFamily="18" charset="0"/>
            </a:endParaRPr>
          </a:p>
          <a:p>
            <a:endParaRPr lang="it-IT" sz="2000" kern="0" dirty="0">
              <a:solidFill>
                <a:sysClr val="windowText" lastClr="000000"/>
              </a:solidFill>
              <a:latin typeface="Titillium Web" pitchFamily="2" charset="77"/>
              <a:cs typeface="Times New Roman" panose="02020603050405020304" pitchFamily="18" charset="0"/>
            </a:endParaRPr>
          </a:p>
        </p:txBody>
      </p:sp>
      <p:sp>
        <p:nvSpPr>
          <p:cNvPr id="4" name="Titolo 8">
            <a:extLst>
              <a:ext uri="{FF2B5EF4-FFF2-40B4-BE49-F238E27FC236}">
                <a16:creationId xmlns:a16="http://schemas.microsoft.com/office/drawing/2014/main" id="{A13F9165-7225-FB92-21DB-C4586ADFE405}"/>
              </a:ext>
            </a:extLst>
          </p:cNvPr>
          <p:cNvSpPr txBox="1">
            <a:spLocks/>
          </p:cNvSpPr>
          <p:nvPr/>
        </p:nvSpPr>
        <p:spPr>
          <a:xfrm>
            <a:off x="725715" y="965817"/>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PATTO DI ATTIVAZIONE DIGITALE</a:t>
            </a:r>
          </a:p>
        </p:txBody>
      </p:sp>
      <p:grpSp>
        <p:nvGrpSpPr>
          <p:cNvPr id="5" name="Gruppo 4">
            <a:extLst>
              <a:ext uri="{FF2B5EF4-FFF2-40B4-BE49-F238E27FC236}">
                <a16:creationId xmlns:a16="http://schemas.microsoft.com/office/drawing/2014/main" id="{F95D5695-D79D-706C-F45A-D1D48D7C8B16}"/>
              </a:ext>
            </a:extLst>
          </p:cNvPr>
          <p:cNvGrpSpPr/>
          <p:nvPr/>
        </p:nvGrpSpPr>
        <p:grpSpPr>
          <a:xfrm>
            <a:off x="0" y="6383461"/>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EBEA9D6D-787D-EF21-A23F-3F03E6B3ADDC}"/>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C0CDB326-4655-A1B2-F6F5-38E243DA2296}"/>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cxnSp>
        <p:nvCxnSpPr>
          <p:cNvPr id="8" name="Connettore 2 7">
            <a:extLst>
              <a:ext uri="{FF2B5EF4-FFF2-40B4-BE49-F238E27FC236}">
                <a16:creationId xmlns:a16="http://schemas.microsoft.com/office/drawing/2014/main" id="{B4E527B1-814D-3633-5535-429EA2D36342}"/>
              </a:ext>
            </a:extLst>
          </p:cNvPr>
          <p:cNvCxnSpPr>
            <a:cxnSpLocks/>
          </p:cNvCxnSpPr>
          <p:nvPr/>
        </p:nvCxnSpPr>
        <p:spPr>
          <a:xfrm>
            <a:off x="4543670" y="2348577"/>
            <a:ext cx="1292352" cy="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9" name="Ovale 8">
            <a:extLst>
              <a:ext uri="{FF2B5EF4-FFF2-40B4-BE49-F238E27FC236}">
                <a16:creationId xmlns:a16="http://schemas.microsoft.com/office/drawing/2014/main" id="{B508425A-EE19-6A0F-A3C3-A63F89206422}"/>
              </a:ext>
            </a:extLst>
          </p:cNvPr>
          <p:cNvSpPr/>
          <p:nvPr/>
        </p:nvSpPr>
        <p:spPr>
          <a:xfrm>
            <a:off x="4865540" y="2105686"/>
            <a:ext cx="485781" cy="4857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50CE6987-E1E9-D539-4D03-C363EB52C959}"/>
              </a:ext>
            </a:extLst>
          </p:cNvPr>
          <p:cNvSpPr/>
          <p:nvPr/>
        </p:nvSpPr>
        <p:spPr>
          <a:xfrm>
            <a:off x="3438613" y="1756273"/>
            <a:ext cx="1105057" cy="1105057"/>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Immagine 10">
            <a:extLst>
              <a:ext uri="{FF2B5EF4-FFF2-40B4-BE49-F238E27FC236}">
                <a16:creationId xmlns:a16="http://schemas.microsoft.com/office/drawing/2014/main" id="{DE4CA527-9AEE-0801-1483-59B687DFF6A9}"/>
              </a:ext>
            </a:extLst>
          </p:cNvPr>
          <p:cNvPicPr>
            <a:picLocks noChangeAspect="1"/>
          </p:cNvPicPr>
          <p:nvPr/>
        </p:nvPicPr>
        <p:blipFill>
          <a:blip r:embed="rId2"/>
          <a:stretch>
            <a:fillRect/>
          </a:stretch>
        </p:blipFill>
        <p:spPr>
          <a:xfrm>
            <a:off x="3729761" y="1932310"/>
            <a:ext cx="520865" cy="758341"/>
          </a:xfrm>
          <a:prstGeom prst="rect">
            <a:avLst/>
          </a:prstGeom>
        </p:spPr>
      </p:pic>
      <p:sp>
        <p:nvSpPr>
          <p:cNvPr id="12" name="Ovale 11">
            <a:extLst>
              <a:ext uri="{FF2B5EF4-FFF2-40B4-BE49-F238E27FC236}">
                <a16:creationId xmlns:a16="http://schemas.microsoft.com/office/drawing/2014/main" id="{2815FD73-54D0-648D-7025-A82D2AABABD8}"/>
              </a:ext>
            </a:extLst>
          </p:cNvPr>
          <p:cNvSpPr/>
          <p:nvPr/>
        </p:nvSpPr>
        <p:spPr>
          <a:xfrm>
            <a:off x="5816053" y="1756273"/>
            <a:ext cx="1105057" cy="1105057"/>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3" name="Connettore 2 12">
            <a:extLst>
              <a:ext uri="{FF2B5EF4-FFF2-40B4-BE49-F238E27FC236}">
                <a16:creationId xmlns:a16="http://schemas.microsoft.com/office/drawing/2014/main" id="{F9469778-C7C7-0CB3-3424-D90D521302A7}"/>
              </a:ext>
            </a:extLst>
          </p:cNvPr>
          <p:cNvCxnSpPr>
            <a:cxnSpLocks/>
          </p:cNvCxnSpPr>
          <p:nvPr/>
        </p:nvCxnSpPr>
        <p:spPr>
          <a:xfrm>
            <a:off x="6908918" y="2348577"/>
            <a:ext cx="522284" cy="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4" name="Ovale 13">
            <a:extLst>
              <a:ext uri="{FF2B5EF4-FFF2-40B4-BE49-F238E27FC236}">
                <a16:creationId xmlns:a16="http://schemas.microsoft.com/office/drawing/2014/main" id="{273D3E3E-3859-7825-7F62-26D5629B75AB}"/>
              </a:ext>
            </a:extLst>
          </p:cNvPr>
          <p:cNvSpPr/>
          <p:nvPr/>
        </p:nvSpPr>
        <p:spPr>
          <a:xfrm>
            <a:off x="7431746" y="1756273"/>
            <a:ext cx="1105057" cy="1105057"/>
          </a:xfrm>
          <a:prstGeom prst="ellipse">
            <a:avLst/>
          </a:prstGeom>
          <a:solidFill>
            <a:srgbClr val="0F40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CasellaDiTesto 14">
            <a:extLst>
              <a:ext uri="{FF2B5EF4-FFF2-40B4-BE49-F238E27FC236}">
                <a16:creationId xmlns:a16="http://schemas.microsoft.com/office/drawing/2014/main" id="{15E5CAE0-DF2C-DE5C-2E6F-86504B350979}"/>
              </a:ext>
            </a:extLst>
          </p:cNvPr>
          <p:cNvSpPr txBox="1"/>
          <p:nvPr/>
        </p:nvSpPr>
        <p:spPr>
          <a:xfrm>
            <a:off x="7656108" y="2111943"/>
            <a:ext cx="1097280" cy="369332"/>
          </a:xfrm>
          <a:prstGeom prst="rect">
            <a:avLst/>
          </a:prstGeom>
          <a:noFill/>
        </p:spPr>
        <p:txBody>
          <a:bodyPr wrap="square" rtlCol="0">
            <a:spAutoFit/>
          </a:bodyPr>
          <a:lstStyle/>
          <a:p>
            <a:r>
              <a:rPr lang="it-IT" b="1" dirty="0">
                <a:solidFill>
                  <a:schemeClr val="bg1"/>
                </a:solidFill>
                <a:latin typeface="Titillium Web" pitchFamily="2" charset="77"/>
              </a:rPr>
              <a:t>SIISL</a:t>
            </a:r>
          </a:p>
        </p:txBody>
      </p:sp>
      <p:pic>
        <p:nvPicPr>
          <p:cNvPr id="16" name="Elemento grafico 15" descr="Uomo con riempimento a tinta unita">
            <a:extLst>
              <a:ext uri="{FF2B5EF4-FFF2-40B4-BE49-F238E27FC236}">
                <a16:creationId xmlns:a16="http://schemas.microsoft.com/office/drawing/2014/main" id="{136A1ED1-2E78-D4EF-E665-ABB2224AEE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11381" y="1841782"/>
            <a:ext cx="914400" cy="914400"/>
          </a:xfrm>
          <a:prstGeom prst="rect">
            <a:avLst/>
          </a:prstGeom>
        </p:spPr>
      </p:pic>
      <p:pic>
        <p:nvPicPr>
          <p:cNvPr id="17" name="Immagine 16" descr="Immagine che contiene simbolo, cerchio, Elementi grafici, logo&#10;&#10;Descrizione generata automaticamente">
            <a:extLst>
              <a:ext uri="{FF2B5EF4-FFF2-40B4-BE49-F238E27FC236}">
                <a16:creationId xmlns:a16="http://schemas.microsoft.com/office/drawing/2014/main" id="{E00763E9-E420-B95D-E09E-0565CCC019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27881" y="2068027"/>
            <a:ext cx="561100" cy="561100"/>
          </a:xfrm>
          <a:prstGeom prst="rect">
            <a:avLst/>
          </a:prstGeom>
        </p:spPr>
      </p:pic>
      <p:pic>
        <p:nvPicPr>
          <p:cNvPr id="18" name="Elemento grafico 17" descr="Monitor con riempimento a tinta unita">
            <a:extLst>
              <a:ext uri="{FF2B5EF4-FFF2-40B4-BE49-F238E27FC236}">
                <a16:creationId xmlns:a16="http://schemas.microsoft.com/office/drawing/2014/main" id="{D30CBCBD-0A1E-A77E-274F-27531FB69F3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527074" y="1875985"/>
            <a:ext cx="914400" cy="914400"/>
          </a:xfrm>
          <a:prstGeom prst="rect">
            <a:avLst/>
          </a:prstGeom>
        </p:spPr>
      </p:pic>
      <p:sp>
        <p:nvSpPr>
          <p:cNvPr id="19" name="Segnaposto numero diapositiva 7">
            <a:extLst>
              <a:ext uri="{FF2B5EF4-FFF2-40B4-BE49-F238E27FC236}">
                <a16:creationId xmlns:a16="http://schemas.microsoft.com/office/drawing/2014/main" id="{F9167573-82CE-AC6D-2A3D-053FACA33A39}"/>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50</a:t>
            </a:fld>
            <a:endParaRPr lang="it-IT" dirty="0"/>
          </a:p>
        </p:txBody>
      </p:sp>
    </p:spTree>
    <p:extLst>
      <p:ext uri="{BB962C8B-B14F-4D97-AF65-F5344CB8AC3E}">
        <p14:creationId xmlns:p14="http://schemas.microsoft.com/office/powerpoint/2010/main" val="8356686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785B73F-D10A-0509-164D-551B8D234F9E}"/>
              </a:ext>
            </a:extLst>
          </p:cNvPr>
          <p:cNvSpPr txBox="1">
            <a:spLocks/>
          </p:cNvSpPr>
          <p:nvPr/>
        </p:nvSpPr>
        <p:spPr>
          <a:xfrm>
            <a:off x="890014" y="2383671"/>
            <a:ext cx="10450921" cy="3700138"/>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57200" indent="-457200">
              <a:buClr>
                <a:srgbClr val="007DB3"/>
              </a:buClr>
              <a:buFont typeface="Arial" panose="020B0604020202020204" pitchFamily="34" charset="0"/>
              <a:buChar char="•"/>
            </a:pPr>
            <a:endParaRPr lang="it-IT" sz="2400" kern="0" dirty="0">
              <a:solidFill>
                <a:sysClr val="windowText" lastClr="000000"/>
              </a:solidFill>
              <a:latin typeface="Titillium Web" pitchFamily="2" charset="77"/>
              <a:cs typeface="Times New Roman" panose="02020603050405020304" pitchFamily="18" charset="0"/>
            </a:endParaRPr>
          </a:p>
          <a:p>
            <a:pPr marL="457200" indent="-457200">
              <a:buClr>
                <a:srgbClr val="007DB3"/>
              </a:buClr>
              <a:buFont typeface="Arial" panose="020B0604020202020204" pitchFamily="34" charset="0"/>
              <a:buChar char="•"/>
            </a:pPr>
            <a:r>
              <a:rPr lang="it-IT" sz="2400" kern="0" dirty="0">
                <a:solidFill>
                  <a:sysClr val="windowText" lastClr="000000"/>
                </a:solidFill>
                <a:latin typeface="Titillium Web" pitchFamily="2" charset="77"/>
                <a:cs typeface="Times New Roman" panose="02020603050405020304" pitchFamily="18" charset="0"/>
              </a:rPr>
              <a:t>Il beneficio </a:t>
            </a:r>
            <a:r>
              <a:rPr lang="it-IT" sz="2400" b="1" kern="0" dirty="0">
                <a:solidFill>
                  <a:sysClr val="windowText" lastClr="000000"/>
                </a:solidFill>
                <a:latin typeface="Titillium Web" pitchFamily="2" charset="77"/>
                <a:cs typeface="Times New Roman" panose="02020603050405020304" pitchFamily="18" charset="0"/>
              </a:rPr>
              <a:t>decorre dal mese successivo </a:t>
            </a:r>
            <a:r>
              <a:rPr lang="it-IT" sz="2400" kern="0" dirty="0">
                <a:solidFill>
                  <a:sysClr val="windowText" lastClr="000000"/>
                </a:solidFill>
                <a:latin typeface="Titillium Web" pitchFamily="2" charset="77"/>
                <a:cs typeface="Times New Roman" panose="02020603050405020304" pitchFamily="18" charset="0"/>
              </a:rPr>
              <a:t>a </a:t>
            </a:r>
            <a:r>
              <a:rPr lang="it-IT" sz="2400" b="1" kern="0" dirty="0">
                <a:solidFill>
                  <a:sysClr val="windowText" lastClr="000000"/>
                </a:solidFill>
                <a:latin typeface="Titillium Web" pitchFamily="2" charset="77"/>
                <a:cs typeface="Times New Roman" panose="02020603050405020304" pitchFamily="18" charset="0"/>
              </a:rPr>
              <a:t>quello di sottoscrizione, da parte del richiedente, del patto di attivazione digitale</a:t>
            </a:r>
            <a:r>
              <a:rPr lang="it-IT" sz="2400" kern="0" dirty="0">
                <a:solidFill>
                  <a:sysClr val="windowText" lastClr="000000"/>
                </a:solidFill>
                <a:latin typeface="Titillium Web" pitchFamily="2" charset="77"/>
                <a:cs typeface="Times New Roman" panose="02020603050405020304" pitchFamily="18" charset="0"/>
              </a:rPr>
              <a:t>.</a:t>
            </a:r>
          </a:p>
          <a:p>
            <a:pPr marL="342900" indent="-342900">
              <a:buClr>
                <a:srgbClr val="007DB3"/>
              </a:buClr>
              <a:buFont typeface="Arial" panose="020B0604020202020204" pitchFamily="34" charset="0"/>
              <a:buChar char="•"/>
            </a:pPr>
            <a:endParaRPr lang="it-IT" sz="2400" kern="0" dirty="0">
              <a:solidFill>
                <a:sysClr val="windowText" lastClr="000000"/>
              </a:solidFill>
              <a:latin typeface="Titillium Web" pitchFamily="2" charset="77"/>
              <a:cs typeface="Times New Roman" panose="02020603050405020304" pitchFamily="18" charset="0"/>
            </a:endParaRPr>
          </a:p>
          <a:p>
            <a:pPr marL="457200" indent="-457200">
              <a:buClr>
                <a:srgbClr val="007DB3"/>
              </a:buClr>
              <a:buFont typeface="Arial" panose="020B0604020202020204" pitchFamily="34" charset="0"/>
              <a:buChar char="•"/>
            </a:pPr>
            <a:r>
              <a:rPr lang="it-IT" sz="2400" kern="0" dirty="0">
                <a:solidFill>
                  <a:sysClr val="windowText" lastClr="000000"/>
                </a:solidFill>
                <a:latin typeface="Titillium Web" pitchFamily="2" charset="77"/>
                <a:cs typeface="Times New Roman" panose="02020603050405020304" pitchFamily="18" charset="0"/>
              </a:rPr>
              <a:t>Il valore mensile è pari ad un dodicesimo del valore su base annua ed è concesso per un </a:t>
            </a:r>
            <a:r>
              <a:rPr lang="it-IT" sz="2400" b="1" kern="0" dirty="0">
                <a:solidFill>
                  <a:sysClr val="windowText" lastClr="000000"/>
                </a:solidFill>
                <a:latin typeface="Titillium Web" pitchFamily="2" charset="77"/>
                <a:cs typeface="Times New Roman" panose="02020603050405020304" pitchFamily="18" charset="0"/>
              </a:rPr>
              <a:t>periodo massimo di 18 mesi</a:t>
            </a:r>
            <a:r>
              <a:rPr lang="it-IT" sz="2400" kern="0" dirty="0">
                <a:solidFill>
                  <a:sysClr val="windowText" lastClr="000000"/>
                </a:solidFill>
                <a:latin typeface="Titillium Web" pitchFamily="2" charset="77"/>
                <a:cs typeface="Times New Roman" panose="02020603050405020304" pitchFamily="18" charset="0"/>
              </a:rPr>
              <a:t>, trascorsi i quali può essere rinnovato, previa sospensione di 1 mese, </a:t>
            </a:r>
            <a:r>
              <a:rPr lang="it-IT" sz="2400" b="1" kern="0" dirty="0">
                <a:solidFill>
                  <a:sysClr val="windowText" lastClr="000000"/>
                </a:solidFill>
                <a:latin typeface="Titillium Web" pitchFamily="2" charset="77"/>
                <a:cs typeface="Times New Roman" panose="02020603050405020304" pitchFamily="18" charset="0"/>
              </a:rPr>
              <a:t>per periodi ulteriori di 12 mesi.</a:t>
            </a:r>
          </a:p>
          <a:p>
            <a:pPr marL="457200" indent="-457200">
              <a:buClr>
                <a:srgbClr val="007DB3"/>
              </a:buClr>
              <a:buFont typeface="Arial" panose="020B0604020202020204" pitchFamily="34" charset="0"/>
              <a:buChar char="•"/>
            </a:pPr>
            <a:endParaRPr lang="it-IT" sz="2400" b="1" kern="0" dirty="0">
              <a:solidFill>
                <a:sysClr val="windowText" lastClr="000000"/>
              </a:solidFill>
              <a:latin typeface="Titillium Web" pitchFamily="2" charset="77"/>
              <a:cs typeface="Times New Roman" panose="02020603050405020304" pitchFamily="18" charset="0"/>
            </a:endParaRPr>
          </a:p>
          <a:p>
            <a:pPr marL="457200" indent="-457200">
              <a:buClr>
                <a:srgbClr val="007DB3"/>
              </a:buClr>
              <a:buFont typeface="Arial" panose="020B0604020202020204" pitchFamily="34" charset="0"/>
              <a:buChar char="•"/>
            </a:pPr>
            <a:r>
              <a:rPr lang="it-IT" sz="2400" b="1" kern="0" dirty="0">
                <a:solidFill>
                  <a:sysClr val="windowText" lastClr="000000"/>
                </a:solidFill>
                <a:latin typeface="Titillium Web" pitchFamily="2" charset="77"/>
                <a:cs typeface="Times New Roman" panose="02020603050405020304" pitchFamily="18" charset="0"/>
              </a:rPr>
              <a:t>Allo scadere dei periodi di rinnovo di dodici mesi, è sempre prevista la sospensione di un mese.</a:t>
            </a:r>
            <a:endParaRPr lang="it-IT" sz="2400" kern="0" dirty="0">
              <a:solidFill>
                <a:sysClr val="windowText" lastClr="000000"/>
              </a:solidFill>
              <a:latin typeface="Titillium Web" pitchFamily="2" charset="77"/>
              <a:cs typeface="Times New Roman" panose="02020603050405020304" pitchFamily="18" charset="0"/>
            </a:endParaRPr>
          </a:p>
          <a:p>
            <a:pPr marL="342900" indent="-342900">
              <a:buClr>
                <a:srgbClr val="007DB3"/>
              </a:buClr>
              <a:buFont typeface="Arial" panose="020B0604020202020204" pitchFamily="34" charset="0"/>
              <a:buChar char="•"/>
            </a:pPr>
            <a:endParaRPr lang="it-IT" sz="2000" kern="0" dirty="0">
              <a:solidFill>
                <a:sysClr val="windowText" lastClr="000000"/>
              </a:solidFill>
              <a:latin typeface="Titillium Web" pitchFamily="2" charset="77"/>
              <a:cs typeface="Times New Roman" panose="02020603050405020304" pitchFamily="18" charset="0"/>
            </a:endParaRPr>
          </a:p>
          <a:p>
            <a:pPr marL="342900" indent="-342900">
              <a:buClr>
                <a:srgbClr val="007DB3"/>
              </a:buClr>
              <a:buFont typeface="Arial" panose="020B0604020202020204" pitchFamily="34" charset="0"/>
              <a:buChar char="•"/>
            </a:pPr>
            <a:endParaRPr lang="it-IT" sz="2000" kern="0" dirty="0">
              <a:solidFill>
                <a:sysClr val="windowText" lastClr="000000"/>
              </a:solidFill>
              <a:latin typeface="Titillium Web" pitchFamily="2" charset="77"/>
              <a:cs typeface="Times New Roman" panose="02020603050405020304" pitchFamily="18" charset="0"/>
            </a:endParaRPr>
          </a:p>
        </p:txBody>
      </p:sp>
      <p:sp>
        <p:nvSpPr>
          <p:cNvPr id="4" name="Titolo 8">
            <a:extLst>
              <a:ext uri="{FF2B5EF4-FFF2-40B4-BE49-F238E27FC236}">
                <a16:creationId xmlns:a16="http://schemas.microsoft.com/office/drawing/2014/main" id="{4AF6B829-329F-F562-6D40-CBCC80CE2501}"/>
              </a:ext>
            </a:extLst>
          </p:cNvPr>
          <p:cNvSpPr txBox="1">
            <a:spLocks/>
          </p:cNvSpPr>
          <p:nvPr/>
        </p:nvSpPr>
        <p:spPr>
          <a:xfrm>
            <a:off x="725715" y="965817"/>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DURATA DEL BENEFICIO</a:t>
            </a:r>
          </a:p>
        </p:txBody>
      </p:sp>
      <p:grpSp>
        <p:nvGrpSpPr>
          <p:cNvPr id="5" name="Gruppo 4">
            <a:extLst>
              <a:ext uri="{FF2B5EF4-FFF2-40B4-BE49-F238E27FC236}">
                <a16:creationId xmlns:a16="http://schemas.microsoft.com/office/drawing/2014/main" id="{F37583DA-2A9C-DA95-81CD-C314CEFF2686}"/>
              </a:ext>
            </a:extLst>
          </p:cNvPr>
          <p:cNvGrpSpPr/>
          <p:nvPr/>
        </p:nvGrpSpPr>
        <p:grpSpPr>
          <a:xfrm>
            <a:off x="0" y="6383461"/>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EA8AE6D2-26BB-77C3-9A68-3FB6732F3984}"/>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8AAB5380-BBBE-0772-BC4D-BDE41BA20BAA}"/>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8" name="Rettangolo con angoli arrotondati 7">
            <a:extLst>
              <a:ext uri="{FF2B5EF4-FFF2-40B4-BE49-F238E27FC236}">
                <a16:creationId xmlns:a16="http://schemas.microsoft.com/office/drawing/2014/main" id="{377C742C-462C-E2A8-B7A7-8F78B83BFD47}"/>
              </a:ext>
            </a:extLst>
          </p:cNvPr>
          <p:cNvSpPr/>
          <p:nvPr/>
        </p:nvSpPr>
        <p:spPr>
          <a:xfrm>
            <a:off x="711426" y="2066307"/>
            <a:ext cx="10938268" cy="4017502"/>
          </a:xfrm>
          <a:prstGeom prst="roundRect">
            <a:avLst>
              <a:gd name="adj" fmla="val 5745"/>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9" name="Gruppo 8">
            <a:extLst>
              <a:ext uri="{FF2B5EF4-FFF2-40B4-BE49-F238E27FC236}">
                <a16:creationId xmlns:a16="http://schemas.microsoft.com/office/drawing/2014/main" id="{8ED4ED44-EBDF-E2AC-2A27-B8035E9F152E}"/>
              </a:ext>
            </a:extLst>
          </p:cNvPr>
          <p:cNvGrpSpPr/>
          <p:nvPr/>
        </p:nvGrpSpPr>
        <p:grpSpPr>
          <a:xfrm>
            <a:off x="5680573" y="1488678"/>
            <a:ext cx="1170432" cy="1170432"/>
            <a:chOff x="4746885" y="2320015"/>
            <a:chExt cx="2520804" cy="2520804"/>
          </a:xfrm>
        </p:grpSpPr>
        <p:pic>
          <p:nvPicPr>
            <p:cNvPr id="10" name="Immagine 9" descr="Immagine che contiene Elementi grafici, schermata, cerchio, clipart&#10;&#10;Descrizione generata automaticamente">
              <a:extLst>
                <a:ext uri="{FF2B5EF4-FFF2-40B4-BE49-F238E27FC236}">
                  <a16:creationId xmlns:a16="http://schemas.microsoft.com/office/drawing/2014/main" id="{A8728E8A-C68B-CFD7-5293-4033452BBD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6885" y="2320015"/>
              <a:ext cx="2520804" cy="2520804"/>
            </a:xfrm>
            <a:prstGeom prst="rect">
              <a:avLst/>
            </a:prstGeom>
          </p:spPr>
        </p:pic>
        <p:sp>
          <p:nvSpPr>
            <p:cNvPr id="11" name="Rettangolo 10">
              <a:extLst>
                <a:ext uri="{FF2B5EF4-FFF2-40B4-BE49-F238E27FC236}">
                  <a16:creationId xmlns:a16="http://schemas.microsoft.com/office/drawing/2014/main" id="{1A3B7E73-8FE0-93EB-069A-CB875E14C9DA}"/>
                </a:ext>
              </a:extLst>
            </p:cNvPr>
            <p:cNvSpPr/>
            <p:nvPr/>
          </p:nvSpPr>
          <p:spPr>
            <a:xfrm>
              <a:off x="5457825" y="3151732"/>
              <a:ext cx="1057275" cy="10958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2" name="Segnaposto numero diapositiva 7">
            <a:extLst>
              <a:ext uri="{FF2B5EF4-FFF2-40B4-BE49-F238E27FC236}">
                <a16:creationId xmlns:a16="http://schemas.microsoft.com/office/drawing/2014/main" id="{F0BC8AF2-E295-6194-A1BB-DAD563224016}"/>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51</a:t>
            </a:fld>
            <a:endParaRPr lang="it-IT" dirty="0"/>
          </a:p>
        </p:txBody>
      </p:sp>
    </p:spTree>
    <p:extLst>
      <p:ext uri="{BB962C8B-B14F-4D97-AF65-F5344CB8AC3E}">
        <p14:creationId xmlns:p14="http://schemas.microsoft.com/office/powerpoint/2010/main" val="2568674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7EBAD871-12E5-2D12-1081-4A7119063282}"/>
              </a:ext>
            </a:extLst>
          </p:cNvPr>
          <p:cNvSpPr>
            <a:spLocks noGrp="1"/>
          </p:cNvSpPr>
          <p:nvPr>
            <p:ph type="title"/>
          </p:nvPr>
        </p:nvSpPr>
        <p:spPr>
          <a:xfrm>
            <a:off x="555924" y="1036523"/>
            <a:ext cx="11080148" cy="1231106"/>
          </a:xfrm>
        </p:spPr>
        <p:txBody>
          <a:bodyPr/>
          <a:lstStyle/>
          <a:p>
            <a:r>
              <a:rPr lang="it-IT" sz="4000" dirty="0">
                <a:latin typeface="Titillium Web" pitchFamily="2" charset="77"/>
              </a:rPr>
              <a:t>VARIAZIONI PER ATTIVITÀ LAVORATIVA SUBORDINATA</a:t>
            </a:r>
          </a:p>
        </p:txBody>
      </p:sp>
      <p:sp>
        <p:nvSpPr>
          <p:cNvPr id="5" name="Segnaposto contenuto 2">
            <a:extLst>
              <a:ext uri="{FF2B5EF4-FFF2-40B4-BE49-F238E27FC236}">
                <a16:creationId xmlns:a16="http://schemas.microsoft.com/office/drawing/2014/main" id="{66E317E2-E012-6382-496F-179077A345D1}"/>
              </a:ext>
            </a:extLst>
          </p:cNvPr>
          <p:cNvSpPr txBox="1">
            <a:spLocks/>
          </p:cNvSpPr>
          <p:nvPr/>
        </p:nvSpPr>
        <p:spPr>
          <a:xfrm>
            <a:off x="448003" y="2267629"/>
            <a:ext cx="11560424" cy="4370119"/>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kern="0" dirty="0">
                <a:solidFill>
                  <a:sysClr val="windowText" lastClr="000000"/>
                </a:solidFill>
                <a:latin typeface="Titillium Web" pitchFamily="2" charset="77"/>
                <a:cs typeface="Times New Roman" panose="02020603050405020304" pitchFamily="18" charset="0"/>
              </a:rPr>
              <a:t>In caso di variazione della condizione occupazionale per avvio di lavoro dipendente da parte di uno o più componenti il nucleo nel corso dell'erogazione dell’assegno di inclusione:</a:t>
            </a:r>
          </a:p>
          <a:p>
            <a:pPr>
              <a:buFont typeface="Wingdings" pitchFamily="2" charset="2"/>
              <a:buChar char="q"/>
            </a:pPr>
            <a:endParaRPr lang="it-IT" kern="0" dirty="0">
              <a:solidFill>
                <a:sysClr val="windowText" lastClr="000000"/>
              </a:solidFill>
              <a:latin typeface="Titillium Web" pitchFamily="2" charset="77"/>
              <a:cs typeface="Times New Roman" panose="02020603050405020304" pitchFamily="18" charset="0"/>
            </a:endParaRPr>
          </a:p>
          <a:p>
            <a:pPr marL="285750" indent="-285750">
              <a:buFont typeface="Arial" panose="020B0604020202020204" pitchFamily="34" charset="0"/>
              <a:buChar char="•"/>
            </a:pPr>
            <a:r>
              <a:rPr lang="it-IT" kern="0" dirty="0">
                <a:solidFill>
                  <a:sysClr val="windowText" lastClr="000000"/>
                </a:solidFill>
                <a:latin typeface="Titillium Web" pitchFamily="2" charset="77"/>
                <a:cs typeface="Times New Roman" panose="02020603050405020304" pitchFamily="18" charset="0"/>
              </a:rPr>
              <a:t> il maggior reddito da lavoro percepito </a:t>
            </a:r>
            <a:r>
              <a:rPr lang="it-IT" b="1" kern="0" dirty="0">
                <a:solidFill>
                  <a:sysClr val="windowText" lastClr="000000"/>
                </a:solidFill>
                <a:latin typeface="Titillium Web" pitchFamily="2" charset="77"/>
                <a:cs typeface="Times New Roman" panose="02020603050405020304" pitchFamily="18" charset="0"/>
              </a:rPr>
              <a:t>non concorre alla determinazione del beneficio economico entro il limite massimo di 3.000 euro lordi annui</a:t>
            </a:r>
            <a:r>
              <a:rPr lang="it-IT" kern="0" dirty="0">
                <a:solidFill>
                  <a:sysClr val="windowText" lastClr="000000"/>
                </a:solidFill>
                <a:latin typeface="Titillium Web" pitchFamily="2" charset="77"/>
                <a:cs typeface="Times New Roman" panose="02020603050405020304" pitchFamily="18" charset="0"/>
              </a:rPr>
              <a:t>, a decorrere dal mese successivo a quello della variazione e fino a quando il maggior reddito non è recepito nell'ISEE per l'intera annualità;</a:t>
            </a:r>
          </a:p>
          <a:p>
            <a:pPr marL="285750" indent="-285750">
              <a:spcBef>
                <a:spcPts val="728"/>
              </a:spcBef>
              <a:buFont typeface="Arial" panose="020B0604020202020204" pitchFamily="34" charset="0"/>
              <a:buChar char="•"/>
            </a:pPr>
            <a:r>
              <a:rPr lang="it-IT" kern="0" dirty="0">
                <a:solidFill>
                  <a:sysClr val="windowText" lastClr="000000"/>
                </a:solidFill>
                <a:latin typeface="Titillium Web" pitchFamily="2" charset="77"/>
                <a:cs typeface="Times New Roman" panose="02020603050405020304" pitchFamily="18" charset="0"/>
              </a:rPr>
              <a:t> L’avvio dell’attività di lavoro dipendente è desunto dalle comunicazioni obbligatorie.</a:t>
            </a:r>
          </a:p>
          <a:p>
            <a:pPr marL="285750" indent="-285750">
              <a:buFont typeface="Arial" panose="020B0604020202020204" pitchFamily="34" charset="0"/>
              <a:buChar char="•"/>
            </a:pPr>
            <a:endParaRPr lang="it-IT" kern="0" dirty="0">
              <a:solidFill>
                <a:sysClr val="windowText" lastClr="000000"/>
              </a:solidFill>
              <a:latin typeface="Titillium Web" pitchFamily="2" charset="77"/>
              <a:cs typeface="Times New Roman" panose="02020603050405020304" pitchFamily="18" charset="0"/>
            </a:endParaRPr>
          </a:p>
          <a:p>
            <a:pPr marL="285750" indent="-285750">
              <a:buFont typeface="Arial" panose="020B0604020202020204" pitchFamily="34" charset="0"/>
              <a:buChar char="•"/>
            </a:pPr>
            <a:r>
              <a:rPr lang="it-IT" kern="0" dirty="0">
                <a:solidFill>
                  <a:sysClr val="windowText" lastClr="000000"/>
                </a:solidFill>
                <a:latin typeface="Titillium Web" pitchFamily="2" charset="77"/>
                <a:cs typeface="Times New Roman" panose="02020603050405020304" pitchFamily="18" charset="0"/>
              </a:rPr>
              <a:t> Il reddito derivante dall’attività è comunque comunicato dal lavoratore all’INPS entro trenta giorni dall’avvio.</a:t>
            </a:r>
          </a:p>
          <a:p>
            <a:pPr marL="285750" indent="-285750">
              <a:buFont typeface="Arial" panose="020B0604020202020204" pitchFamily="34" charset="0"/>
              <a:buChar char="•"/>
            </a:pPr>
            <a:endParaRPr lang="it-IT" kern="0" dirty="0">
              <a:solidFill>
                <a:sysClr val="windowText" lastClr="000000"/>
              </a:solidFill>
              <a:latin typeface="Titillium Web" pitchFamily="2" charset="77"/>
              <a:cs typeface="Times New Roman" panose="02020603050405020304" pitchFamily="18" charset="0"/>
            </a:endParaRPr>
          </a:p>
          <a:p>
            <a:pPr marL="285750" indent="-285750">
              <a:buFont typeface="Arial" panose="020B0604020202020204" pitchFamily="34" charset="0"/>
              <a:buChar char="•"/>
            </a:pPr>
            <a:r>
              <a:rPr lang="it-IT" b="1" kern="0" dirty="0">
                <a:solidFill>
                  <a:sysClr val="windowText" lastClr="000000"/>
                </a:solidFill>
                <a:latin typeface="Titillium Web" pitchFamily="2" charset="77"/>
                <a:cs typeface="Times New Roman" panose="02020603050405020304" pitchFamily="18" charset="0"/>
              </a:rPr>
              <a:t>Qualora sia decorso il termine di trenta giorni dall’avvio della attività, come desumibile dalle comunicazioni obbligatorie, senza che la comunicazione da parte del lavoratore sia stata resa, l’erogazione del beneficio è sospesa sino a che non si sia ottemperato a tale obbligo e, comunque, non oltre tre mesi dall’avvio dell’attività, decorsi i quali il diritto alla prestazione decade.</a:t>
            </a:r>
          </a:p>
          <a:p>
            <a:pPr>
              <a:buFont typeface="Wingdings" pitchFamily="2" charset="2"/>
              <a:buChar char="q"/>
            </a:pPr>
            <a:endParaRPr lang="it-IT" kern="0" dirty="0">
              <a:solidFill>
                <a:sysClr val="windowText" lastClr="000000"/>
              </a:solidFill>
              <a:latin typeface="Titillium Web" pitchFamily="2" charset="77"/>
              <a:cs typeface="Times New Roman" panose="02020603050405020304" pitchFamily="18" charset="0"/>
            </a:endParaRPr>
          </a:p>
        </p:txBody>
      </p:sp>
      <p:sp>
        <p:nvSpPr>
          <p:cNvPr id="6" name="Segnaposto numero diapositiva 6">
            <a:extLst>
              <a:ext uri="{FF2B5EF4-FFF2-40B4-BE49-F238E27FC236}">
                <a16:creationId xmlns:a16="http://schemas.microsoft.com/office/drawing/2014/main" id="{C1640016-F9A3-A603-9319-45A4D5C8B4AE}"/>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52</a:t>
            </a:fld>
            <a:endParaRPr lang="it-IT"/>
          </a:p>
        </p:txBody>
      </p:sp>
      <p:grpSp>
        <p:nvGrpSpPr>
          <p:cNvPr id="7" name="Gruppo 6">
            <a:extLst>
              <a:ext uri="{FF2B5EF4-FFF2-40B4-BE49-F238E27FC236}">
                <a16:creationId xmlns:a16="http://schemas.microsoft.com/office/drawing/2014/main" id="{FDA01FF9-3EF2-F529-BE5C-C11F9C5DC9DC}"/>
              </a:ext>
            </a:extLst>
          </p:cNvPr>
          <p:cNvGrpSpPr/>
          <p:nvPr/>
        </p:nvGrpSpPr>
        <p:grpSpPr>
          <a:xfrm>
            <a:off x="0" y="6383461"/>
            <a:ext cx="1708393" cy="276999"/>
            <a:chOff x="284477" y="6384391"/>
            <a:chExt cx="1708393" cy="276999"/>
          </a:xfrm>
        </p:grpSpPr>
        <p:sp>
          <p:nvSpPr>
            <p:cNvPr id="8" name="Rettangolo con angoli arrotondati sullo stesso lato 7">
              <a:extLst>
                <a:ext uri="{FF2B5EF4-FFF2-40B4-BE49-F238E27FC236}">
                  <a16:creationId xmlns:a16="http://schemas.microsoft.com/office/drawing/2014/main" id="{60D5281B-FCB5-4A09-F442-FE57DB4158FE}"/>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9" name="CasellaDiTesto 8">
              <a:extLst>
                <a:ext uri="{FF2B5EF4-FFF2-40B4-BE49-F238E27FC236}">
                  <a16:creationId xmlns:a16="http://schemas.microsoft.com/office/drawing/2014/main" id="{02683153-C599-0610-92D6-1B56450EDA79}"/>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7164606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e 12">
            <a:extLst>
              <a:ext uri="{FF2B5EF4-FFF2-40B4-BE49-F238E27FC236}">
                <a16:creationId xmlns:a16="http://schemas.microsoft.com/office/drawing/2014/main" id="{644DC8C4-C56F-AF8C-02FD-6F7C0AC5322C}"/>
              </a:ext>
            </a:extLst>
          </p:cNvPr>
          <p:cNvSpPr/>
          <p:nvPr/>
        </p:nvSpPr>
        <p:spPr>
          <a:xfrm>
            <a:off x="837065" y="4148660"/>
            <a:ext cx="1170432" cy="117043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Titolo 1">
            <a:extLst>
              <a:ext uri="{FF2B5EF4-FFF2-40B4-BE49-F238E27FC236}">
                <a16:creationId xmlns:a16="http://schemas.microsoft.com/office/drawing/2014/main" id="{4DA41594-7D0D-2ADC-4A69-CC0019AB70A5}"/>
              </a:ext>
            </a:extLst>
          </p:cNvPr>
          <p:cNvSpPr>
            <a:spLocks noGrp="1"/>
          </p:cNvSpPr>
          <p:nvPr>
            <p:ph type="title"/>
          </p:nvPr>
        </p:nvSpPr>
        <p:spPr>
          <a:xfrm>
            <a:off x="555925" y="1104405"/>
            <a:ext cx="11080148" cy="584775"/>
          </a:xfrm>
        </p:spPr>
        <p:txBody>
          <a:bodyPr/>
          <a:lstStyle/>
          <a:p>
            <a:r>
              <a:rPr lang="it-IT" sz="3800" dirty="0">
                <a:latin typeface="Titillium Web" pitchFamily="2" charset="77"/>
              </a:rPr>
              <a:t>VARIAZIONI PER ALTRE ATTIVITÀ LAVORATIVE</a:t>
            </a:r>
          </a:p>
        </p:txBody>
      </p:sp>
      <p:sp>
        <p:nvSpPr>
          <p:cNvPr id="4" name="Segnaposto contenuto 2">
            <a:extLst>
              <a:ext uri="{FF2B5EF4-FFF2-40B4-BE49-F238E27FC236}">
                <a16:creationId xmlns:a16="http://schemas.microsoft.com/office/drawing/2014/main" id="{7BD2D336-E9A9-F33D-4038-C1911B07250B}"/>
              </a:ext>
            </a:extLst>
          </p:cNvPr>
          <p:cNvSpPr txBox="1">
            <a:spLocks/>
          </p:cNvSpPr>
          <p:nvPr/>
        </p:nvSpPr>
        <p:spPr>
          <a:xfrm>
            <a:off x="2795751" y="2013342"/>
            <a:ext cx="8607017" cy="4370119"/>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400" kern="0" dirty="0">
                <a:solidFill>
                  <a:sysClr val="windowText" lastClr="000000"/>
                </a:solidFill>
                <a:latin typeface="Titillium Web" pitchFamily="2" charset="77"/>
                <a:cs typeface="Times New Roman" panose="02020603050405020304" pitchFamily="18" charset="0"/>
              </a:rPr>
              <a:t>In caso di partecipazione a </a:t>
            </a:r>
            <a:r>
              <a:rPr lang="it-IT" sz="2400" b="1" kern="0" dirty="0">
                <a:solidFill>
                  <a:sysClr val="windowText" lastClr="000000"/>
                </a:solidFill>
                <a:latin typeface="Titillium Web" pitchFamily="2" charset="77"/>
                <a:cs typeface="Times New Roman" panose="02020603050405020304" pitchFamily="18" charset="0"/>
              </a:rPr>
              <a:t>percorsi di politica attiva del lavoro (es. tirocini o attività formative parte del patto</a:t>
            </a:r>
            <a:r>
              <a:rPr lang="it-IT" sz="2400" kern="0" dirty="0">
                <a:solidFill>
                  <a:sysClr val="windowText" lastClr="000000"/>
                </a:solidFill>
                <a:latin typeface="Titillium Web" pitchFamily="2" charset="77"/>
                <a:cs typeface="Times New Roman" panose="02020603050405020304" pitchFamily="18" charset="0"/>
              </a:rPr>
              <a:t>) che prevedano indennità o benefici di partecipazione comunque denominati, la cumulabilità con l’Assegno di inclusione è riconosciuta </a:t>
            </a:r>
            <a:r>
              <a:rPr lang="it-IT" sz="2400" b="1" kern="0" dirty="0">
                <a:solidFill>
                  <a:sysClr val="windowText" lastClr="000000"/>
                </a:solidFill>
                <a:latin typeface="Titillium Web" pitchFamily="2" charset="77"/>
                <a:cs typeface="Times New Roman" panose="02020603050405020304" pitchFamily="18" charset="0"/>
              </a:rPr>
              <a:t>entro il limite massimo annuo di 3.000 euro lordi.</a:t>
            </a:r>
          </a:p>
          <a:p>
            <a:pPr marL="457200" indent="-457200">
              <a:buFont typeface="Arial" panose="020B0604020202020204" pitchFamily="34" charset="0"/>
              <a:buChar char="•"/>
            </a:pPr>
            <a:endParaRPr lang="it-IT" sz="2400" kern="0" dirty="0">
              <a:solidFill>
                <a:sysClr val="windowText" lastClr="000000"/>
              </a:solidFill>
              <a:latin typeface="Titillium Web" pitchFamily="2" charset="77"/>
              <a:cs typeface="Times New Roman" panose="02020603050405020304" pitchFamily="18" charset="0"/>
            </a:endParaRPr>
          </a:p>
          <a:p>
            <a:r>
              <a:rPr lang="it-IT" sz="2400" kern="0" dirty="0">
                <a:solidFill>
                  <a:sysClr val="windowText" lastClr="000000"/>
                </a:solidFill>
                <a:latin typeface="Titillium Web" pitchFamily="2" charset="77"/>
                <a:cs typeface="Times New Roman" panose="02020603050405020304" pitchFamily="18" charset="0"/>
              </a:rPr>
              <a:t>In caso di accettazione di </a:t>
            </a:r>
            <a:r>
              <a:rPr lang="it-IT" sz="2400" b="1" kern="0" dirty="0">
                <a:solidFill>
                  <a:sysClr val="windowText" lastClr="000000"/>
                </a:solidFill>
                <a:latin typeface="Titillium Web" pitchFamily="2" charset="77"/>
                <a:cs typeface="Times New Roman" panose="02020603050405020304" pitchFamily="18" charset="0"/>
              </a:rPr>
              <a:t>offerte di lavoro </a:t>
            </a:r>
            <a:r>
              <a:rPr lang="it-IT" sz="2400" kern="0" dirty="0">
                <a:solidFill>
                  <a:sysClr val="windowText" lastClr="000000"/>
                </a:solidFill>
                <a:latin typeface="Titillium Web" pitchFamily="2" charset="77"/>
                <a:cs typeface="Times New Roman" panose="02020603050405020304" pitchFamily="18" charset="0"/>
              </a:rPr>
              <a:t>anche di durata inferiore a un mese, la cumulabilità con l’Assegno di inclusione è riconosciuta </a:t>
            </a:r>
            <a:r>
              <a:rPr lang="it-IT" sz="2400" b="1" kern="0" dirty="0">
                <a:solidFill>
                  <a:sysClr val="windowText" lastClr="000000"/>
                </a:solidFill>
                <a:latin typeface="Titillium Web" pitchFamily="2" charset="77"/>
                <a:cs typeface="Times New Roman" panose="02020603050405020304" pitchFamily="18" charset="0"/>
              </a:rPr>
              <a:t>entro il limite massimo annuo di 3.000 euro lordi.</a:t>
            </a:r>
          </a:p>
          <a:p>
            <a:pPr marL="342900" indent="-342900">
              <a:buFont typeface="Wingdings" panose="05000000000000000000" pitchFamily="2" charset="2"/>
              <a:buChar char="q"/>
            </a:pPr>
            <a:endParaRPr lang="it-IT" sz="2800" kern="0" dirty="0">
              <a:solidFill>
                <a:sysClr val="windowText" lastClr="000000"/>
              </a:solidFill>
              <a:latin typeface="Titillium Web" pitchFamily="2" charset="77"/>
              <a:cs typeface="Times New Roman" panose="02020603050405020304" pitchFamily="18" charset="0"/>
            </a:endParaRPr>
          </a:p>
          <a:p>
            <a:pPr marL="342900" indent="-342900">
              <a:buFont typeface="Wingdings" panose="05000000000000000000" pitchFamily="2" charset="2"/>
              <a:buChar char="q"/>
            </a:pPr>
            <a:endParaRPr lang="it-IT" sz="2800" kern="0" dirty="0">
              <a:solidFill>
                <a:sysClr val="windowText" lastClr="000000"/>
              </a:solidFill>
              <a:latin typeface="Titillium Web" pitchFamily="2" charset="77"/>
              <a:cs typeface="Times New Roman" panose="02020603050405020304" pitchFamily="18" charset="0"/>
            </a:endParaRPr>
          </a:p>
          <a:p>
            <a:r>
              <a:rPr lang="it-IT" sz="2800" kern="0" dirty="0">
                <a:solidFill>
                  <a:sysClr val="windowText" lastClr="000000"/>
                </a:solidFill>
                <a:latin typeface="Titillium Web" pitchFamily="2" charset="77"/>
                <a:cs typeface="Times New Roman" panose="02020603050405020304" pitchFamily="18" charset="0"/>
              </a:rPr>
              <a:t> </a:t>
            </a:r>
          </a:p>
        </p:txBody>
      </p:sp>
      <p:sp>
        <p:nvSpPr>
          <p:cNvPr id="5" name="Segnaposto numero diapositiva 6">
            <a:extLst>
              <a:ext uri="{FF2B5EF4-FFF2-40B4-BE49-F238E27FC236}">
                <a16:creationId xmlns:a16="http://schemas.microsoft.com/office/drawing/2014/main" id="{41FEF38E-D84C-8BB1-C149-E045842A01EB}"/>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53</a:t>
            </a:fld>
            <a:endParaRPr lang="it-IT"/>
          </a:p>
        </p:txBody>
      </p:sp>
      <p:grpSp>
        <p:nvGrpSpPr>
          <p:cNvPr id="6" name="Gruppo 5">
            <a:extLst>
              <a:ext uri="{FF2B5EF4-FFF2-40B4-BE49-F238E27FC236}">
                <a16:creationId xmlns:a16="http://schemas.microsoft.com/office/drawing/2014/main" id="{2F8C6887-A5A8-EE4A-F3A7-0B30CD0539E1}"/>
              </a:ext>
            </a:extLst>
          </p:cNvPr>
          <p:cNvGrpSpPr/>
          <p:nvPr/>
        </p:nvGrpSpPr>
        <p:grpSpPr>
          <a:xfrm>
            <a:off x="0" y="6383461"/>
            <a:ext cx="1708393" cy="276999"/>
            <a:chOff x="284477" y="6384391"/>
            <a:chExt cx="1708393" cy="276999"/>
          </a:xfrm>
        </p:grpSpPr>
        <p:sp>
          <p:nvSpPr>
            <p:cNvPr id="7" name="Rettangolo con angoli arrotondati sullo stesso lato 6">
              <a:extLst>
                <a:ext uri="{FF2B5EF4-FFF2-40B4-BE49-F238E27FC236}">
                  <a16:creationId xmlns:a16="http://schemas.microsoft.com/office/drawing/2014/main" id="{F2B97121-1FAC-04E3-4DB7-2F2EA9FEBE58}"/>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8" name="CasellaDiTesto 7">
              <a:extLst>
                <a:ext uri="{FF2B5EF4-FFF2-40B4-BE49-F238E27FC236}">
                  <a16:creationId xmlns:a16="http://schemas.microsoft.com/office/drawing/2014/main" id="{FC31275F-0C69-8AD7-FFC4-AB696EEE6BBC}"/>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9" name="Ovale 8">
            <a:extLst>
              <a:ext uri="{FF2B5EF4-FFF2-40B4-BE49-F238E27FC236}">
                <a16:creationId xmlns:a16="http://schemas.microsoft.com/office/drawing/2014/main" id="{9D0B5A10-F558-BF78-7448-D12B4ABCB015}"/>
              </a:ext>
            </a:extLst>
          </p:cNvPr>
          <p:cNvSpPr/>
          <p:nvPr/>
        </p:nvSpPr>
        <p:spPr>
          <a:xfrm>
            <a:off x="789232" y="2163959"/>
            <a:ext cx="1170432" cy="117043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Elemento grafico 9" descr="Libro aperto con riempimento a tinta unita">
            <a:extLst>
              <a:ext uri="{FF2B5EF4-FFF2-40B4-BE49-F238E27FC236}">
                <a16:creationId xmlns:a16="http://schemas.microsoft.com/office/drawing/2014/main" id="{6FEA3C74-F435-1AF5-9DCD-FA7454F6465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6016" y="2331149"/>
            <a:ext cx="836051" cy="836051"/>
          </a:xfrm>
          <a:prstGeom prst="rect">
            <a:avLst/>
          </a:prstGeom>
        </p:spPr>
      </p:pic>
      <p:pic>
        <p:nvPicPr>
          <p:cNvPr id="12" name="Elemento grafico 11" descr="Valigetta con riempimento a tinta unita">
            <a:extLst>
              <a:ext uri="{FF2B5EF4-FFF2-40B4-BE49-F238E27FC236}">
                <a16:creationId xmlns:a16="http://schemas.microsoft.com/office/drawing/2014/main" id="{ADB3EB52-0394-C0B6-03AE-9DAC3F83A72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35500" y="4276676"/>
            <a:ext cx="914400" cy="914400"/>
          </a:xfrm>
          <a:prstGeom prst="rect">
            <a:avLst/>
          </a:prstGeom>
        </p:spPr>
      </p:pic>
    </p:spTree>
    <p:extLst>
      <p:ext uri="{BB962C8B-B14F-4D97-AF65-F5344CB8AC3E}">
        <p14:creationId xmlns:p14="http://schemas.microsoft.com/office/powerpoint/2010/main" val="17075752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3B721489-4E44-DA17-FD2C-619C8079A98A}"/>
              </a:ext>
            </a:extLst>
          </p:cNvPr>
          <p:cNvSpPr>
            <a:spLocks noGrp="1"/>
          </p:cNvSpPr>
          <p:nvPr>
            <p:ph type="title"/>
          </p:nvPr>
        </p:nvSpPr>
        <p:spPr>
          <a:xfrm>
            <a:off x="551071" y="1126819"/>
            <a:ext cx="11080148" cy="1169551"/>
          </a:xfrm>
        </p:spPr>
        <p:txBody>
          <a:bodyPr/>
          <a:lstStyle/>
          <a:p>
            <a:r>
              <a:rPr lang="it-IT" sz="3800" dirty="0">
                <a:latin typeface="Titillium Web" pitchFamily="2" charset="77"/>
              </a:rPr>
              <a:t>VARIAZIONI PER ATTIVITÀ DI LAVORO AUTONOMO/IMPRESA </a:t>
            </a:r>
          </a:p>
        </p:txBody>
      </p:sp>
      <p:sp>
        <p:nvSpPr>
          <p:cNvPr id="4" name="Segnaposto contenuto 2">
            <a:extLst>
              <a:ext uri="{FF2B5EF4-FFF2-40B4-BE49-F238E27FC236}">
                <a16:creationId xmlns:a16="http://schemas.microsoft.com/office/drawing/2014/main" id="{ABEB41D7-4509-A27E-76E5-B7BDB49DBC5D}"/>
              </a:ext>
            </a:extLst>
          </p:cNvPr>
          <p:cNvSpPr txBox="1">
            <a:spLocks/>
          </p:cNvSpPr>
          <p:nvPr/>
        </p:nvSpPr>
        <p:spPr>
          <a:xfrm>
            <a:off x="551071" y="2429823"/>
            <a:ext cx="11267375" cy="4570665"/>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spcAft>
                <a:spcPts val="728"/>
              </a:spcAft>
            </a:pPr>
            <a:r>
              <a:rPr lang="it-IT" sz="2000" kern="0" dirty="0">
                <a:solidFill>
                  <a:sysClr val="windowText" lastClr="000000"/>
                </a:solidFill>
                <a:latin typeface="Titillium Web" pitchFamily="2" charset="77"/>
                <a:cs typeface="Times New Roman" panose="02020603050405020304" pitchFamily="18" charset="0"/>
              </a:rPr>
              <a:t>In caso di variazione della condizione occupazionale per avvio di un’attività d’impresa o di lavoro autonomo, svolta sia in forma individuale che di partecipazione, da parte di uno o più componenti il nucleo familiare nel corso dell'erogazione dell’Assegno di inclusione: </a:t>
            </a:r>
          </a:p>
          <a:p>
            <a:pPr marL="277233" indent="-277233">
              <a:buFont typeface="Wingdings" panose="05000000000000000000" pitchFamily="2" charset="2"/>
              <a:buChar char="ü"/>
            </a:pPr>
            <a:r>
              <a:rPr lang="it-IT" sz="2000" kern="0" dirty="0">
                <a:solidFill>
                  <a:sysClr val="windowText" lastClr="000000"/>
                </a:solidFill>
                <a:latin typeface="Titillium Web" pitchFamily="2" charset="77"/>
                <a:cs typeface="Times New Roman" panose="02020603050405020304" pitchFamily="18" charset="0"/>
              </a:rPr>
              <a:t>l’avvio dell’attività deve esser comunicata entro il giorno antecedente all’inizio della stessa, pena la decadenza dal beneficio;</a:t>
            </a:r>
          </a:p>
          <a:p>
            <a:pPr marL="277233" indent="-277233">
              <a:buFont typeface="Wingdings" panose="05000000000000000000" pitchFamily="2" charset="2"/>
              <a:buChar char="ü"/>
            </a:pPr>
            <a:r>
              <a:rPr lang="it-IT" sz="2000" kern="0" dirty="0">
                <a:solidFill>
                  <a:sysClr val="windowText" lastClr="000000"/>
                </a:solidFill>
                <a:latin typeface="Titillium Web" pitchFamily="2" charset="77"/>
                <a:cs typeface="Times New Roman" panose="02020603050405020304" pitchFamily="18" charset="0"/>
              </a:rPr>
              <a:t>il reddito è individuato secondo il principio di cassa come differenza tra i ricavi e i compensi percepiti e le spese sostenute nell’esercizio dell’attività ed è comunicato entro il quindicesimo giorno successivo al termine di ciascun trimestre dell’anno;</a:t>
            </a:r>
          </a:p>
          <a:p>
            <a:pPr marL="277233" indent="-277233">
              <a:buFont typeface="Wingdings" panose="05000000000000000000" pitchFamily="2" charset="2"/>
              <a:buChar char="ü"/>
            </a:pPr>
            <a:r>
              <a:rPr lang="it-IT" sz="2000" kern="0" dirty="0">
                <a:solidFill>
                  <a:sysClr val="windowText" lastClr="000000"/>
                </a:solidFill>
                <a:latin typeface="Titillium Web" pitchFamily="2" charset="77"/>
                <a:cs typeface="Times New Roman" panose="02020603050405020304" pitchFamily="18" charset="0"/>
              </a:rPr>
              <a:t>a titolo di incentivo, il beneficiario fruisce senza variazioni dell’Assegno di inclusione per le due mensilità successive a quella di variazione della condizione occupazionale;</a:t>
            </a:r>
          </a:p>
          <a:p>
            <a:pPr marL="277233" indent="-277233">
              <a:buFont typeface="Wingdings" panose="05000000000000000000" pitchFamily="2" charset="2"/>
              <a:buChar char="ü"/>
            </a:pPr>
            <a:r>
              <a:rPr lang="it-IT" sz="2000" kern="0" dirty="0">
                <a:solidFill>
                  <a:sysClr val="windowText" lastClr="000000"/>
                </a:solidFill>
                <a:latin typeface="Titillium Web" pitchFamily="2" charset="77"/>
                <a:cs typeface="Times New Roman" panose="02020603050405020304" pitchFamily="18" charset="0"/>
              </a:rPr>
              <a:t>il beneficio è successivamente aggiornato ogni trimestre avendo a riferimento il trimestre precedente e il reddito concorre per la parte eccedente 3.000 euro lordi annui.</a:t>
            </a:r>
          </a:p>
        </p:txBody>
      </p:sp>
      <p:sp>
        <p:nvSpPr>
          <p:cNvPr id="5" name="Segnaposto numero diapositiva 7">
            <a:extLst>
              <a:ext uri="{FF2B5EF4-FFF2-40B4-BE49-F238E27FC236}">
                <a16:creationId xmlns:a16="http://schemas.microsoft.com/office/drawing/2014/main" id="{276FA62D-60B5-1217-64FF-86BBB97185F0}"/>
              </a:ext>
            </a:extLst>
          </p:cNvPr>
          <p:cNvSpPr>
            <a:spLocks noGrp="1"/>
          </p:cNvSpPr>
          <p:nvPr>
            <p:ph type="sldNum" sz="quarter" idx="7"/>
          </p:nvPr>
        </p:nvSpPr>
        <p:spPr>
          <a:xfrm>
            <a:off x="4689162" y="6340088"/>
            <a:ext cx="2803963" cy="342900"/>
          </a:xfrm>
        </p:spPr>
        <p:txBody>
          <a:bodyPr/>
          <a:lstStyle/>
          <a:p>
            <a:pPr algn="ctr"/>
            <a:fld id="{B6F15528-21DE-4FAA-801E-634DDDAF4B2B}" type="slidenum">
              <a:rPr lang="it-IT" smtClean="0"/>
              <a:pPr algn="ctr"/>
              <a:t>54</a:t>
            </a:fld>
            <a:endParaRPr lang="it-IT"/>
          </a:p>
        </p:txBody>
      </p:sp>
      <p:grpSp>
        <p:nvGrpSpPr>
          <p:cNvPr id="6" name="Gruppo 5">
            <a:extLst>
              <a:ext uri="{FF2B5EF4-FFF2-40B4-BE49-F238E27FC236}">
                <a16:creationId xmlns:a16="http://schemas.microsoft.com/office/drawing/2014/main" id="{8BD1D12C-3CDA-23E1-B562-7FDDB24EE939}"/>
              </a:ext>
            </a:extLst>
          </p:cNvPr>
          <p:cNvGrpSpPr/>
          <p:nvPr/>
        </p:nvGrpSpPr>
        <p:grpSpPr>
          <a:xfrm>
            <a:off x="0" y="6383461"/>
            <a:ext cx="1708393" cy="276999"/>
            <a:chOff x="284477" y="6384391"/>
            <a:chExt cx="1708393" cy="276999"/>
          </a:xfrm>
        </p:grpSpPr>
        <p:sp>
          <p:nvSpPr>
            <p:cNvPr id="7" name="Rettangolo con angoli arrotondati sullo stesso lato 6">
              <a:extLst>
                <a:ext uri="{FF2B5EF4-FFF2-40B4-BE49-F238E27FC236}">
                  <a16:creationId xmlns:a16="http://schemas.microsoft.com/office/drawing/2014/main" id="{0FF98902-0710-37AC-2613-A74F549BCACB}"/>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8" name="CasellaDiTesto 7">
              <a:extLst>
                <a:ext uri="{FF2B5EF4-FFF2-40B4-BE49-F238E27FC236}">
                  <a16:creationId xmlns:a16="http://schemas.microsoft.com/office/drawing/2014/main" id="{9FA1D167-9276-9314-15C4-2C3819DFB51D}"/>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27314327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EEFA3C74-5B67-634E-C677-BD8EEBA558D9}"/>
              </a:ext>
            </a:extLst>
          </p:cNvPr>
          <p:cNvSpPr>
            <a:spLocks noGrp="1"/>
          </p:cNvSpPr>
          <p:nvPr>
            <p:ph type="title"/>
          </p:nvPr>
        </p:nvSpPr>
        <p:spPr>
          <a:xfrm>
            <a:off x="874525" y="1257362"/>
            <a:ext cx="11080148" cy="584775"/>
          </a:xfrm>
        </p:spPr>
        <p:txBody>
          <a:bodyPr/>
          <a:lstStyle/>
          <a:p>
            <a:r>
              <a:rPr lang="it-IT" sz="3800" dirty="0">
                <a:latin typeface="Titillium Web" pitchFamily="2" charset="77"/>
              </a:rPr>
              <a:t>ALTRE VARIAZIONI</a:t>
            </a:r>
          </a:p>
        </p:txBody>
      </p:sp>
      <p:sp>
        <p:nvSpPr>
          <p:cNvPr id="4" name="Segnaposto contenuto 2">
            <a:extLst>
              <a:ext uri="{FF2B5EF4-FFF2-40B4-BE49-F238E27FC236}">
                <a16:creationId xmlns:a16="http://schemas.microsoft.com/office/drawing/2014/main" id="{6E78141A-2305-5A5D-AEAE-12FF743D0CB1}"/>
              </a:ext>
            </a:extLst>
          </p:cNvPr>
          <p:cNvSpPr txBox="1">
            <a:spLocks/>
          </p:cNvSpPr>
          <p:nvPr/>
        </p:nvSpPr>
        <p:spPr>
          <a:xfrm>
            <a:off x="1403497" y="2710982"/>
            <a:ext cx="9633097" cy="3650412"/>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800" dirty="0">
                <a:latin typeface="Titillium Web" pitchFamily="2" charset="77"/>
                <a:cs typeface="Times New Roman" pitchFamily="18" charset="0"/>
              </a:rPr>
              <a:t>Il beneficiario dell’Assegno di inclusione è obbligato a comunicare qualsiasi variazione riguardante le condizioni ed i requisiti di accesso alla misura (cittadinanza, residenza e soggiorno, economici e patrimoniali) entro </a:t>
            </a:r>
            <a:r>
              <a:rPr lang="it-IT" sz="2800" b="1" dirty="0">
                <a:latin typeface="Titillium Web" pitchFamily="2" charset="77"/>
                <a:cs typeface="Times New Roman" pitchFamily="18" charset="0"/>
              </a:rPr>
              <a:t>quindici giorni dall’evento modificativo</a:t>
            </a:r>
            <a:r>
              <a:rPr lang="it-IT" sz="2800" dirty="0">
                <a:latin typeface="Titillium Web" pitchFamily="2" charset="77"/>
                <a:cs typeface="Times New Roman" pitchFamily="18" charset="0"/>
              </a:rPr>
              <a:t>, pena la decadenza dal beneficio.</a:t>
            </a:r>
            <a:endParaRPr lang="it-IT" sz="2800" kern="0" dirty="0">
              <a:solidFill>
                <a:sysClr val="windowText" lastClr="000000"/>
              </a:solidFill>
              <a:latin typeface="Titillium Web" pitchFamily="2" charset="77"/>
              <a:cs typeface="Times New Roman" panose="02020603050405020304" pitchFamily="18" charset="0"/>
            </a:endParaRPr>
          </a:p>
        </p:txBody>
      </p:sp>
      <p:sp>
        <p:nvSpPr>
          <p:cNvPr id="5" name="Segnaposto numero diapositiva 7">
            <a:extLst>
              <a:ext uri="{FF2B5EF4-FFF2-40B4-BE49-F238E27FC236}">
                <a16:creationId xmlns:a16="http://schemas.microsoft.com/office/drawing/2014/main" id="{6441A966-DFEB-3776-40E5-070749962D77}"/>
              </a:ext>
            </a:extLst>
          </p:cNvPr>
          <p:cNvSpPr>
            <a:spLocks noGrp="1"/>
          </p:cNvSpPr>
          <p:nvPr>
            <p:ph type="sldNum" sz="quarter" idx="7"/>
          </p:nvPr>
        </p:nvSpPr>
        <p:spPr>
          <a:xfrm>
            <a:off x="4709768" y="6316888"/>
            <a:ext cx="2803963" cy="342900"/>
          </a:xfrm>
        </p:spPr>
        <p:txBody>
          <a:bodyPr/>
          <a:lstStyle/>
          <a:p>
            <a:pPr algn="ctr"/>
            <a:fld id="{B6F15528-21DE-4FAA-801E-634DDDAF4B2B}" type="slidenum">
              <a:rPr lang="it-IT" smtClean="0"/>
              <a:pPr algn="ctr"/>
              <a:t>55</a:t>
            </a:fld>
            <a:endParaRPr lang="it-IT"/>
          </a:p>
        </p:txBody>
      </p:sp>
      <p:grpSp>
        <p:nvGrpSpPr>
          <p:cNvPr id="6" name="Gruppo 5">
            <a:extLst>
              <a:ext uri="{FF2B5EF4-FFF2-40B4-BE49-F238E27FC236}">
                <a16:creationId xmlns:a16="http://schemas.microsoft.com/office/drawing/2014/main" id="{D73A9DA8-4CCD-D8FA-623B-0D7BFB37CABE}"/>
              </a:ext>
            </a:extLst>
          </p:cNvPr>
          <p:cNvGrpSpPr/>
          <p:nvPr/>
        </p:nvGrpSpPr>
        <p:grpSpPr>
          <a:xfrm>
            <a:off x="0" y="6383461"/>
            <a:ext cx="1708393" cy="276999"/>
            <a:chOff x="284477" y="6384391"/>
            <a:chExt cx="1708393" cy="276999"/>
          </a:xfrm>
        </p:grpSpPr>
        <p:sp>
          <p:nvSpPr>
            <p:cNvPr id="7" name="Rettangolo con angoli arrotondati sullo stesso lato 6">
              <a:extLst>
                <a:ext uri="{FF2B5EF4-FFF2-40B4-BE49-F238E27FC236}">
                  <a16:creationId xmlns:a16="http://schemas.microsoft.com/office/drawing/2014/main" id="{780A5265-F56B-C79D-20DE-D89EF255EF44}"/>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8" name="CasellaDiTesto 7">
              <a:extLst>
                <a:ext uri="{FF2B5EF4-FFF2-40B4-BE49-F238E27FC236}">
                  <a16:creationId xmlns:a16="http://schemas.microsoft.com/office/drawing/2014/main" id="{0898033F-3D00-AB85-7810-FDAD026410E3}"/>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9" name="Rettangolo con angoli arrotondati 8">
            <a:extLst>
              <a:ext uri="{FF2B5EF4-FFF2-40B4-BE49-F238E27FC236}">
                <a16:creationId xmlns:a16="http://schemas.microsoft.com/office/drawing/2014/main" id="{F5EC9D84-3438-CD16-FE38-4C01A6F81D35}"/>
              </a:ext>
            </a:extLst>
          </p:cNvPr>
          <p:cNvSpPr/>
          <p:nvPr/>
        </p:nvSpPr>
        <p:spPr>
          <a:xfrm>
            <a:off x="729093" y="2241961"/>
            <a:ext cx="10733814" cy="3672961"/>
          </a:xfrm>
          <a:prstGeom prst="roundRect">
            <a:avLst>
              <a:gd name="adj" fmla="val 5745"/>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852256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83CE169B-E7BC-BECF-BF3C-59C46349790B}"/>
              </a:ext>
            </a:extLst>
          </p:cNvPr>
          <p:cNvSpPr>
            <a:spLocks noGrp="1"/>
          </p:cNvSpPr>
          <p:nvPr>
            <p:ph type="title"/>
          </p:nvPr>
        </p:nvSpPr>
        <p:spPr>
          <a:xfrm>
            <a:off x="555925" y="1347441"/>
            <a:ext cx="11080148" cy="584775"/>
          </a:xfrm>
        </p:spPr>
        <p:txBody>
          <a:bodyPr/>
          <a:lstStyle/>
          <a:p>
            <a:r>
              <a:rPr lang="it-IT" sz="3800" dirty="0">
                <a:latin typeface="Titillium Web" pitchFamily="2" charset="77"/>
              </a:rPr>
              <a:t>VARIAZIONI DEL NUCLEO FAMILIARE</a:t>
            </a:r>
          </a:p>
        </p:txBody>
      </p:sp>
      <p:sp>
        <p:nvSpPr>
          <p:cNvPr id="4" name="Segnaposto contenuto 2">
            <a:extLst>
              <a:ext uri="{FF2B5EF4-FFF2-40B4-BE49-F238E27FC236}">
                <a16:creationId xmlns:a16="http://schemas.microsoft.com/office/drawing/2014/main" id="{73B08D18-D004-0619-BD3D-970AFEF1013D}"/>
              </a:ext>
            </a:extLst>
          </p:cNvPr>
          <p:cNvSpPr txBox="1">
            <a:spLocks/>
          </p:cNvSpPr>
          <p:nvPr/>
        </p:nvSpPr>
        <p:spPr>
          <a:xfrm>
            <a:off x="2814452" y="2446859"/>
            <a:ext cx="8456817" cy="2969269"/>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it-IT" sz="1940" kern="0" dirty="0">
              <a:solidFill>
                <a:sysClr val="windowText" lastClr="000000"/>
              </a:solidFill>
              <a:latin typeface="Titillium Web" pitchFamily="2" charset="77"/>
              <a:cs typeface="Times New Roman" panose="02020603050405020304" pitchFamily="18" charset="0"/>
            </a:endParaRPr>
          </a:p>
          <a:p>
            <a:r>
              <a:rPr lang="it-IT" sz="2800" kern="0" dirty="0">
                <a:solidFill>
                  <a:sysClr val="windowText" lastClr="000000"/>
                </a:solidFill>
                <a:latin typeface="Titillium Web" pitchFamily="2" charset="77"/>
                <a:cs typeface="Times New Roman" panose="02020603050405020304" pitchFamily="18" charset="0"/>
              </a:rPr>
              <a:t>Se il nucleo familiare varia rispetto a quello risultante dall’attestazione ISEE in corso di validità, è necessario </a:t>
            </a:r>
            <a:r>
              <a:rPr lang="it-IT" sz="2800" b="1" kern="0" dirty="0">
                <a:solidFill>
                  <a:sysClr val="windowText" lastClr="000000"/>
                </a:solidFill>
                <a:latin typeface="Titillium Web" pitchFamily="2" charset="77"/>
                <a:cs typeface="Times New Roman" panose="02020603050405020304" pitchFamily="18" charset="0"/>
              </a:rPr>
              <a:t>ripresentare la DSU aggiornata entro un mese dalla variazione</a:t>
            </a:r>
            <a:r>
              <a:rPr lang="it-IT" sz="2800" kern="0" dirty="0">
                <a:solidFill>
                  <a:sysClr val="windowText" lastClr="000000"/>
                </a:solidFill>
                <a:latin typeface="Titillium Web" pitchFamily="2" charset="77"/>
                <a:cs typeface="Times New Roman" panose="02020603050405020304" pitchFamily="18" charset="0"/>
              </a:rPr>
              <a:t>, per le valutazioni in ordine alla permanenza dei requisiti per la concessione del beneficio  e all’aggiornamento della misura da parte dell’INPS.</a:t>
            </a:r>
            <a:endParaRPr lang="it-IT" sz="2800" b="1" kern="0" dirty="0">
              <a:solidFill>
                <a:sysClr val="windowText" lastClr="000000"/>
              </a:solidFill>
              <a:latin typeface="Titillium Web" pitchFamily="2" charset="77"/>
              <a:cs typeface="Times New Roman" panose="02020603050405020304" pitchFamily="18" charset="0"/>
            </a:endParaRPr>
          </a:p>
        </p:txBody>
      </p:sp>
      <p:sp>
        <p:nvSpPr>
          <p:cNvPr id="5" name="Segnaposto numero diapositiva 7">
            <a:extLst>
              <a:ext uri="{FF2B5EF4-FFF2-40B4-BE49-F238E27FC236}">
                <a16:creationId xmlns:a16="http://schemas.microsoft.com/office/drawing/2014/main" id="{B66D19E9-2C9E-D30B-BEC3-5A352AC87728}"/>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56</a:t>
            </a:fld>
            <a:endParaRPr lang="it-IT"/>
          </a:p>
        </p:txBody>
      </p:sp>
      <p:grpSp>
        <p:nvGrpSpPr>
          <p:cNvPr id="6" name="Gruppo 5">
            <a:extLst>
              <a:ext uri="{FF2B5EF4-FFF2-40B4-BE49-F238E27FC236}">
                <a16:creationId xmlns:a16="http://schemas.microsoft.com/office/drawing/2014/main" id="{F5290F19-FCBC-87B0-EC3B-89A2CD57659A}"/>
              </a:ext>
            </a:extLst>
          </p:cNvPr>
          <p:cNvGrpSpPr/>
          <p:nvPr/>
        </p:nvGrpSpPr>
        <p:grpSpPr>
          <a:xfrm>
            <a:off x="0" y="6383461"/>
            <a:ext cx="1708393" cy="276999"/>
            <a:chOff x="284477" y="6384391"/>
            <a:chExt cx="1708393" cy="276999"/>
          </a:xfrm>
        </p:grpSpPr>
        <p:sp>
          <p:nvSpPr>
            <p:cNvPr id="7" name="Rettangolo con angoli arrotondati sullo stesso lato 6">
              <a:extLst>
                <a:ext uri="{FF2B5EF4-FFF2-40B4-BE49-F238E27FC236}">
                  <a16:creationId xmlns:a16="http://schemas.microsoft.com/office/drawing/2014/main" id="{3827D52E-51EF-488B-8864-05660814E66D}"/>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8" name="CasellaDiTesto 7">
              <a:extLst>
                <a:ext uri="{FF2B5EF4-FFF2-40B4-BE49-F238E27FC236}">
                  <a16:creationId xmlns:a16="http://schemas.microsoft.com/office/drawing/2014/main" id="{B1965AB6-EC43-796F-AD4D-8C6C46986F1B}"/>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9" name="object 3">
            <a:extLst>
              <a:ext uri="{FF2B5EF4-FFF2-40B4-BE49-F238E27FC236}">
                <a16:creationId xmlns:a16="http://schemas.microsoft.com/office/drawing/2014/main" id="{F752CF56-504B-27FB-B115-F2CD20C1173C}"/>
              </a:ext>
            </a:extLst>
          </p:cNvPr>
          <p:cNvSpPr/>
          <p:nvPr/>
        </p:nvSpPr>
        <p:spPr>
          <a:xfrm>
            <a:off x="0" y="3011767"/>
            <a:ext cx="2411290" cy="1839452"/>
          </a:xfrm>
          <a:prstGeom prst="rect">
            <a:avLst/>
          </a:prstGeom>
          <a:blipFill>
            <a:blip r:embed="rId2" cstate="print"/>
            <a:stretch>
              <a:fillRect l="-30807" r="-19414"/>
            </a:stretch>
          </a:blipFill>
        </p:spPr>
        <p:txBody>
          <a:bodyPr wrap="square" lIns="0" tIns="0" rIns="0" bIns="0" rtlCol="0"/>
          <a:lstStyle/>
          <a:p>
            <a:endParaRPr sz="1400"/>
          </a:p>
        </p:txBody>
      </p:sp>
    </p:spTree>
    <p:extLst>
      <p:ext uri="{BB962C8B-B14F-4D97-AF65-F5344CB8AC3E}">
        <p14:creationId xmlns:p14="http://schemas.microsoft.com/office/powerpoint/2010/main" val="42244031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A8524A2D-0072-2EB2-6091-4F9B712ED2EA}"/>
              </a:ext>
            </a:extLst>
          </p:cNvPr>
          <p:cNvSpPr>
            <a:spLocks noGrp="1"/>
          </p:cNvSpPr>
          <p:nvPr>
            <p:ph type="title"/>
          </p:nvPr>
        </p:nvSpPr>
        <p:spPr>
          <a:xfrm>
            <a:off x="555924" y="1153173"/>
            <a:ext cx="11080148" cy="584775"/>
          </a:xfrm>
        </p:spPr>
        <p:txBody>
          <a:bodyPr/>
          <a:lstStyle/>
          <a:p>
            <a:r>
              <a:rPr lang="it-IT" sz="3800" dirty="0">
                <a:latin typeface="Titillium Web" pitchFamily="2" charset="77"/>
              </a:rPr>
              <a:t>LA CARTA DI INCLUSIONE (1)</a:t>
            </a:r>
          </a:p>
        </p:txBody>
      </p:sp>
      <p:sp>
        <p:nvSpPr>
          <p:cNvPr id="4" name="Rettangolo 3">
            <a:extLst>
              <a:ext uri="{FF2B5EF4-FFF2-40B4-BE49-F238E27FC236}">
                <a16:creationId xmlns:a16="http://schemas.microsoft.com/office/drawing/2014/main" id="{1846E83C-8032-76D8-F39A-5F22C91B21AE}"/>
              </a:ext>
            </a:extLst>
          </p:cNvPr>
          <p:cNvSpPr/>
          <p:nvPr/>
        </p:nvSpPr>
        <p:spPr>
          <a:xfrm>
            <a:off x="2195332" y="2146839"/>
            <a:ext cx="9186679" cy="4375121"/>
          </a:xfrm>
          <a:prstGeom prst="rect">
            <a:avLst/>
          </a:prstGeom>
        </p:spPr>
        <p:txBody>
          <a:bodyPr wrap="square" lIns="55446" tIns="27724" rIns="55446" bIns="27724">
            <a:spAutoFit/>
          </a:bodyPr>
          <a:lstStyle/>
          <a:p>
            <a:pPr marL="464901" marR="3081" indent="-457200">
              <a:spcAft>
                <a:spcPts val="364"/>
              </a:spcAft>
              <a:buFont typeface="Arial" panose="020B0604020202020204" pitchFamily="34" charset="0"/>
              <a:buChar char="•"/>
            </a:pPr>
            <a:r>
              <a:rPr lang="it-IT" sz="2400" spc="-3" dirty="0">
                <a:latin typeface="Titillium Web" pitchFamily="2" charset="77"/>
                <a:ea typeface="Open Sans Light" panose="020B0306030504020204" pitchFamily="34" charset="0"/>
                <a:cs typeface="Times New Roman" panose="02020603050405020304" pitchFamily="18" charset="0"/>
              </a:rPr>
              <a:t>Il beneficio economico è erogato attraverso la Carta di Inclusione.</a:t>
            </a:r>
          </a:p>
          <a:p>
            <a:pPr marL="464901" marR="3081" indent="-457200">
              <a:spcAft>
                <a:spcPts val="364"/>
              </a:spcAft>
              <a:buFont typeface="Arial" panose="020B0604020202020204" pitchFamily="34" charset="0"/>
              <a:buChar char="•"/>
            </a:pPr>
            <a:endParaRPr lang="it-IT" sz="2400" spc="-3" dirty="0">
              <a:latin typeface="Titillium Web" pitchFamily="2" charset="77"/>
              <a:ea typeface="Open Sans Light" panose="020B0306030504020204" pitchFamily="34" charset="0"/>
              <a:cs typeface="Times New Roman" panose="02020603050405020304" pitchFamily="18" charset="0"/>
            </a:endParaRPr>
          </a:p>
          <a:p>
            <a:pPr marL="464901" marR="3081" indent="-457200">
              <a:spcAft>
                <a:spcPts val="364"/>
              </a:spcAft>
              <a:buFont typeface="Arial" panose="020B0604020202020204" pitchFamily="34" charset="0"/>
              <a:buChar char="•"/>
            </a:pPr>
            <a:r>
              <a:rPr lang="it-IT" sz="2400" spc="-3" dirty="0">
                <a:latin typeface="Titillium Web" pitchFamily="2" charset="77"/>
                <a:ea typeface="Open Sans Light" panose="020B0306030504020204" pitchFamily="34" charset="0"/>
                <a:cs typeface="Times New Roman" panose="02020603050405020304" pitchFamily="18" charset="0"/>
              </a:rPr>
              <a:t>La consegna della Carta di Inclusione avviene dopo sette giorni dalla sottoscrizione del Patto di attivazione digitale presso le sedi dell’ente gestore (attualmente «Poste Italiane»).</a:t>
            </a:r>
          </a:p>
          <a:p>
            <a:pPr marL="464901" marR="3081" indent="-457200">
              <a:spcAft>
                <a:spcPts val="364"/>
              </a:spcAft>
              <a:buFont typeface="Arial" panose="020B0604020202020204" pitchFamily="34" charset="0"/>
              <a:buChar char="•"/>
            </a:pPr>
            <a:endParaRPr lang="it-IT" sz="2400" spc="-3" dirty="0">
              <a:latin typeface="Titillium Web" pitchFamily="2" charset="77"/>
              <a:ea typeface="Open Sans Light" panose="020B0306030504020204" pitchFamily="34" charset="0"/>
              <a:cs typeface="Times New Roman" panose="02020603050405020304" pitchFamily="18" charset="0"/>
            </a:endParaRPr>
          </a:p>
          <a:p>
            <a:pPr marL="464901" marR="3081" indent="-457200">
              <a:spcAft>
                <a:spcPts val="364"/>
              </a:spcAft>
              <a:buFont typeface="Arial" panose="020B0604020202020204" pitchFamily="34" charset="0"/>
              <a:buChar char="•"/>
            </a:pPr>
            <a:r>
              <a:rPr lang="it-IT" sz="2400" spc="-3" dirty="0">
                <a:latin typeface="Titillium Web" pitchFamily="2" charset="77"/>
                <a:ea typeface="Open Sans Light" panose="020B0306030504020204" pitchFamily="34" charset="0"/>
                <a:cs typeface="Times New Roman" panose="02020603050405020304" pitchFamily="18" charset="0"/>
              </a:rPr>
              <a:t>Nella fase di nuovo affidamento del servizio di gestione, il numero di carte deve essere tale da garantire l’erogazione del beneficio suddivisa per ogni singolo componente maggiorenne del nucleo familiare che concorre a determinare la scala di equivalenza. </a:t>
            </a:r>
          </a:p>
          <a:p>
            <a:pPr marL="464901" marR="3081" indent="-457200">
              <a:spcAft>
                <a:spcPts val="364"/>
              </a:spcAft>
              <a:buFont typeface="Arial" panose="020B0604020202020204" pitchFamily="34" charset="0"/>
              <a:buChar char="•"/>
            </a:pPr>
            <a:endParaRPr lang="it-IT" sz="2400" spc="-3" dirty="0">
              <a:latin typeface="Titillium Web" pitchFamily="2" charset="77"/>
              <a:ea typeface="Open Sans Light" panose="020B0306030504020204" pitchFamily="34" charset="0"/>
              <a:cs typeface="Times New Roman" panose="02020603050405020304" pitchFamily="18" charset="0"/>
            </a:endParaRPr>
          </a:p>
        </p:txBody>
      </p:sp>
      <p:sp>
        <p:nvSpPr>
          <p:cNvPr id="5" name="Segnaposto numero diapositiva 6">
            <a:extLst>
              <a:ext uri="{FF2B5EF4-FFF2-40B4-BE49-F238E27FC236}">
                <a16:creationId xmlns:a16="http://schemas.microsoft.com/office/drawing/2014/main" id="{ED73BAF0-3618-98F6-4CEB-E735B5B07A50}"/>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57</a:t>
            </a:fld>
            <a:endParaRPr lang="it-IT"/>
          </a:p>
        </p:txBody>
      </p:sp>
      <p:grpSp>
        <p:nvGrpSpPr>
          <p:cNvPr id="6" name="Gruppo 5">
            <a:extLst>
              <a:ext uri="{FF2B5EF4-FFF2-40B4-BE49-F238E27FC236}">
                <a16:creationId xmlns:a16="http://schemas.microsoft.com/office/drawing/2014/main" id="{488DF6D3-96FD-E9E0-F348-AAA679A5817C}"/>
              </a:ext>
            </a:extLst>
          </p:cNvPr>
          <p:cNvGrpSpPr/>
          <p:nvPr/>
        </p:nvGrpSpPr>
        <p:grpSpPr>
          <a:xfrm>
            <a:off x="0" y="6383461"/>
            <a:ext cx="1708393" cy="276999"/>
            <a:chOff x="284477" y="6384391"/>
            <a:chExt cx="1708393" cy="276999"/>
          </a:xfrm>
        </p:grpSpPr>
        <p:sp>
          <p:nvSpPr>
            <p:cNvPr id="7" name="Rettangolo con angoli arrotondati sullo stesso lato 6">
              <a:extLst>
                <a:ext uri="{FF2B5EF4-FFF2-40B4-BE49-F238E27FC236}">
                  <a16:creationId xmlns:a16="http://schemas.microsoft.com/office/drawing/2014/main" id="{DD6272DF-7BBB-4BE0-FC93-7F22232DAF00}"/>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8" name="CasellaDiTesto 7">
              <a:extLst>
                <a:ext uri="{FF2B5EF4-FFF2-40B4-BE49-F238E27FC236}">
                  <a16:creationId xmlns:a16="http://schemas.microsoft.com/office/drawing/2014/main" id="{267C08BB-1CC5-D3A6-88A4-101BB4EF6403}"/>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11" name="Ovale 10">
            <a:extLst>
              <a:ext uri="{FF2B5EF4-FFF2-40B4-BE49-F238E27FC236}">
                <a16:creationId xmlns:a16="http://schemas.microsoft.com/office/drawing/2014/main" id="{B7DBA93D-4634-BA4E-F6E0-B0D6AF7D8E16}"/>
              </a:ext>
            </a:extLst>
          </p:cNvPr>
          <p:cNvSpPr/>
          <p:nvPr/>
        </p:nvSpPr>
        <p:spPr>
          <a:xfrm>
            <a:off x="681973" y="3130812"/>
            <a:ext cx="1170432" cy="117043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Elemento grafico 9" descr="Carta di credito con riempimento a tinta unita">
            <a:extLst>
              <a:ext uri="{FF2B5EF4-FFF2-40B4-BE49-F238E27FC236}">
                <a16:creationId xmlns:a16="http://schemas.microsoft.com/office/drawing/2014/main" id="{9F9B3FC7-5798-A6C6-CD64-195891CF8C0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9989" y="3258827"/>
            <a:ext cx="914400" cy="914400"/>
          </a:xfrm>
          <a:prstGeom prst="rect">
            <a:avLst/>
          </a:prstGeom>
        </p:spPr>
      </p:pic>
    </p:spTree>
    <p:extLst>
      <p:ext uri="{BB962C8B-B14F-4D97-AF65-F5344CB8AC3E}">
        <p14:creationId xmlns:p14="http://schemas.microsoft.com/office/powerpoint/2010/main" val="41794064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A8524A2D-0072-2EB2-6091-4F9B712ED2EA}"/>
              </a:ext>
            </a:extLst>
          </p:cNvPr>
          <p:cNvSpPr>
            <a:spLocks noGrp="1"/>
          </p:cNvSpPr>
          <p:nvPr>
            <p:ph type="title"/>
          </p:nvPr>
        </p:nvSpPr>
        <p:spPr>
          <a:xfrm>
            <a:off x="555924" y="1063662"/>
            <a:ext cx="11080148" cy="584775"/>
          </a:xfrm>
        </p:spPr>
        <p:txBody>
          <a:bodyPr/>
          <a:lstStyle/>
          <a:p>
            <a:r>
              <a:rPr lang="it-IT" sz="3800" dirty="0">
                <a:latin typeface="Titillium Web" pitchFamily="2" charset="77"/>
              </a:rPr>
              <a:t>LA CARTA DI INCLUSIONE (2)</a:t>
            </a:r>
          </a:p>
        </p:txBody>
      </p:sp>
      <p:sp>
        <p:nvSpPr>
          <p:cNvPr id="5" name="Segnaposto numero diapositiva 6">
            <a:extLst>
              <a:ext uri="{FF2B5EF4-FFF2-40B4-BE49-F238E27FC236}">
                <a16:creationId xmlns:a16="http://schemas.microsoft.com/office/drawing/2014/main" id="{ED73BAF0-3618-98F6-4CEB-E735B5B07A50}"/>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58</a:t>
            </a:fld>
            <a:endParaRPr lang="it-IT"/>
          </a:p>
        </p:txBody>
      </p:sp>
      <p:sp>
        <p:nvSpPr>
          <p:cNvPr id="2" name="CasellaDiTesto 1">
            <a:extLst>
              <a:ext uri="{FF2B5EF4-FFF2-40B4-BE49-F238E27FC236}">
                <a16:creationId xmlns:a16="http://schemas.microsoft.com/office/drawing/2014/main" id="{F0977176-61C8-2003-B90E-AF22986E05EC}"/>
              </a:ext>
            </a:extLst>
          </p:cNvPr>
          <p:cNvSpPr txBox="1"/>
          <p:nvPr/>
        </p:nvSpPr>
        <p:spPr>
          <a:xfrm>
            <a:off x="674825" y="1698171"/>
            <a:ext cx="10943172" cy="5016758"/>
          </a:xfrm>
          <a:prstGeom prst="rect">
            <a:avLst/>
          </a:prstGeom>
          <a:noFill/>
        </p:spPr>
        <p:txBody>
          <a:bodyPr wrap="square" rtlCol="0">
            <a:spAutoFit/>
          </a:bodyPr>
          <a:lstStyle/>
          <a:p>
            <a:pPr lvl="0" algn="ctr">
              <a:lnSpc>
                <a:spcPct val="150000"/>
              </a:lnSpc>
            </a:pPr>
            <a:r>
              <a:rPr lang="it-IT" sz="2000" b="1" kern="0" dirty="0">
                <a:solidFill>
                  <a:sysClr val="windowText" lastClr="000000"/>
                </a:solidFill>
                <a:latin typeface="Titillium Web" pitchFamily="2" charset="77"/>
                <a:cs typeface="Times New Roman" panose="02020603050405020304" pitchFamily="18" charset="0"/>
              </a:rPr>
              <a:t>Funzionalità consentite</a:t>
            </a:r>
          </a:p>
          <a:p>
            <a:pPr marL="261938" lvl="0" indent="-261938">
              <a:buFont typeface="Wingdings" panose="05000000000000000000" pitchFamily="2" charset="2"/>
              <a:buChar char="q"/>
              <a:tabLst>
                <a:tab pos="449263" algn="l"/>
              </a:tabLst>
            </a:pPr>
            <a:r>
              <a:rPr lang="it-IT" sz="2000" b="1" kern="0" dirty="0">
                <a:solidFill>
                  <a:sysClr val="windowText" lastClr="000000"/>
                </a:solidFill>
                <a:latin typeface="Titillium Web" pitchFamily="2" charset="77"/>
                <a:cs typeface="Times New Roman" panose="02020603050405020304" pitchFamily="18" charset="0"/>
              </a:rPr>
              <a:t>Acquisti: </a:t>
            </a:r>
            <a:r>
              <a:rPr lang="it-IT" sz="2000" kern="0" dirty="0">
                <a:solidFill>
                  <a:sysClr val="windowText" lastClr="000000"/>
                </a:solidFill>
                <a:latin typeface="Titillium Web" pitchFamily="2" charset="77"/>
                <a:cs typeface="Times New Roman" panose="02020603050405020304" pitchFamily="18" charset="0"/>
              </a:rPr>
              <a:t>Effettuare acquisti solo su canale fisico in Italia, entro i limiti della disponibilità della Carta, presso negozi di alimentari, farmacie e parafarmacie per beni  non voluttuari, come previsto per carta acquisti.</a:t>
            </a:r>
          </a:p>
          <a:p>
            <a:pPr marL="261938" indent="-261938">
              <a:buFont typeface="Wingdings" panose="05000000000000000000" pitchFamily="2" charset="2"/>
              <a:buChar char="q"/>
              <a:tabLst>
                <a:tab pos="449263" algn="l"/>
              </a:tabLst>
            </a:pPr>
            <a:r>
              <a:rPr lang="it-IT" sz="2000" kern="0" dirty="0">
                <a:solidFill>
                  <a:sysClr val="windowText" lastClr="000000"/>
                </a:solidFill>
                <a:latin typeface="Titillium Web" pitchFamily="2" charset="77"/>
                <a:cs typeface="Times New Roman" panose="02020603050405020304" pitchFamily="18" charset="0"/>
              </a:rPr>
              <a:t> </a:t>
            </a:r>
            <a:r>
              <a:rPr lang="it-IT" sz="2000" b="1" kern="0" dirty="0">
                <a:solidFill>
                  <a:sysClr val="windowText" lastClr="000000"/>
                </a:solidFill>
                <a:latin typeface="Titillium Web" pitchFamily="2" charset="77"/>
                <a:cs typeface="Times New Roman" panose="02020603050405020304" pitchFamily="18" charset="0"/>
              </a:rPr>
              <a:t>Prelevare denaro contante </a:t>
            </a:r>
            <a:r>
              <a:rPr lang="it-IT" sz="2000" kern="0" dirty="0">
                <a:solidFill>
                  <a:sysClr val="windowText" lastClr="000000"/>
                </a:solidFill>
                <a:latin typeface="Titillium Web" pitchFamily="2" charset="77"/>
                <a:cs typeface="Times New Roman" panose="02020603050405020304" pitchFamily="18" charset="0"/>
              </a:rPr>
              <a:t>presso gli ATM di Poste italiane e gli ATM bancari in Italia per un </a:t>
            </a:r>
            <a:r>
              <a:rPr lang="it-IT" sz="2000" b="1" kern="0" dirty="0">
                <a:solidFill>
                  <a:sysClr val="windowText" lastClr="000000"/>
                </a:solidFill>
                <a:latin typeface="Titillium Web" pitchFamily="2" charset="77"/>
                <a:cs typeface="Times New Roman" panose="02020603050405020304" pitchFamily="18" charset="0"/>
              </a:rPr>
              <a:t>importo massimo mensile di €. 100,00, moltiplicato per la scala di equivalenza prevista per la determinazione del beneficio</a:t>
            </a:r>
          </a:p>
          <a:p>
            <a:pPr marL="261938" indent="-261938">
              <a:buFont typeface="Wingdings" panose="05000000000000000000" pitchFamily="2" charset="2"/>
              <a:buChar char="q"/>
              <a:tabLst>
                <a:tab pos="449263" algn="l"/>
              </a:tabLst>
            </a:pPr>
            <a:r>
              <a:rPr lang="it-IT" sz="2000" b="1" kern="0" dirty="0">
                <a:solidFill>
                  <a:sysClr val="windowText" lastClr="000000"/>
                </a:solidFill>
                <a:latin typeface="Titillium Web" pitchFamily="2" charset="77"/>
                <a:cs typeface="Times New Roman" panose="02020603050405020304" pitchFamily="18" charset="0"/>
              </a:rPr>
              <a:t>Pagamento mensile</a:t>
            </a:r>
            <a:r>
              <a:rPr lang="it-IT" sz="2000" kern="0" dirty="0">
                <a:solidFill>
                  <a:sysClr val="windowText" lastClr="000000"/>
                </a:solidFill>
                <a:latin typeface="Titillium Web" pitchFamily="2" charset="77"/>
                <a:cs typeface="Times New Roman" panose="02020603050405020304" pitchFamily="18" charset="0"/>
              </a:rPr>
              <a:t>, tramite un unico bonifico da Ufficio postale, </a:t>
            </a:r>
            <a:r>
              <a:rPr lang="it-IT" sz="2000" b="1" kern="0" dirty="0">
                <a:solidFill>
                  <a:sysClr val="windowText" lastClr="000000"/>
                </a:solidFill>
                <a:latin typeface="Titillium Web" pitchFamily="2" charset="77"/>
                <a:cs typeface="Times New Roman" panose="02020603050405020304" pitchFamily="18" charset="0"/>
              </a:rPr>
              <a:t>la rata dell’affitto in favore del locatore indicato nel contratto</a:t>
            </a:r>
          </a:p>
          <a:p>
            <a:pPr marL="261938" indent="-261938">
              <a:buFont typeface="Wingdings" panose="05000000000000000000" pitchFamily="2" charset="2"/>
              <a:buChar char="q"/>
              <a:tabLst>
                <a:tab pos="449263" algn="l"/>
              </a:tabLst>
            </a:pPr>
            <a:r>
              <a:rPr lang="it-IT" sz="2000" b="1" kern="0" dirty="0">
                <a:solidFill>
                  <a:sysClr val="windowText" lastClr="000000"/>
                </a:solidFill>
                <a:latin typeface="Titillium Web" pitchFamily="2" charset="77"/>
                <a:cs typeface="Times New Roman" panose="02020603050405020304" pitchFamily="18" charset="0"/>
              </a:rPr>
              <a:t>Pagamento delle bollette delle utenze</a:t>
            </a:r>
          </a:p>
          <a:p>
            <a:pPr marL="261938" indent="-261938">
              <a:buFont typeface="Wingdings" panose="05000000000000000000" pitchFamily="2" charset="2"/>
              <a:buChar char="q"/>
              <a:tabLst>
                <a:tab pos="449263" algn="l"/>
              </a:tabLst>
            </a:pPr>
            <a:r>
              <a:rPr lang="it-IT" sz="2000" kern="0" dirty="0">
                <a:solidFill>
                  <a:sysClr val="windowText" lastClr="000000"/>
                </a:solidFill>
                <a:latin typeface="Titillium Web" pitchFamily="2" charset="77"/>
                <a:cs typeface="Times New Roman" panose="02020603050405020304" pitchFamily="18" charset="0"/>
              </a:rPr>
              <a:t>Con decreto del Ministero del Lavoro e delle Politiche Sociali possono essere individuate ulteriori esigenze da soddisfare attraverso la Carta di inclusione o diversi limiti di importo per prelievi di contante </a:t>
            </a:r>
          </a:p>
          <a:p>
            <a:pPr marL="342900" lvl="0" indent="-342900">
              <a:lnSpc>
                <a:spcPct val="150000"/>
              </a:lnSpc>
              <a:buFont typeface="Wingdings" panose="05000000000000000000" pitchFamily="2" charset="2"/>
              <a:buChar char="q"/>
            </a:pPr>
            <a:endParaRPr lang="it-IT" sz="2000" kern="0" dirty="0">
              <a:solidFill>
                <a:sysClr val="windowText" lastClr="000000"/>
              </a:solidFill>
              <a:latin typeface="Titillium Web" pitchFamily="2" charset="77"/>
              <a:cs typeface="Times New Roman" panose="02020603050405020304" pitchFamily="18" charset="0"/>
            </a:endParaRPr>
          </a:p>
          <a:p>
            <a:endParaRPr lang="it-IT" sz="2000" dirty="0">
              <a:latin typeface="Titillium Web" pitchFamily="2" charset="77"/>
            </a:endParaRPr>
          </a:p>
        </p:txBody>
      </p:sp>
      <p:grpSp>
        <p:nvGrpSpPr>
          <p:cNvPr id="6" name="Gruppo 5">
            <a:extLst>
              <a:ext uri="{FF2B5EF4-FFF2-40B4-BE49-F238E27FC236}">
                <a16:creationId xmlns:a16="http://schemas.microsoft.com/office/drawing/2014/main" id="{94505919-57E8-13AE-7892-591BDACB4883}"/>
              </a:ext>
            </a:extLst>
          </p:cNvPr>
          <p:cNvGrpSpPr/>
          <p:nvPr/>
        </p:nvGrpSpPr>
        <p:grpSpPr>
          <a:xfrm>
            <a:off x="0" y="6383461"/>
            <a:ext cx="1708393" cy="276999"/>
            <a:chOff x="284477" y="6384391"/>
            <a:chExt cx="1708393" cy="276999"/>
          </a:xfrm>
        </p:grpSpPr>
        <p:sp>
          <p:nvSpPr>
            <p:cNvPr id="7" name="Rettangolo con angoli arrotondati sullo stesso lato 6">
              <a:extLst>
                <a:ext uri="{FF2B5EF4-FFF2-40B4-BE49-F238E27FC236}">
                  <a16:creationId xmlns:a16="http://schemas.microsoft.com/office/drawing/2014/main" id="{181BAD87-C951-4F0F-807F-4D9761A647A9}"/>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8" name="CasellaDiTesto 7">
              <a:extLst>
                <a:ext uri="{FF2B5EF4-FFF2-40B4-BE49-F238E27FC236}">
                  <a16:creationId xmlns:a16="http://schemas.microsoft.com/office/drawing/2014/main" id="{0EBE7CFF-53C7-D2BB-FBF6-74CC94ED1496}"/>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4003490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A13D5C0C-1F29-0076-4D4A-51CAD0FA77F7}"/>
              </a:ext>
            </a:extLst>
          </p:cNvPr>
          <p:cNvSpPr>
            <a:spLocks noGrp="1"/>
          </p:cNvSpPr>
          <p:nvPr>
            <p:ph type="title"/>
          </p:nvPr>
        </p:nvSpPr>
        <p:spPr>
          <a:xfrm>
            <a:off x="555925" y="1060596"/>
            <a:ext cx="11080148" cy="584775"/>
          </a:xfrm>
        </p:spPr>
        <p:txBody>
          <a:bodyPr/>
          <a:lstStyle/>
          <a:p>
            <a:r>
              <a:rPr lang="it-IT" sz="3800" dirty="0">
                <a:latin typeface="Titillium Web" pitchFamily="2" charset="77"/>
              </a:rPr>
              <a:t>LA CARTA DI INCLUSIONE (3)</a:t>
            </a:r>
          </a:p>
        </p:txBody>
      </p:sp>
      <p:sp>
        <p:nvSpPr>
          <p:cNvPr id="4" name="Segnaposto contenuto 2">
            <a:extLst>
              <a:ext uri="{FF2B5EF4-FFF2-40B4-BE49-F238E27FC236}">
                <a16:creationId xmlns:a16="http://schemas.microsoft.com/office/drawing/2014/main" id="{4A27543E-2A44-86FE-BAD2-832178C00709}"/>
              </a:ext>
            </a:extLst>
          </p:cNvPr>
          <p:cNvSpPr txBox="1">
            <a:spLocks/>
          </p:cNvSpPr>
          <p:nvPr/>
        </p:nvSpPr>
        <p:spPr>
          <a:xfrm>
            <a:off x="555925" y="2275702"/>
            <a:ext cx="11432874" cy="4505495"/>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it-IT" sz="1213" b="1" kern="0" dirty="0">
              <a:solidFill>
                <a:sysClr val="windowText" lastClr="000000"/>
              </a:solidFill>
              <a:latin typeface="Titillium Web" pitchFamily="2" charset="77"/>
              <a:cs typeface="Times New Roman" panose="02020603050405020304" pitchFamily="18" charset="0"/>
            </a:endParaRPr>
          </a:p>
          <a:p>
            <a:pPr algn="ctr"/>
            <a:r>
              <a:rPr lang="it-IT" sz="1880" b="1" kern="0" dirty="0">
                <a:solidFill>
                  <a:sysClr val="windowText" lastClr="000000"/>
                </a:solidFill>
                <a:latin typeface="Titillium Web" pitchFamily="2" charset="77"/>
                <a:cs typeface="Times New Roman" panose="02020603050405020304" pitchFamily="18" charset="0"/>
              </a:rPr>
              <a:t> </a:t>
            </a:r>
            <a:r>
              <a:rPr lang="it-IT" sz="2100" b="1" kern="0" dirty="0">
                <a:solidFill>
                  <a:sysClr val="windowText" lastClr="000000"/>
                </a:solidFill>
                <a:latin typeface="Titillium Web" pitchFamily="2" charset="77"/>
                <a:cs typeface="Times New Roman" panose="02020603050405020304" pitchFamily="18" charset="0"/>
              </a:rPr>
              <a:t>Funzionalità non consentite</a:t>
            </a:r>
          </a:p>
          <a:p>
            <a:pPr algn="l"/>
            <a:r>
              <a:rPr lang="it-IT" sz="2100" b="1" kern="0" dirty="0">
                <a:solidFill>
                  <a:sysClr val="windowText" lastClr="000000"/>
                </a:solidFill>
                <a:latin typeface="Titillium Web" pitchFamily="2" charset="77"/>
                <a:cs typeface="Times New Roman" panose="02020603050405020304" pitchFamily="18" charset="0"/>
              </a:rPr>
              <a:t>Acquisti: </a:t>
            </a:r>
            <a:r>
              <a:rPr lang="it-IT" sz="2100" kern="0" dirty="0">
                <a:solidFill>
                  <a:sysClr val="windowText" lastClr="000000"/>
                </a:solidFill>
                <a:latin typeface="Titillium Web" pitchFamily="2" charset="77"/>
                <a:cs typeface="Times New Roman" panose="02020603050405020304" pitchFamily="18" charset="0"/>
              </a:rPr>
              <a:t>non è possibile effettuare acquisti online o all’estero. Non è possibile provvedere all’acquisto di sigarette, anche elettroniche, di derivati di fumo, di giochi pirotecnici, di prodotti </a:t>
            </a:r>
            <a:r>
              <a:rPr lang="it-IT" sz="2100" kern="0" dirty="0">
                <a:latin typeface="Titillium Web" pitchFamily="2" charset="77"/>
                <a:cs typeface="Times New Roman" panose="02020603050405020304" pitchFamily="18" charset="0"/>
              </a:rPr>
              <a:t>alcoolici. </a:t>
            </a:r>
            <a:endParaRPr lang="it-IT" sz="2100" strike="sngStrike" kern="0" dirty="0">
              <a:solidFill>
                <a:sysClr val="windowText" lastClr="000000"/>
              </a:solidFill>
              <a:latin typeface="Titillium Web" pitchFamily="2" charset="77"/>
              <a:cs typeface="Times New Roman" panose="02020603050405020304" pitchFamily="18" charset="0"/>
            </a:endParaRPr>
          </a:p>
          <a:p>
            <a:pPr>
              <a:buFont typeface="Wingdings" pitchFamily="2" charset="2"/>
              <a:buChar char="q"/>
            </a:pPr>
            <a:r>
              <a:rPr lang="it-IT" sz="2100" b="1" kern="0" dirty="0">
                <a:solidFill>
                  <a:sysClr val="windowText" lastClr="000000"/>
                </a:solidFill>
                <a:latin typeface="Titillium Web" pitchFamily="2" charset="77"/>
                <a:cs typeface="Times New Roman" panose="02020603050405020304" pitchFamily="18" charset="0"/>
              </a:rPr>
              <a:t> Prelievi: </a:t>
            </a:r>
            <a:r>
              <a:rPr lang="it-IT" sz="2100" kern="0" dirty="0">
                <a:solidFill>
                  <a:sysClr val="windowText" lastClr="000000"/>
                </a:solidFill>
                <a:latin typeface="Titillium Web" pitchFamily="2" charset="77"/>
                <a:cs typeface="Times New Roman" panose="02020603050405020304" pitchFamily="18" charset="0"/>
              </a:rPr>
              <a:t>non è possibile effettuare prelievi per importi massimi mensili superiori a quelli predefiniti e all’estero.</a:t>
            </a:r>
          </a:p>
          <a:p>
            <a:pPr>
              <a:buFont typeface="Wingdings" pitchFamily="2" charset="2"/>
              <a:buChar char="q"/>
            </a:pPr>
            <a:r>
              <a:rPr lang="it-IT" sz="2100" kern="0" dirty="0">
                <a:solidFill>
                  <a:sysClr val="windowText" lastClr="000000"/>
                </a:solidFill>
                <a:latin typeface="Titillium Web" pitchFamily="2" charset="77"/>
                <a:cs typeface="Times New Roman" panose="02020603050405020304" pitchFamily="18" charset="0"/>
              </a:rPr>
              <a:t> </a:t>
            </a:r>
            <a:r>
              <a:rPr lang="it-IT" sz="2100" b="1" kern="0" dirty="0">
                <a:solidFill>
                  <a:sysClr val="windowText" lastClr="000000"/>
                </a:solidFill>
                <a:latin typeface="Titillium Web" pitchFamily="2" charset="77"/>
                <a:cs typeface="Times New Roman" panose="02020603050405020304" pitchFamily="18" charset="0"/>
              </a:rPr>
              <a:t>Bonifici: </a:t>
            </a:r>
            <a:r>
              <a:rPr lang="it-IT" sz="2100" kern="0" dirty="0">
                <a:solidFill>
                  <a:sysClr val="windowText" lastClr="000000"/>
                </a:solidFill>
                <a:latin typeface="Titillium Web" pitchFamily="2" charset="77"/>
                <a:cs typeface="Times New Roman" panose="02020603050405020304" pitchFamily="18" charset="0"/>
              </a:rPr>
              <a:t>non è possibile effettuare più di un bonifico al mese per le finalità precedentemente indicate (canone di locazione). </a:t>
            </a:r>
          </a:p>
          <a:p>
            <a:pPr>
              <a:buFont typeface="Wingdings" pitchFamily="2" charset="2"/>
              <a:buChar char="q"/>
            </a:pPr>
            <a:r>
              <a:rPr lang="it-IT" sz="2100" kern="0" dirty="0">
                <a:solidFill>
                  <a:sysClr val="windowText" lastClr="000000"/>
                </a:solidFill>
                <a:latin typeface="Titillium Web" pitchFamily="2" charset="77"/>
                <a:cs typeface="Times New Roman" panose="02020603050405020304" pitchFamily="18" charset="0"/>
              </a:rPr>
              <a:t> </a:t>
            </a:r>
            <a:r>
              <a:rPr lang="it-IT" sz="2100" b="1" kern="0" dirty="0">
                <a:solidFill>
                  <a:sysClr val="windowText" lastClr="000000"/>
                </a:solidFill>
                <a:latin typeface="Titillium Web" pitchFamily="2" charset="77"/>
                <a:cs typeface="Times New Roman" panose="02020603050405020304" pitchFamily="18" charset="0"/>
              </a:rPr>
              <a:t>Ricarica: </a:t>
            </a:r>
            <a:r>
              <a:rPr lang="it-IT" sz="2100" kern="0" dirty="0">
                <a:solidFill>
                  <a:sysClr val="windowText" lastClr="000000"/>
                </a:solidFill>
                <a:latin typeface="Titillium Web" pitchFamily="2" charset="77"/>
                <a:cs typeface="Times New Roman" panose="02020603050405020304" pitchFamily="18" charset="0"/>
              </a:rPr>
              <a:t>non è possibile ricevere denaro da canali diversi da quelli previsti da Decreto né è possibile trasferire denaro ad altra Carta.</a:t>
            </a:r>
          </a:p>
          <a:p>
            <a:pPr>
              <a:buFont typeface="Wingdings" pitchFamily="2" charset="2"/>
              <a:buChar char="q"/>
            </a:pPr>
            <a:r>
              <a:rPr lang="it-IT" sz="2100" b="1" kern="0" dirty="0">
                <a:solidFill>
                  <a:sysClr val="windowText" lastClr="000000"/>
                </a:solidFill>
                <a:latin typeface="Titillium Web" pitchFamily="2" charset="77"/>
                <a:cs typeface="Times New Roman" panose="02020603050405020304" pitchFamily="18" charset="0"/>
              </a:rPr>
              <a:t> Utilizzo:</a:t>
            </a:r>
            <a:r>
              <a:rPr lang="it-IT" sz="2100" kern="0" dirty="0">
                <a:solidFill>
                  <a:sysClr val="windowText" lastClr="000000"/>
                </a:solidFill>
                <a:latin typeface="Titillium Web" pitchFamily="2" charset="77"/>
                <a:cs typeface="Times New Roman" panose="02020603050405020304" pitchFamily="18" charset="0"/>
              </a:rPr>
              <a:t> </a:t>
            </a:r>
            <a:r>
              <a:rPr lang="it-IT" sz="2100" kern="0" dirty="0">
                <a:latin typeface="Titillium Web" pitchFamily="2" charset="77"/>
                <a:cs typeface="Times New Roman" panose="02020603050405020304" pitchFamily="18" charset="0"/>
              </a:rPr>
              <a:t>non è possibile utilizzare </a:t>
            </a:r>
            <a:r>
              <a:rPr lang="it-IT" sz="2100" kern="0" dirty="0">
                <a:solidFill>
                  <a:sysClr val="windowText" lastClr="000000"/>
                </a:solidFill>
                <a:latin typeface="Titillium Web" pitchFamily="2" charset="77"/>
                <a:cs typeface="Times New Roman" panose="02020603050405020304" pitchFamily="18" charset="0"/>
              </a:rPr>
              <a:t>il beneficio economico per giochi che prevedono vincite in denaro o altre utilità.</a:t>
            </a:r>
          </a:p>
        </p:txBody>
      </p:sp>
      <p:sp>
        <p:nvSpPr>
          <p:cNvPr id="5" name="Segnaposto numero diapositiva 7">
            <a:extLst>
              <a:ext uri="{FF2B5EF4-FFF2-40B4-BE49-F238E27FC236}">
                <a16:creationId xmlns:a16="http://schemas.microsoft.com/office/drawing/2014/main" id="{63966740-F453-2E2A-025F-6516547CD1D6}"/>
              </a:ext>
            </a:extLst>
          </p:cNvPr>
          <p:cNvSpPr>
            <a:spLocks noGrp="1"/>
          </p:cNvSpPr>
          <p:nvPr>
            <p:ph type="sldNum" sz="quarter" idx="7"/>
          </p:nvPr>
        </p:nvSpPr>
        <p:spPr>
          <a:xfrm>
            <a:off x="4694017" y="6386296"/>
            <a:ext cx="2803963" cy="342900"/>
          </a:xfrm>
        </p:spPr>
        <p:txBody>
          <a:bodyPr/>
          <a:lstStyle/>
          <a:p>
            <a:pPr algn="ctr"/>
            <a:fld id="{B6F15528-21DE-4FAA-801E-634DDDAF4B2B}" type="slidenum">
              <a:rPr lang="it-IT" smtClean="0"/>
              <a:pPr algn="ctr"/>
              <a:t>59</a:t>
            </a:fld>
            <a:endParaRPr lang="it-IT" dirty="0"/>
          </a:p>
        </p:txBody>
      </p:sp>
      <p:grpSp>
        <p:nvGrpSpPr>
          <p:cNvPr id="6" name="Gruppo 5">
            <a:extLst>
              <a:ext uri="{FF2B5EF4-FFF2-40B4-BE49-F238E27FC236}">
                <a16:creationId xmlns:a16="http://schemas.microsoft.com/office/drawing/2014/main" id="{BE0333F2-1628-BEC7-2C98-B152A1B36605}"/>
              </a:ext>
            </a:extLst>
          </p:cNvPr>
          <p:cNvGrpSpPr/>
          <p:nvPr/>
        </p:nvGrpSpPr>
        <p:grpSpPr>
          <a:xfrm>
            <a:off x="0" y="6383461"/>
            <a:ext cx="1708393" cy="276999"/>
            <a:chOff x="284477" y="6384391"/>
            <a:chExt cx="1708393" cy="276999"/>
          </a:xfrm>
        </p:grpSpPr>
        <p:sp>
          <p:nvSpPr>
            <p:cNvPr id="7" name="Rettangolo con angoli arrotondati sullo stesso lato 6">
              <a:extLst>
                <a:ext uri="{FF2B5EF4-FFF2-40B4-BE49-F238E27FC236}">
                  <a16:creationId xmlns:a16="http://schemas.microsoft.com/office/drawing/2014/main" id="{AC03410E-0830-3E0B-C8E7-CA940128F72E}"/>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8" name="CasellaDiTesto 7">
              <a:extLst>
                <a:ext uri="{FF2B5EF4-FFF2-40B4-BE49-F238E27FC236}">
                  <a16:creationId xmlns:a16="http://schemas.microsoft.com/office/drawing/2014/main" id="{AC52FACE-E929-F2B8-4FD3-D4551964CBFE}"/>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9" name="Ovale 8">
            <a:extLst>
              <a:ext uri="{FF2B5EF4-FFF2-40B4-BE49-F238E27FC236}">
                <a16:creationId xmlns:a16="http://schemas.microsoft.com/office/drawing/2014/main" id="{601A7ACF-6535-41F6-E096-605BD1F8CC3F}"/>
              </a:ext>
            </a:extLst>
          </p:cNvPr>
          <p:cNvSpPr/>
          <p:nvPr/>
        </p:nvSpPr>
        <p:spPr>
          <a:xfrm>
            <a:off x="10550368" y="1375321"/>
            <a:ext cx="1170432" cy="117043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Elemento grafico 9" descr="Carta di credito con riempimento a tinta unita">
            <a:extLst>
              <a:ext uri="{FF2B5EF4-FFF2-40B4-BE49-F238E27FC236}">
                <a16:creationId xmlns:a16="http://schemas.microsoft.com/office/drawing/2014/main" id="{43690E2C-C529-FDB0-F945-1AFAB80FE03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78384" y="1503336"/>
            <a:ext cx="914400" cy="914400"/>
          </a:xfrm>
          <a:prstGeom prst="rect">
            <a:avLst/>
          </a:prstGeom>
        </p:spPr>
      </p:pic>
      <p:sp>
        <p:nvSpPr>
          <p:cNvPr id="11" name="Rettangolo con angoli arrotondati 10">
            <a:extLst>
              <a:ext uri="{FF2B5EF4-FFF2-40B4-BE49-F238E27FC236}">
                <a16:creationId xmlns:a16="http://schemas.microsoft.com/office/drawing/2014/main" id="{8C97FEA2-9DDD-3C41-7BE8-456A8CD65A66}"/>
              </a:ext>
            </a:extLst>
          </p:cNvPr>
          <p:cNvSpPr/>
          <p:nvPr/>
        </p:nvSpPr>
        <p:spPr>
          <a:xfrm>
            <a:off x="203201" y="2241961"/>
            <a:ext cx="11785598" cy="4089499"/>
          </a:xfrm>
          <a:prstGeom prst="roundRect">
            <a:avLst>
              <a:gd name="adj" fmla="val 5745"/>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568329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8">
            <a:extLst>
              <a:ext uri="{FF2B5EF4-FFF2-40B4-BE49-F238E27FC236}">
                <a16:creationId xmlns:a16="http://schemas.microsoft.com/office/drawing/2014/main" id="{23E8BBDF-9CA5-D750-DE1C-F40F1DC5ED0A}"/>
              </a:ext>
            </a:extLst>
          </p:cNvPr>
          <p:cNvSpPr>
            <a:spLocks noGrp="1"/>
          </p:cNvSpPr>
          <p:nvPr>
            <p:ph type="title"/>
          </p:nvPr>
        </p:nvSpPr>
        <p:spPr>
          <a:xfrm>
            <a:off x="699588" y="953824"/>
            <a:ext cx="11080148" cy="584775"/>
          </a:xfrm>
        </p:spPr>
        <p:txBody>
          <a:bodyPr/>
          <a:lstStyle/>
          <a:p>
            <a:r>
              <a:rPr lang="it-IT" sz="3800" dirty="0">
                <a:latin typeface="Titillium Web" pitchFamily="2" charset="77"/>
              </a:rPr>
              <a:t>FASE TRANSITORIA (2) – presa in carico</a:t>
            </a:r>
          </a:p>
        </p:txBody>
      </p:sp>
      <p:grpSp>
        <p:nvGrpSpPr>
          <p:cNvPr id="29" name="Gruppo 28">
            <a:extLst>
              <a:ext uri="{FF2B5EF4-FFF2-40B4-BE49-F238E27FC236}">
                <a16:creationId xmlns:a16="http://schemas.microsoft.com/office/drawing/2014/main" id="{6771CF29-E326-60C3-A44B-C361866C0912}"/>
              </a:ext>
            </a:extLst>
          </p:cNvPr>
          <p:cNvGrpSpPr/>
          <p:nvPr/>
        </p:nvGrpSpPr>
        <p:grpSpPr>
          <a:xfrm>
            <a:off x="0" y="6374893"/>
            <a:ext cx="1295999" cy="276999"/>
            <a:chOff x="284479" y="6384391"/>
            <a:chExt cx="1295999" cy="276999"/>
          </a:xfrm>
        </p:grpSpPr>
        <p:sp>
          <p:nvSpPr>
            <p:cNvPr id="30" name="Rettangolo con angoli arrotondati sullo stesso lato 29">
              <a:extLst>
                <a:ext uri="{FF2B5EF4-FFF2-40B4-BE49-F238E27FC236}">
                  <a16:creationId xmlns:a16="http://schemas.microsoft.com/office/drawing/2014/main" id="{652D51D4-7311-EF78-D43E-55673600D852}"/>
                </a:ext>
              </a:extLst>
            </p:cNvPr>
            <p:cNvSpPr/>
            <p:nvPr/>
          </p:nvSpPr>
          <p:spPr>
            <a:xfrm rot="5400000">
              <a:off x="820380" y="5874892"/>
              <a:ext cx="224198" cy="1295999"/>
            </a:xfrm>
            <a:prstGeom prst="round2SameRect">
              <a:avLst>
                <a:gd name="adj1" fmla="val 50000"/>
                <a:gd name="adj2" fmla="val 0"/>
              </a:avLst>
            </a:prstGeom>
            <a:solidFill>
              <a:srgbClr val="F36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1" name="CasellaDiTesto 30">
              <a:extLst>
                <a:ext uri="{FF2B5EF4-FFF2-40B4-BE49-F238E27FC236}">
                  <a16:creationId xmlns:a16="http://schemas.microsoft.com/office/drawing/2014/main" id="{6561D9F8-5A79-F1DA-28EB-B1F6D4BC40E3}"/>
                </a:ext>
              </a:extLst>
            </p:cNvPr>
            <p:cNvSpPr txBox="1"/>
            <p:nvPr/>
          </p:nvSpPr>
          <p:spPr>
            <a:xfrm>
              <a:off x="284479" y="6384391"/>
              <a:ext cx="1198881" cy="276999"/>
            </a:xfrm>
            <a:prstGeom prst="rect">
              <a:avLst/>
            </a:prstGeom>
            <a:noFill/>
          </p:spPr>
          <p:txBody>
            <a:bodyPr wrap="square" rtlCol="0">
              <a:spAutoFit/>
            </a:bodyPr>
            <a:lstStyle/>
            <a:p>
              <a:r>
                <a:rPr lang="it-IT" sz="1200">
                  <a:solidFill>
                    <a:schemeClr val="bg1"/>
                  </a:solidFill>
                  <a:latin typeface="Titillium Web" pitchFamily="2" charset="77"/>
                </a:rPr>
                <a:t>Fase transitoria</a:t>
              </a:r>
            </a:p>
          </p:txBody>
        </p:sp>
      </p:grpSp>
      <p:sp>
        <p:nvSpPr>
          <p:cNvPr id="24" name="Rettangolo con angoli arrotondati 3">
            <a:extLst>
              <a:ext uri="{FF2B5EF4-FFF2-40B4-BE49-F238E27FC236}">
                <a16:creationId xmlns:a16="http://schemas.microsoft.com/office/drawing/2014/main" id="{DCF6CFC4-C380-ACA2-49DC-B47CABDB25DC}"/>
              </a:ext>
            </a:extLst>
          </p:cNvPr>
          <p:cNvSpPr/>
          <p:nvPr/>
        </p:nvSpPr>
        <p:spPr>
          <a:xfrm>
            <a:off x="1137744" y="2024697"/>
            <a:ext cx="5395258" cy="3855154"/>
          </a:xfrm>
          <a:prstGeom prst="roundRect">
            <a:avLst>
              <a:gd name="adj" fmla="val 11142"/>
            </a:avLst>
          </a:prstGeom>
          <a:solidFill>
            <a:srgbClr val="73CCF5">
              <a:alpha val="30000"/>
            </a:srgb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2" name="Rettangolo con angoli arrotondati 4">
            <a:extLst>
              <a:ext uri="{FF2B5EF4-FFF2-40B4-BE49-F238E27FC236}">
                <a16:creationId xmlns:a16="http://schemas.microsoft.com/office/drawing/2014/main" id="{ECE88C1D-14C4-5802-2894-9925DAEBF5D7}"/>
              </a:ext>
            </a:extLst>
          </p:cNvPr>
          <p:cNvSpPr/>
          <p:nvPr/>
        </p:nvSpPr>
        <p:spPr>
          <a:xfrm>
            <a:off x="1039271" y="1940292"/>
            <a:ext cx="5295428" cy="3855154"/>
          </a:xfrm>
          <a:prstGeom prst="roundRect">
            <a:avLst>
              <a:gd name="adj" fmla="val 11142"/>
            </a:avLst>
          </a:prstGeom>
          <a:solidFill>
            <a:srgbClr val="73CCF5"/>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it-IT" sz="2000" dirty="0">
                <a:solidFill>
                  <a:schemeClr val="bg1"/>
                </a:solidFill>
                <a:latin typeface="Titillium Web" pitchFamily="2" charset="77"/>
              </a:rPr>
              <a:t>Ai fini del prosieguo della percezione del Reddito di Cittadinanza fino al 31 dicembre 2023, i servizi sociali entro il termine di sette mesi e comunque non oltre il 31 ottobre 2023, </a:t>
            </a:r>
            <a:r>
              <a:rPr lang="it-IT" sz="2000" b="1" dirty="0">
                <a:solidFill>
                  <a:schemeClr val="bg1"/>
                </a:solidFill>
                <a:latin typeface="Titillium Web" pitchFamily="2" charset="77"/>
              </a:rPr>
              <a:t>comunicano all’INPS, per il tramite di GePI, l’avvenuta presa in carico.</a:t>
            </a:r>
          </a:p>
        </p:txBody>
      </p:sp>
      <p:grpSp>
        <p:nvGrpSpPr>
          <p:cNvPr id="38" name="Gruppo 5">
            <a:extLst>
              <a:ext uri="{FF2B5EF4-FFF2-40B4-BE49-F238E27FC236}">
                <a16:creationId xmlns:a16="http://schemas.microsoft.com/office/drawing/2014/main" id="{167BC86A-EFD2-F620-68EB-5AB351481A31}"/>
              </a:ext>
            </a:extLst>
          </p:cNvPr>
          <p:cNvGrpSpPr/>
          <p:nvPr/>
        </p:nvGrpSpPr>
        <p:grpSpPr>
          <a:xfrm rot="16200000">
            <a:off x="3509263" y="4636854"/>
            <a:ext cx="355444" cy="750243"/>
            <a:chOff x="2170355" y="2917711"/>
            <a:chExt cx="563121" cy="1188591"/>
          </a:xfrm>
          <a:solidFill>
            <a:schemeClr val="bg1"/>
          </a:solidFill>
        </p:grpSpPr>
        <p:pic>
          <p:nvPicPr>
            <p:cNvPr id="34" name="Elemento grafico 6">
              <a:extLst>
                <a:ext uri="{FF2B5EF4-FFF2-40B4-BE49-F238E27FC236}">
                  <a16:creationId xmlns:a16="http://schemas.microsoft.com/office/drawing/2014/main" id="{8AA8F88B-B8E2-B030-23F7-FECCDFD6205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8100000">
              <a:off x="2170355" y="3402840"/>
              <a:ext cx="563121" cy="703462"/>
            </a:xfrm>
            <a:prstGeom prst="rect">
              <a:avLst/>
            </a:prstGeom>
          </p:spPr>
        </p:pic>
        <p:cxnSp>
          <p:nvCxnSpPr>
            <p:cNvPr id="35" name="Connettore 1 7">
              <a:extLst>
                <a:ext uri="{FF2B5EF4-FFF2-40B4-BE49-F238E27FC236}">
                  <a16:creationId xmlns:a16="http://schemas.microsoft.com/office/drawing/2014/main" id="{66D9BE5A-D009-BEF5-4154-5248314A25E3}"/>
                </a:ext>
              </a:extLst>
            </p:cNvPr>
            <p:cNvCxnSpPr>
              <a:cxnSpLocks/>
            </p:cNvCxnSpPr>
            <p:nvPr/>
          </p:nvCxnSpPr>
          <p:spPr>
            <a:xfrm>
              <a:off x="2394184" y="2917711"/>
              <a:ext cx="0" cy="682738"/>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Connettore 1 8">
              <a:extLst>
                <a:ext uri="{FF2B5EF4-FFF2-40B4-BE49-F238E27FC236}">
                  <a16:creationId xmlns:a16="http://schemas.microsoft.com/office/drawing/2014/main" id="{F85407DB-C0B6-74C4-E6AE-2EB59DC0E54B}"/>
                </a:ext>
              </a:extLst>
            </p:cNvPr>
            <p:cNvCxnSpPr>
              <a:cxnSpLocks/>
            </p:cNvCxnSpPr>
            <p:nvPr/>
          </p:nvCxnSpPr>
          <p:spPr>
            <a:xfrm>
              <a:off x="2521744" y="3057525"/>
              <a:ext cx="0" cy="542925"/>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nettore 1 9">
              <a:extLst>
                <a:ext uri="{FF2B5EF4-FFF2-40B4-BE49-F238E27FC236}">
                  <a16:creationId xmlns:a16="http://schemas.microsoft.com/office/drawing/2014/main" id="{1188969A-2DEB-0FFB-E64D-9D9C7AA99105}"/>
                </a:ext>
              </a:extLst>
            </p:cNvPr>
            <p:cNvCxnSpPr/>
            <p:nvPr/>
          </p:nvCxnSpPr>
          <p:spPr>
            <a:xfrm>
              <a:off x="2662716" y="3250908"/>
              <a:ext cx="0" cy="349542"/>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2" name="Gruppo 10">
            <a:extLst>
              <a:ext uri="{FF2B5EF4-FFF2-40B4-BE49-F238E27FC236}">
                <a16:creationId xmlns:a16="http://schemas.microsoft.com/office/drawing/2014/main" id="{FCA53BAC-B465-3AE2-AA40-2DF53623FF6E}"/>
              </a:ext>
            </a:extLst>
          </p:cNvPr>
          <p:cNvGrpSpPr/>
          <p:nvPr/>
        </p:nvGrpSpPr>
        <p:grpSpPr>
          <a:xfrm>
            <a:off x="1677694" y="4415251"/>
            <a:ext cx="1105057" cy="1105057"/>
            <a:chOff x="1824568" y="1803639"/>
            <a:chExt cx="1621433" cy="1621433"/>
          </a:xfrm>
        </p:grpSpPr>
        <p:sp>
          <p:nvSpPr>
            <p:cNvPr id="40" name="Ovale 11">
              <a:extLst>
                <a:ext uri="{FF2B5EF4-FFF2-40B4-BE49-F238E27FC236}">
                  <a16:creationId xmlns:a16="http://schemas.microsoft.com/office/drawing/2014/main" id="{EA111874-DDD6-B4DA-482D-87856885F8EA}"/>
                </a:ext>
              </a:extLst>
            </p:cNvPr>
            <p:cNvSpPr/>
            <p:nvPr/>
          </p:nvSpPr>
          <p:spPr>
            <a:xfrm>
              <a:off x="1824568" y="1803639"/>
              <a:ext cx="1621433" cy="1621433"/>
            </a:xfrm>
            <a:prstGeom prst="ellipse">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1" name="Immagine 12">
              <a:extLst>
                <a:ext uri="{FF2B5EF4-FFF2-40B4-BE49-F238E27FC236}">
                  <a16:creationId xmlns:a16="http://schemas.microsoft.com/office/drawing/2014/main" id="{B6923D4B-5EA0-C346-154D-E24194ADB8B7}"/>
                </a:ext>
              </a:extLst>
            </p:cNvPr>
            <p:cNvPicPr>
              <a:picLocks noChangeAspect="1"/>
            </p:cNvPicPr>
            <p:nvPr/>
          </p:nvPicPr>
          <p:blipFill>
            <a:blip r:embed="rId4"/>
            <a:stretch>
              <a:fillRect/>
            </a:stretch>
          </p:blipFill>
          <p:spPr>
            <a:xfrm>
              <a:off x="2031768" y="2317192"/>
              <a:ext cx="1207033" cy="594326"/>
            </a:xfrm>
            <a:prstGeom prst="rect">
              <a:avLst/>
            </a:prstGeom>
          </p:spPr>
        </p:pic>
      </p:grpSp>
      <p:sp>
        <p:nvSpPr>
          <p:cNvPr id="44" name="Ovale 13">
            <a:extLst>
              <a:ext uri="{FF2B5EF4-FFF2-40B4-BE49-F238E27FC236}">
                <a16:creationId xmlns:a16="http://schemas.microsoft.com/office/drawing/2014/main" id="{4D4A41D2-2649-0808-93E5-B72B9E4C164D}"/>
              </a:ext>
            </a:extLst>
          </p:cNvPr>
          <p:cNvSpPr/>
          <p:nvPr/>
        </p:nvSpPr>
        <p:spPr>
          <a:xfrm>
            <a:off x="4658968" y="4415368"/>
            <a:ext cx="1105057" cy="1105057"/>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6" name="Immagine 14" descr="A white text with a black background&#10;&#10;Description automatically generated">
            <a:extLst>
              <a:ext uri="{FF2B5EF4-FFF2-40B4-BE49-F238E27FC236}">
                <a16:creationId xmlns:a16="http://schemas.microsoft.com/office/drawing/2014/main" id="{CF215D2A-23D7-8326-5388-624BECEB4CA0}"/>
              </a:ext>
            </a:extLst>
          </p:cNvPr>
          <p:cNvPicPr>
            <a:picLocks noChangeAspect="1"/>
          </p:cNvPicPr>
          <p:nvPr/>
        </p:nvPicPr>
        <p:blipFill>
          <a:blip r:embed="rId5"/>
          <a:stretch>
            <a:fillRect/>
          </a:stretch>
        </p:blipFill>
        <p:spPr>
          <a:xfrm>
            <a:off x="4951063" y="4643399"/>
            <a:ext cx="520865" cy="758341"/>
          </a:xfrm>
          <a:prstGeom prst="rect">
            <a:avLst/>
          </a:prstGeom>
        </p:spPr>
      </p:pic>
      <p:sp>
        <p:nvSpPr>
          <p:cNvPr id="48" name="Rettangolo con angoli arrotondati 19">
            <a:extLst>
              <a:ext uri="{FF2B5EF4-FFF2-40B4-BE49-F238E27FC236}">
                <a16:creationId xmlns:a16="http://schemas.microsoft.com/office/drawing/2014/main" id="{7E473815-A6B5-8397-2717-C94E423AD391}"/>
              </a:ext>
            </a:extLst>
          </p:cNvPr>
          <p:cNvSpPr/>
          <p:nvPr/>
        </p:nvSpPr>
        <p:spPr>
          <a:xfrm>
            <a:off x="7810959" y="1940293"/>
            <a:ext cx="3320336" cy="3855154"/>
          </a:xfrm>
          <a:prstGeom prst="roundRect">
            <a:avLst>
              <a:gd name="adj" fmla="val 7878"/>
            </a:avLst>
          </a:prstGeom>
          <a:noFill/>
          <a:ln w="19050">
            <a:solidFill>
              <a:srgbClr val="F969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0" name="Immagine 20" descr="A black x in a circle&#10;&#10;Description automatically generated">
            <a:extLst>
              <a:ext uri="{FF2B5EF4-FFF2-40B4-BE49-F238E27FC236}">
                <a16:creationId xmlns:a16="http://schemas.microsoft.com/office/drawing/2014/main" id="{F67A521F-288E-6DFC-DF9C-5142E58121F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9190577" y="1659742"/>
            <a:ext cx="561100" cy="561100"/>
          </a:xfrm>
          <a:prstGeom prst="rect">
            <a:avLst/>
          </a:prstGeom>
        </p:spPr>
      </p:pic>
      <p:sp>
        <p:nvSpPr>
          <p:cNvPr id="52" name="CasellaDiTesto 22">
            <a:extLst>
              <a:ext uri="{FF2B5EF4-FFF2-40B4-BE49-F238E27FC236}">
                <a16:creationId xmlns:a16="http://schemas.microsoft.com/office/drawing/2014/main" id="{F2E5493B-5362-E172-4365-B21F15977E63}"/>
              </a:ext>
            </a:extLst>
          </p:cNvPr>
          <p:cNvSpPr txBox="1"/>
          <p:nvPr/>
        </p:nvSpPr>
        <p:spPr>
          <a:xfrm>
            <a:off x="7941985" y="2269207"/>
            <a:ext cx="3058283" cy="3477875"/>
          </a:xfrm>
          <a:prstGeom prst="rect">
            <a:avLst/>
          </a:prstGeom>
          <a:noFill/>
        </p:spPr>
        <p:txBody>
          <a:bodyPr wrap="square">
            <a:spAutoFit/>
          </a:bodyPr>
          <a:lstStyle/>
          <a:p>
            <a:pPr algn="ctr"/>
            <a:r>
              <a:rPr lang="it-IT" sz="2000" b="1" dirty="0">
                <a:latin typeface="Titillium Web" pitchFamily="2" charset="77"/>
                <a:cs typeface="Times New Roman" panose="02020603050405020304" pitchFamily="18" charset="0"/>
              </a:rPr>
              <a:t>Decorso il termine di sette mesi</a:t>
            </a:r>
            <a:r>
              <a:rPr lang="it-IT" sz="2000" dirty="0">
                <a:latin typeface="Titillium Web" pitchFamily="2" charset="77"/>
                <a:cs typeface="Times New Roman" panose="02020603050405020304" pitchFamily="18" charset="0"/>
              </a:rPr>
              <a:t>, </a:t>
            </a:r>
            <a:r>
              <a:rPr lang="it-IT" sz="2000" b="1" dirty="0">
                <a:latin typeface="Titillium Web" pitchFamily="2" charset="77"/>
                <a:cs typeface="Times New Roman" panose="02020603050405020304" pitchFamily="18" charset="0"/>
              </a:rPr>
              <a:t>in assenza della comunicazione</a:t>
            </a:r>
            <a:r>
              <a:rPr lang="it-IT" sz="2000" dirty="0">
                <a:latin typeface="Titillium Web" pitchFamily="2" charset="77"/>
                <a:cs typeface="Times New Roman" panose="02020603050405020304" pitchFamily="18" charset="0"/>
              </a:rPr>
              <a:t>, </a:t>
            </a:r>
            <a:r>
              <a:rPr lang="it-IT" sz="2000" b="1" dirty="0">
                <a:latin typeface="Titillium Web" pitchFamily="2" charset="77"/>
                <a:cs typeface="Times New Roman" panose="02020603050405020304" pitchFamily="18" charset="0"/>
              </a:rPr>
              <a:t>l’erogazione sarà sospesa </a:t>
            </a:r>
            <a:r>
              <a:rPr lang="it-IT" sz="2000" dirty="0">
                <a:latin typeface="Titillium Web" pitchFamily="2" charset="77"/>
                <a:cs typeface="Times New Roman" panose="02020603050405020304" pitchFamily="18" charset="0"/>
              </a:rPr>
              <a:t>e potrà essere riattivata, ricomprendendo le mensilità sospese, solo in esito all’avvenuta comunicazione, fermo restando il termine del 31 ottobre 2023.</a:t>
            </a:r>
            <a:endParaRPr lang="it-IT" sz="2000" dirty="0">
              <a:latin typeface="Titillium Web" pitchFamily="2" charset="77"/>
            </a:endParaRPr>
          </a:p>
        </p:txBody>
      </p:sp>
      <p:sp>
        <p:nvSpPr>
          <p:cNvPr id="2" name="Segnaposto numero diapositiva 7">
            <a:extLst>
              <a:ext uri="{FF2B5EF4-FFF2-40B4-BE49-F238E27FC236}">
                <a16:creationId xmlns:a16="http://schemas.microsoft.com/office/drawing/2014/main" id="{18B2C0FC-4A60-B7DF-6624-00B738DCB309}"/>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6</a:t>
            </a:fld>
            <a:endParaRPr lang="it-IT" dirty="0"/>
          </a:p>
        </p:txBody>
      </p:sp>
    </p:spTree>
    <p:extLst>
      <p:ext uri="{BB962C8B-B14F-4D97-AF65-F5344CB8AC3E}">
        <p14:creationId xmlns:p14="http://schemas.microsoft.com/office/powerpoint/2010/main" val="12868043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3C63837-D223-C044-4270-849379007FEF}"/>
              </a:ext>
            </a:extLst>
          </p:cNvPr>
          <p:cNvSpPr txBox="1"/>
          <p:nvPr/>
        </p:nvSpPr>
        <p:spPr>
          <a:xfrm>
            <a:off x="680719" y="2323849"/>
            <a:ext cx="11077448" cy="3970318"/>
          </a:xfrm>
          <a:prstGeom prst="rect">
            <a:avLst/>
          </a:prstGeom>
          <a:noFill/>
        </p:spPr>
        <p:txBody>
          <a:bodyPr wrap="square">
            <a:spAutoFit/>
          </a:bodyPr>
          <a:lstStyle/>
          <a:p>
            <a:r>
              <a:rPr lang="it-IT" b="1" kern="0" dirty="0">
                <a:solidFill>
                  <a:sysClr val="windowText" lastClr="000000"/>
                </a:solidFill>
                <a:latin typeface="Titillium Web" pitchFamily="2" charset="77"/>
                <a:cs typeface="Times New Roman" panose="02020603050405020304" pitchFamily="18" charset="0"/>
              </a:rPr>
              <a:t>Finalità: </a:t>
            </a:r>
          </a:p>
          <a:p>
            <a:pPr marL="285750" indent="-285750">
              <a:buClr>
                <a:srgbClr val="007DB3"/>
              </a:buClr>
              <a:buFont typeface="Arial" panose="020B0604020202020204" pitchFamily="34" charset="0"/>
              <a:buChar char="•"/>
            </a:pPr>
            <a:r>
              <a:rPr lang="it-IT" kern="0" dirty="0">
                <a:solidFill>
                  <a:sysClr val="windowText" lastClr="000000"/>
                </a:solidFill>
                <a:latin typeface="Titillium Web" pitchFamily="2" charset="77"/>
                <a:cs typeface="Times New Roman" panose="02020603050405020304" pitchFamily="18" charset="0"/>
              </a:rPr>
              <a:t>consentire l’attivazione dei percorsi personalizzati per i beneficiari dell’assegno di inclusione, </a:t>
            </a:r>
            <a:r>
              <a:rPr lang="it-IT" b="1" kern="0" dirty="0">
                <a:solidFill>
                  <a:sysClr val="windowText" lastClr="000000"/>
                </a:solidFill>
                <a:latin typeface="Titillium Web" pitchFamily="2" charset="77"/>
                <a:cs typeface="Times New Roman" panose="02020603050405020304" pitchFamily="18" charset="0"/>
              </a:rPr>
              <a:t>assicurando il rispetto dei livelli essenziali delle prestazioni; </a:t>
            </a:r>
          </a:p>
          <a:p>
            <a:pPr marL="285750" indent="-285750">
              <a:buClr>
                <a:srgbClr val="007DB3"/>
              </a:buClr>
              <a:buFont typeface="Arial" panose="020B0604020202020204" pitchFamily="34" charset="0"/>
              <a:buChar char="•"/>
            </a:pPr>
            <a:r>
              <a:rPr lang="it-IT" kern="0" dirty="0">
                <a:solidFill>
                  <a:sysClr val="windowText" lastClr="000000"/>
                </a:solidFill>
                <a:latin typeface="Titillium Web" pitchFamily="2" charset="77"/>
                <a:cs typeface="Times New Roman" panose="02020603050405020304" pitchFamily="18" charset="0"/>
              </a:rPr>
              <a:t>favorire percorsi autonomi di ricerca di lavoro e rafforzamento delle competenze da parte dei beneficiari;</a:t>
            </a:r>
          </a:p>
          <a:p>
            <a:pPr marL="285750" indent="-285750">
              <a:buClr>
                <a:srgbClr val="007DB3"/>
              </a:buClr>
              <a:buFont typeface="Arial" panose="020B0604020202020204" pitchFamily="34" charset="0"/>
              <a:buChar char="•"/>
            </a:pPr>
            <a:r>
              <a:rPr lang="it-IT" b="1" kern="0" dirty="0">
                <a:solidFill>
                  <a:sysClr val="windowText" lastClr="000000"/>
                </a:solidFill>
                <a:latin typeface="Titillium Web" pitchFamily="2" charset="77"/>
                <a:cs typeface="Times New Roman" panose="02020603050405020304" pitchFamily="18" charset="0"/>
              </a:rPr>
              <a:t>analisi, monitoraggio, valutazione e controllo dell’Assegno di inclusione.</a:t>
            </a:r>
          </a:p>
          <a:p>
            <a:endParaRPr lang="it-IT" kern="0" dirty="0">
              <a:solidFill>
                <a:sysClr val="windowText" lastClr="000000"/>
              </a:solidFill>
              <a:latin typeface="Titillium Web" pitchFamily="2" charset="77"/>
              <a:cs typeface="Times New Roman" panose="02020603050405020304" pitchFamily="18" charset="0"/>
            </a:endParaRPr>
          </a:p>
          <a:p>
            <a:r>
              <a:rPr lang="it-IT" kern="0" dirty="0">
                <a:solidFill>
                  <a:sysClr val="windowText" lastClr="000000"/>
                </a:solidFill>
                <a:latin typeface="Titillium Web" pitchFamily="2" charset="77"/>
                <a:cs typeface="Times New Roman" panose="02020603050405020304" pitchFamily="18" charset="0"/>
              </a:rPr>
              <a:t>Il Sistema Informativo per l’inclusione Sociale e lavorativa (SIISL) è istituito presso il Ministero del Lavoro e delle Politiche Sociali ed è realizzato dall’INPS</a:t>
            </a:r>
            <a:r>
              <a:rPr lang="it-IT" kern="0" dirty="0">
                <a:latin typeface="Titillium Web" pitchFamily="2" charset="77"/>
                <a:cs typeface="Times New Roman" panose="02020603050405020304" pitchFamily="18" charset="0"/>
              </a:rPr>
              <a:t>, anche attraverso il riuso di piattaforme pre-esistenti.</a:t>
            </a:r>
          </a:p>
          <a:p>
            <a:r>
              <a:rPr lang="it-IT" b="1" kern="0" dirty="0">
                <a:solidFill>
                  <a:sysClr val="windowText" lastClr="000000"/>
                </a:solidFill>
                <a:latin typeface="Titillium Web" pitchFamily="2" charset="77"/>
                <a:cs typeface="Times New Roman" panose="02020603050405020304" pitchFamily="18" charset="0"/>
              </a:rPr>
              <a:t>Il sistema informativo consente l’interoperabilità di tutte le piattaforme digitali:</a:t>
            </a:r>
          </a:p>
          <a:p>
            <a:endParaRPr lang="it-IT" kern="0" dirty="0">
              <a:solidFill>
                <a:sysClr val="windowText" lastClr="000000"/>
              </a:solidFill>
              <a:latin typeface="Titillium Web" pitchFamily="2" charset="77"/>
              <a:cs typeface="Times New Roman" panose="02020603050405020304" pitchFamily="18" charset="0"/>
            </a:endParaRPr>
          </a:p>
          <a:p>
            <a:pPr marL="457200" indent="-457200">
              <a:buClr>
                <a:srgbClr val="007DB3"/>
              </a:buClr>
              <a:buAutoNum type="alphaLcParenR"/>
            </a:pPr>
            <a:r>
              <a:rPr lang="it-IT" kern="0" dirty="0">
                <a:solidFill>
                  <a:sysClr val="windowText" lastClr="000000"/>
                </a:solidFill>
                <a:latin typeface="Titillium Web" pitchFamily="2" charset="77"/>
                <a:cs typeface="Times New Roman" panose="02020603050405020304" pitchFamily="18" charset="0"/>
              </a:rPr>
              <a:t>Piattaforma digitale per l’inclusione sociale e lavorativa per la presa in carico e la ricerca attiva, </a:t>
            </a:r>
            <a:r>
              <a:rPr lang="it-IT" kern="0" dirty="0">
                <a:latin typeface="Titillium Web" pitchFamily="2" charset="77"/>
                <a:cs typeface="Times New Roman" panose="02020603050405020304" pitchFamily="18" charset="0"/>
              </a:rPr>
              <a:t>cui devono registrarsi i beneficiari per sottoscrivere il patto di attivazione digitale</a:t>
            </a:r>
          </a:p>
          <a:p>
            <a:pPr marL="457200" indent="-457200">
              <a:buClr>
                <a:srgbClr val="007DB3"/>
              </a:buClr>
              <a:buAutoNum type="alphaLcParenR"/>
            </a:pPr>
            <a:r>
              <a:rPr lang="it-IT" kern="0" dirty="0">
                <a:solidFill>
                  <a:sysClr val="windowText" lastClr="000000"/>
                </a:solidFill>
                <a:latin typeface="Titillium Web" pitchFamily="2" charset="77"/>
                <a:cs typeface="Times New Roman" panose="02020603050405020304" pitchFamily="18" charset="0"/>
              </a:rPr>
              <a:t>Piattaforma </a:t>
            </a:r>
            <a:r>
              <a:rPr lang="it-IT" kern="0" dirty="0" err="1">
                <a:latin typeface="Titillium Web" pitchFamily="2" charset="77"/>
                <a:cs typeface="Times New Roman" panose="02020603050405020304" pitchFamily="18" charset="0"/>
              </a:rPr>
              <a:t>GePI</a:t>
            </a:r>
            <a:r>
              <a:rPr lang="it-IT" kern="0" dirty="0">
                <a:solidFill>
                  <a:sysClr val="windowText" lastClr="000000"/>
                </a:solidFill>
                <a:latin typeface="Titillium Web" pitchFamily="2" charset="77"/>
                <a:cs typeface="Times New Roman" panose="02020603050405020304" pitchFamily="18" charset="0"/>
              </a:rPr>
              <a:t> di gestione dei patti di inclusione dei beneficiari dell’Assegno di inclusione</a:t>
            </a:r>
          </a:p>
          <a:p>
            <a:pPr marL="457200" indent="-457200">
              <a:buClr>
                <a:srgbClr val="007DB3"/>
              </a:buClr>
              <a:buAutoNum type="alphaLcParenR"/>
            </a:pPr>
            <a:r>
              <a:rPr lang="it-IT" kern="0" dirty="0">
                <a:latin typeface="Titillium Web" pitchFamily="2" charset="77"/>
                <a:cs typeface="Times New Roman" panose="02020603050405020304" pitchFamily="18" charset="0"/>
              </a:rPr>
              <a:t>Piattaforma SIU per beneficiari SFL e ADI.</a:t>
            </a:r>
          </a:p>
        </p:txBody>
      </p:sp>
      <p:sp>
        <p:nvSpPr>
          <p:cNvPr id="4" name="Titolo 8">
            <a:extLst>
              <a:ext uri="{FF2B5EF4-FFF2-40B4-BE49-F238E27FC236}">
                <a16:creationId xmlns:a16="http://schemas.microsoft.com/office/drawing/2014/main" id="{11A4C5FE-E4D0-3B65-9E63-7C5C84C6982C}"/>
              </a:ext>
            </a:extLst>
          </p:cNvPr>
          <p:cNvSpPr txBox="1">
            <a:spLocks/>
          </p:cNvSpPr>
          <p:nvPr/>
        </p:nvSpPr>
        <p:spPr>
          <a:xfrm>
            <a:off x="557273" y="1062169"/>
            <a:ext cx="11200893" cy="1169551"/>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IL SISTEMA INFORMATIVO PER L’INCLUSIONE SOCIALE E LAVORATIVA</a:t>
            </a:r>
          </a:p>
        </p:txBody>
      </p:sp>
      <p:grpSp>
        <p:nvGrpSpPr>
          <p:cNvPr id="5" name="Gruppo 4">
            <a:extLst>
              <a:ext uri="{FF2B5EF4-FFF2-40B4-BE49-F238E27FC236}">
                <a16:creationId xmlns:a16="http://schemas.microsoft.com/office/drawing/2014/main" id="{7AEBDAB3-0BC2-411D-67D7-9EB32C6F224B}"/>
              </a:ext>
            </a:extLst>
          </p:cNvPr>
          <p:cNvGrpSpPr/>
          <p:nvPr/>
        </p:nvGrpSpPr>
        <p:grpSpPr>
          <a:xfrm>
            <a:off x="0" y="6383461"/>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2A47329C-3A2F-FE6D-91E8-3D733502FDA3}"/>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8471D33D-D400-FD6C-60ED-6BDA9FE8F9E0}"/>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12" name="Segnaposto numero diapositiva 7">
            <a:extLst>
              <a:ext uri="{FF2B5EF4-FFF2-40B4-BE49-F238E27FC236}">
                <a16:creationId xmlns:a16="http://schemas.microsoft.com/office/drawing/2014/main" id="{D2CE4589-AE1C-149F-690D-3FFDDF99D841}"/>
              </a:ext>
            </a:extLst>
          </p:cNvPr>
          <p:cNvSpPr>
            <a:spLocks noGrp="1"/>
          </p:cNvSpPr>
          <p:nvPr>
            <p:ph type="sldNum" sz="quarter" idx="7"/>
          </p:nvPr>
        </p:nvSpPr>
        <p:spPr>
          <a:xfrm>
            <a:off x="4694017" y="6386296"/>
            <a:ext cx="2803963" cy="342900"/>
          </a:xfrm>
        </p:spPr>
        <p:txBody>
          <a:bodyPr/>
          <a:lstStyle/>
          <a:p>
            <a:pPr algn="ctr"/>
            <a:fld id="{B6F15528-21DE-4FAA-801E-634DDDAF4B2B}" type="slidenum">
              <a:rPr lang="it-IT" smtClean="0"/>
              <a:pPr algn="ctr"/>
              <a:t>60</a:t>
            </a:fld>
            <a:endParaRPr lang="it-IT" dirty="0"/>
          </a:p>
        </p:txBody>
      </p:sp>
    </p:spTree>
    <p:extLst>
      <p:ext uri="{BB962C8B-B14F-4D97-AF65-F5344CB8AC3E}">
        <p14:creationId xmlns:p14="http://schemas.microsoft.com/office/powerpoint/2010/main" val="29767627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a:extLst>
              <a:ext uri="{FF2B5EF4-FFF2-40B4-BE49-F238E27FC236}">
                <a16:creationId xmlns:a16="http://schemas.microsoft.com/office/drawing/2014/main" id="{E940BD79-64E8-A23A-F290-6FCCEB254D90}"/>
              </a:ext>
            </a:extLst>
          </p:cNvPr>
          <p:cNvGrpSpPr/>
          <p:nvPr/>
        </p:nvGrpSpPr>
        <p:grpSpPr>
          <a:xfrm>
            <a:off x="0" y="6383461"/>
            <a:ext cx="1708393" cy="276999"/>
            <a:chOff x="284477" y="6384391"/>
            <a:chExt cx="1708393" cy="276999"/>
          </a:xfrm>
        </p:grpSpPr>
        <p:sp>
          <p:nvSpPr>
            <p:cNvPr id="4" name="Rettangolo con angoli arrotondati sullo stesso lato 3">
              <a:extLst>
                <a:ext uri="{FF2B5EF4-FFF2-40B4-BE49-F238E27FC236}">
                  <a16:creationId xmlns:a16="http://schemas.microsoft.com/office/drawing/2014/main" id="{235BF2E9-6522-A6AB-CDCA-5AA177E72C90}"/>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5" name="CasellaDiTesto 4">
              <a:extLst>
                <a:ext uri="{FF2B5EF4-FFF2-40B4-BE49-F238E27FC236}">
                  <a16:creationId xmlns:a16="http://schemas.microsoft.com/office/drawing/2014/main" id="{4CFC2BD8-6B45-6640-FD6B-665EFBD8FBAB}"/>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6" name="Titolo 1">
            <a:extLst>
              <a:ext uri="{FF2B5EF4-FFF2-40B4-BE49-F238E27FC236}">
                <a16:creationId xmlns:a16="http://schemas.microsoft.com/office/drawing/2014/main" id="{AB5D6FEE-9B54-4FB5-96DE-CF7508AF5FD3}"/>
              </a:ext>
            </a:extLst>
          </p:cNvPr>
          <p:cNvSpPr>
            <a:spLocks noGrp="1"/>
          </p:cNvSpPr>
          <p:nvPr>
            <p:ph type="title"/>
          </p:nvPr>
        </p:nvSpPr>
        <p:spPr>
          <a:xfrm>
            <a:off x="555924" y="1144539"/>
            <a:ext cx="11080148" cy="584775"/>
          </a:xfrm>
        </p:spPr>
        <p:txBody>
          <a:bodyPr/>
          <a:lstStyle/>
          <a:p>
            <a:r>
              <a:rPr lang="it-IT" sz="3800" dirty="0">
                <a:latin typeface="Titillium Web" pitchFamily="2" charset="77"/>
              </a:rPr>
              <a:t>IL PERCORSO DI ATTIVAZIONE  </a:t>
            </a:r>
          </a:p>
        </p:txBody>
      </p:sp>
      <p:sp>
        <p:nvSpPr>
          <p:cNvPr id="7" name="Segnaposto contenuto 2">
            <a:extLst>
              <a:ext uri="{FF2B5EF4-FFF2-40B4-BE49-F238E27FC236}">
                <a16:creationId xmlns:a16="http://schemas.microsoft.com/office/drawing/2014/main" id="{C9C46F09-8C31-EDE2-EC22-A06EACD68EB1}"/>
              </a:ext>
            </a:extLst>
          </p:cNvPr>
          <p:cNvSpPr txBox="1">
            <a:spLocks/>
          </p:cNvSpPr>
          <p:nvPr/>
        </p:nvSpPr>
        <p:spPr>
          <a:xfrm>
            <a:off x="1840674" y="1984445"/>
            <a:ext cx="9964574" cy="4309435"/>
          </a:xfrm>
          <a:prstGeom prst="rect">
            <a:avLst/>
          </a:prstGeom>
        </p:spPr>
        <p:txBody>
          <a:bodyPr lIns="55446" tIns="27724" rIns="55446" bIns="27724">
            <a:normAutofit fontScale="92500"/>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buFont typeface="Arial" panose="020B0604020202020204" pitchFamily="34" charset="0"/>
              <a:buChar char="•"/>
            </a:pPr>
            <a:r>
              <a:rPr lang="it-IT" sz="2400" kern="0" dirty="0">
                <a:solidFill>
                  <a:sysClr val="windowText" lastClr="000000"/>
                </a:solidFill>
                <a:latin typeface="Titillium Web" pitchFamily="2" charset="77"/>
                <a:cs typeface="Times New Roman" panose="02020603050405020304" pitchFamily="18" charset="0"/>
              </a:rPr>
              <a:t>Il percorso di attivazione viene attuato tramite il </a:t>
            </a:r>
            <a:r>
              <a:rPr lang="it-IT" sz="2400" b="1" kern="0" dirty="0">
                <a:solidFill>
                  <a:sysClr val="windowText" lastClr="000000"/>
                </a:solidFill>
                <a:latin typeface="Titillium Web" pitchFamily="2" charset="77"/>
                <a:cs typeface="Times New Roman" panose="02020603050405020304" pitchFamily="18" charset="0"/>
              </a:rPr>
              <a:t>Sistema Informativo per l’inclusione sociale.</a:t>
            </a:r>
          </a:p>
          <a:p>
            <a:pPr marL="342900" indent="-342900">
              <a:buFont typeface="Arial" panose="020B0604020202020204" pitchFamily="34" charset="0"/>
              <a:buChar char="•"/>
            </a:pPr>
            <a:r>
              <a:rPr lang="it-IT" sz="2400" b="1" kern="0" dirty="0">
                <a:solidFill>
                  <a:sysClr val="windowText" lastClr="000000"/>
                </a:solidFill>
                <a:latin typeface="Titillium Web" pitchFamily="2" charset="77"/>
                <a:cs typeface="Times New Roman" panose="02020603050405020304" pitchFamily="18" charset="0"/>
              </a:rPr>
              <a:t>Il Sistema informativo </a:t>
            </a:r>
            <a:r>
              <a:rPr lang="it-IT" sz="2400" kern="0" dirty="0">
                <a:solidFill>
                  <a:sysClr val="windowText" lastClr="000000"/>
                </a:solidFill>
                <a:latin typeface="Titillium Web" pitchFamily="2" charset="77"/>
                <a:cs typeface="Times New Roman" panose="02020603050405020304" pitchFamily="18" charset="0"/>
              </a:rPr>
              <a:t>invia i dati del nucleo familiare al Servizio Sociale del Comune di residenza per l’analisi preliminare e la presa in carico dei componenti con bisogni complessi e per l’attivazione degli eventuali sostegni.</a:t>
            </a:r>
          </a:p>
          <a:p>
            <a:pPr marL="342900" indent="-342900">
              <a:buFont typeface="Arial" panose="020B0604020202020204" pitchFamily="34" charset="0"/>
              <a:buChar char="•"/>
            </a:pPr>
            <a:r>
              <a:rPr lang="it-IT" sz="2400" b="1" kern="0" dirty="0">
                <a:solidFill>
                  <a:sysClr val="windowText" lastClr="000000"/>
                </a:solidFill>
                <a:latin typeface="Titillium Web" pitchFamily="2" charset="77"/>
                <a:cs typeface="Times New Roman" panose="02020603050405020304" pitchFamily="18" charset="0"/>
              </a:rPr>
              <a:t>I beneficiari devono presentarsi per il primo appuntamento presso i servizi sociali entro centoventi giorni dalla sottoscrizione del Patto di attivazione digitale</a:t>
            </a:r>
            <a:r>
              <a:rPr lang="it-IT" sz="2400" kern="0" dirty="0">
                <a:solidFill>
                  <a:sysClr val="windowText" lastClr="000000"/>
                </a:solidFill>
                <a:latin typeface="Titillium Web" pitchFamily="2" charset="77"/>
                <a:cs typeface="Times New Roman" panose="02020603050405020304" pitchFamily="18" charset="0"/>
              </a:rPr>
              <a:t>.</a:t>
            </a:r>
          </a:p>
          <a:p>
            <a:pPr marL="342900" indent="-342900">
              <a:buFont typeface="Arial" panose="020B0604020202020204" pitchFamily="34" charset="0"/>
              <a:buChar char="•"/>
            </a:pPr>
            <a:r>
              <a:rPr lang="it-IT" sz="2400" kern="0" dirty="0">
                <a:solidFill>
                  <a:sysClr val="windowText" lastClr="000000"/>
                </a:solidFill>
                <a:latin typeface="Titillium Web" pitchFamily="2" charset="77"/>
                <a:cs typeface="Times New Roman" panose="02020603050405020304" pitchFamily="18" charset="0"/>
              </a:rPr>
              <a:t>Successivamente, ogni novanta giorni, i beneficiari, diversi dai soggetti attivabili al lavoro, sono tenuti a presentarsi ai servizi sociali, o presso gli istituti di patronato, per aggiornare la propria posizione.</a:t>
            </a:r>
          </a:p>
          <a:p>
            <a:pPr marL="342900" indent="-342900">
              <a:buFont typeface="Arial" panose="020B0604020202020204" pitchFamily="34" charset="0"/>
              <a:buChar char="•"/>
            </a:pPr>
            <a:r>
              <a:rPr lang="it-IT" sz="2400" kern="0" dirty="0">
                <a:solidFill>
                  <a:sysClr val="windowText" lastClr="000000"/>
                </a:solidFill>
                <a:latin typeface="Titillium Web" pitchFamily="2" charset="77"/>
                <a:cs typeface="Times New Roman" panose="02020603050405020304" pitchFamily="18" charset="0"/>
              </a:rPr>
              <a:t>In caso di mancata presentazione, il beneficio economico è sospeso.</a:t>
            </a:r>
          </a:p>
          <a:p>
            <a:endParaRPr lang="it-IT" sz="2000" kern="0" dirty="0">
              <a:solidFill>
                <a:sysClr val="windowText" lastClr="000000"/>
              </a:solidFill>
              <a:latin typeface="Titillium Web" pitchFamily="2" charset="77"/>
              <a:cs typeface="Times New Roman" panose="02020603050405020304" pitchFamily="18" charset="0"/>
            </a:endParaRPr>
          </a:p>
        </p:txBody>
      </p:sp>
      <p:sp>
        <p:nvSpPr>
          <p:cNvPr id="8" name="Segnaposto numero diapositiva 7">
            <a:extLst>
              <a:ext uri="{FF2B5EF4-FFF2-40B4-BE49-F238E27FC236}">
                <a16:creationId xmlns:a16="http://schemas.microsoft.com/office/drawing/2014/main" id="{D673F4B0-B4F6-DEC8-E99D-E2119EE74167}"/>
              </a:ext>
            </a:extLst>
          </p:cNvPr>
          <p:cNvSpPr>
            <a:spLocks noGrp="1"/>
          </p:cNvSpPr>
          <p:nvPr>
            <p:ph type="sldNum" sz="quarter" idx="7"/>
          </p:nvPr>
        </p:nvSpPr>
        <p:spPr>
          <a:xfrm>
            <a:off x="4694017" y="6293881"/>
            <a:ext cx="2803963" cy="342900"/>
          </a:xfrm>
        </p:spPr>
        <p:txBody>
          <a:bodyPr/>
          <a:lstStyle/>
          <a:p>
            <a:pPr algn="ctr"/>
            <a:fld id="{B6F15528-21DE-4FAA-801E-634DDDAF4B2B}" type="slidenum">
              <a:rPr lang="it-IT" smtClean="0"/>
              <a:pPr algn="ctr"/>
              <a:t>61</a:t>
            </a:fld>
            <a:endParaRPr lang="it-IT"/>
          </a:p>
        </p:txBody>
      </p:sp>
      <p:sp>
        <p:nvSpPr>
          <p:cNvPr id="9" name="Ovale 8">
            <a:extLst>
              <a:ext uri="{FF2B5EF4-FFF2-40B4-BE49-F238E27FC236}">
                <a16:creationId xmlns:a16="http://schemas.microsoft.com/office/drawing/2014/main" id="{4A1FD134-E983-2D65-D406-D2651816B7A8}"/>
              </a:ext>
            </a:extLst>
          </p:cNvPr>
          <p:cNvSpPr/>
          <p:nvPr/>
        </p:nvSpPr>
        <p:spPr>
          <a:xfrm>
            <a:off x="386752" y="3178139"/>
            <a:ext cx="1105057" cy="1105057"/>
          </a:xfrm>
          <a:prstGeom prst="ellipse">
            <a:avLst/>
          </a:prstGeom>
          <a:solidFill>
            <a:srgbClr val="0F40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Elemento grafico 9" descr="Monitor con riempimento a tinta unita">
            <a:extLst>
              <a:ext uri="{FF2B5EF4-FFF2-40B4-BE49-F238E27FC236}">
                <a16:creationId xmlns:a16="http://schemas.microsoft.com/office/drawing/2014/main" id="{F59D8510-50C6-7309-6E2A-D6AA0FCDF02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2080" y="3297851"/>
            <a:ext cx="914400" cy="914400"/>
          </a:xfrm>
          <a:prstGeom prst="rect">
            <a:avLst/>
          </a:prstGeom>
        </p:spPr>
      </p:pic>
      <p:grpSp>
        <p:nvGrpSpPr>
          <p:cNvPr id="11" name="Gruppo 10">
            <a:extLst>
              <a:ext uri="{FF2B5EF4-FFF2-40B4-BE49-F238E27FC236}">
                <a16:creationId xmlns:a16="http://schemas.microsoft.com/office/drawing/2014/main" id="{49DDAA22-111C-DC5E-92BF-5DACE1164C1D}"/>
              </a:ext>
            </a:extLst>
          </p:cNvPr>
          <p:cNvGrpSpPr/>
          <p:nvPr/>
        </p:nvGrpSpPr>
        <p:grpSpPr>
          <a:xfrm>
            <a:off x="386752" y="3178139"/>
            <a:ext cx="1321642" cy="1105057"/>
            <a:chOff x="7431746" y="1756273"/>
            <a:chExt cx="1321642" cy="1105057"/>
          </a:xfrm>
        </p:grpSpPr>
        <p:sp>
          <p:nvSpPr>
            <p:cNvPr id="12" name="Ovale 11">
              <a:extLst>
                <a:ext uri="{FF2B5EF4-FFF2-40B4-BE49-F238E27FC236}">
                  <a16:creationId xmlns:a16="http://schemas.microsoft.com/office/drawing/2014/main" id="{F553D4DD-698D-29D7-281F-5D781B7AC5B0}"/>
                </a:ext>
              </a:extLst>
            </p:cNvPr>
            <p:cNvSpPr/>
            <p:nvPr/>
          </p:nvSpPr>
          <p:spPr>
            <a:xfrm>
              <a:off x="7431746" y="1756273"/>
              <a:ext cx="1105057" cy="1105057"/>
            </a:xfrm>
            <a:prstGeom prst="ellipse">
              <a:avLst/>
            </a:prstGeom>
            <a:solidFill>
              <a:srgbClr val="0F40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12">
              <a:extLst>
                <a:ext uri="{FF2B5EF4-FFF2-40B4-BE49-F238E27FC236}">
                  <a16:creationId xmlns:a16="http://schemas.microsoft.com/office/drawing/2014/main" id="{E00B44B6-DF9A-8D91-62D6-3DFD5F055F1C}"/>
                </a:ext>
              </a:extLst>
            </p:cNvPr>
            <p:cNvSpPr txBox="1"/>
            <p:nvPr/>
          </p:nvSpPr>
          <p:spPr>
            <a:xfrm>
              <a:off x="7656108" y="2111943"/>
              <a:ext cx="1097280" cy="369332"/>
            </a:xfrm>
            <a:prstGeom prst="rect">
              <a:avLst/>
            </a:prstGeom>
            <a:noFill/>
          </p:spPr>
          <p:txBody>
            <a:bodyPr wrap="square" rtlCol="0">
              <a:spAutoFit/>
            </a:bodyPr>
            <a:lstStyle/>
            <a:p>
              <a:r>
                <a:rPr lang="it-IT" b="1" dirty="0">
                  <a:solidFill>
                    <a:schemeClr val="bg1"/>
                  </a:solidFill>
                  <a:latin typeface="Titillium Web" pitchFamily="2" charset="77"/>
                </a:rPr>
                <a:t>SIISL</a:t>
              </a:r>
            </a:p>
          </p:txBody>
        </p:sp>
        <p:pic>
          <p:nvPicPr>
            <p:cNvPr id="14" name="Elemento grafico 13" descr="Monitor con riempimento a tinta unita">
              <a:extLst>
                <a:ext uri="{FF2B5EF4-FFF2-40B4-BE49-F238E27FC236}">
                  <a16:creationId xmlns:a16="http://schemas.microsoft.com/office/drawing/2014/main" id="{AEA24899-9D73-50C1-29DB-C6B0D66F472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27074" y="1875985"/>
              <a:ext cx="914400" cy="914400"/>
            </a:xfrm>
            <a:prstGeom prst="rect">
              <a:avLst/>
            </a:prstGeom>
          </p:spPr>
        </p:pic>
      </p:grpSp>
    </p:spTree>
    <p:extLst>
      <p:ext uri="{BB962C8B-B14F-4D97-AF65-F5344CB8AC3E}">
        <p14:creationId xmlns:p14="http://schemas.microsoft.com/office/powerpoint/2010/main" val="24208970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a:extLst>
              <a:ext uri="{FF2B5EF4-FFF2-40B4-BE49-F238E27FC236}">
                <a16:creationId xmlns:a16="http://schemas.microsoft.com/office/drawing/2014/main" id="{E940BD79-64E8-A23A-F290-6FCCEB254D90}"/>
              </a:ext>
            </a:extLst>
          </p:cNvPr>
          <p:cNvGrpSpPr/>
          <p:nvPr/>
        </p:nvGrpSpPr>
        <p:grpSpPr>
          <a:xfrm>
            <a:off x="0" y="6383461"/>
            <a:ext cx="1708393" cy="276999"/>
            <a:chOff x="284477" y="6384391"/>
            <a:chExt cx="1708393" cy="276999"/>
          </a:xfrm>
        </p:grpSpPr>
        <p:sp>
          <p:nvSpPr>
            <p:cNvPr id="4" name="Rettangolo con angoli arrotondati sullo stesso lato 3">
              <a:extLst>
                <a:ext uri="{FF2B5EF4-FFF2-40B4-BE49-F238E27FC236}">
                  <a16:creationId xmlns:a16="http://schemas.microsoft.com/office/drawing/2014/main" id="{235BF2E9-6522-A6AB-CDCA-5AA177E72C90}"/>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5" name="CasellaDiTesto 4">
              <a:extLst>
                <a:ext uri="{FF2B5EF4-FFF2-40B4-BE49-F238E27FC236}">
                  <a16:creationId xmlns:a16="http://schemas.microsoft.com/office/drawing/2014/main" id="{4CFC2BD8-6B45-6640-FD6B-665EFBD8FBAB}"/>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6" name="Titolo 1">
            <a:extLst>
              <a:ext uri="{FF2B5EF4-FFF2-40B4-BE49-F238E27FC236}">
                <a16:creationId xmlns:a16="http://schemas.microsoft.com/office/drawing/2014/main" id="{AB5D6FEE-9B54-4FB5-96DE-CF7508AF5FD3}"/>
              </a:ext>
            </a:extLst>
          </p:cNvPr>
          <p:cNvSpPr>
            <a:spLocks noGrp="1"/>
          </p:cNvSpPr>
          <p:nvPr>
            <p:ph type="title"/>
          </p:nvPr>
        </p:nvSpPr>
        <p:spPr>
          <a:xfrm>
            <a:off x="555924" y="1109934"/>
            <a:ext cx="11080148" cy="584775"/>
          </a:xfrm>
        </p:spPr>
        <p:txBody>
          <a:bodyPr/>
          <a:lstStyle/>
          <a:p>
            <a:r>
              <a:rPr lang="it-IT" sz="3800" dirty="0">
                <a:latin typeface="Titillium Web" pitchFamily="2" charset="77"/>
              </a:rPr>
              <a:t>GLI STRUMENTI</a:t>
            </a:r>
          </a:p>
        </p:txBody>
      </p:sp>
      <p:sp>
        <p:nvSpPr>
          <p:cNvPr id="8" name="Segnaposto numero diapositiva 7">
            <a:extLst>
              <a:ext uri="{FF2B5EF4-FFF2-40B4-BE49-F238E27FC236}">
                <a16:creationId xmlns:a16="http://schemas.microsoft.com/office/drawing/2014/main" id="{D673F4B0-B4F6-DEC8-E99D-E2119EE74167}"/>
              </a:ext>
            </a:extLst>
          </p:cNvPr>
          <p:cNvSpPr>
            <a:spLocks noGrp="1"/>
          </p:cNvSpPr>
          <p:nvPr>
            <p:ph type="sldNum" sz="quarter" idx="7"/>
          </p:nvPr>
        </p:nvSpPr>
        <p:spPr>
          <a:xfrm>
            <a:off x="4694017" y="6293881"/>
            <a:ext cx="2803963" cy="342900"/>
          </a:xfrm>
        </p:spPr>
        <p:txBody>
          <a:bodyPr/>
          <a:lstStyle/>
          <a:p>
            <a:pPr algn="ctr"/>
            <a:fld id="{B6F15528-21DE-4FAA-801E-634DDDAF4B2B}" type="slidenum">
              <a:rPr lang="it-IT" smtClean="0"/>
              <a:pPr algn="ctr"/>
              <a:t>62</a:t>
            </a:fld>
            <a:endParaRPr lang="it-IT" dirty="0"/>
          </a:p>
        </p:txBody>
      </p:sp>
      <p:sp>
        <p:nvSpPr>
          <p:cNvPr id="2" name="Segnaposto contenuto 2">
            <a:extLst>
              <a:ext uri="{FF2B5EF4-FFF2-40B4-BE49-F238E27FC236}">
                <a16:creationId xmlns:a16="http://schemas.microsoft.com/office/drawing/2014/main" id="{CB225CF8-33EE-8871-0B18-A7FE07229274}"/>
              </a:ext>
            </a:extLst>
          </p:cNvPr>
          <p:cNvSpPr txBox="1">
            <a:spLocks/>
          </p:cNvSpPr>
          <p:nvPr/>
        </p:nvSpPr>
        <p:spPr>
          <a:xfrm>
            <a:off x="667655" y="2010967"/>
            <a:ext cx="10968417" cy="3881452"/>
          </a:xfrm>
          <a:prstGeom prst="rect">
            <a:avLst/>
          </a:prstGeom>
        </p:spPr>
        <p:txBody>
          <a:bodyPr lIns="55446" tIns="27724" rIns="55446" bIns="27724">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400" b="1" kern="0" dirty="0">
                <a:solidFill>
                  <a:sysClr val="windowText" lastClr="000000"/>
                </a:solidFill>
                <a:latin typeface="Titillium Web" pitchFamily="2" charset="77"/>
                <a:cs typeface="Times New Roman" panose="02020603050405020304" pitchFamily="18" charset="0"/>
              </a:rPr>
              <a:t>Con uno o più decreti</a:t>
            </a:r>
            <a:r>
              <a:rPr lang="it-IT" sz="2400" kern="0" dirty="0">
                <a:solidFill>
                  <a:sysClr val="windowText" lastClr="000000"/>
                </a:solidFill>
                <a:latin typeface="Titillium Web" pitchFamily="2" charset="77"/>
                <a:cs typeface="Times New Roman" panose="02020603050405020304" pitchFamily="18" charset="0"/>
              </a:rPr>
              <a:t> del Ministro del Lavoro e delle Politiche Sociali, previa intesa in Conferenza unificata, sono definite:</a:t>
            </a:r>
          </a:p>
          <a:p>
            <a:pPr marL="342900" indent="-342900">
              <a:buFont typeface="Arial" panose="020B0604020202020204" pitchFamily="34" charset="0"/>
              <a:buChar char="•"/>
            </a:pPr>
            <a:r>
              <a:rPr lang="it-IT" sz="2400" kern="0" dirty="0">
                <a:solidFill>
                  <a:sysClr val="windowText" lastClr="000000"/>
                </a:solidFill>
                <a:latin typeface="Titillium Web" pitchFamily="2" charset="77"/>
                <a:cs typeface="Times New Roman" panose="02020603050405020304" pitchFamily="18" charset="0"/>
              </a:rPr>
              <a:t>le modalità di richiesta della misura,</a:t>
            </a:r>
          </a:p>
          <a:p>
            <a:pPr marL="342900" indent="-342900">
              <a:buFont typeface="Arial" panose="020B0604020202020204" pitchFamily="34" charset="0"/>
              <a:buChar char="•"/>
            </a:pPr>
            <a:r>
              <a:rPr lang="it-IT" sz="2400" kern="0" dirty="0">
                <a:solidFill>
                  <a:sysClr val="windowText" lastClr="000000"/>
                </a:solidFill>
                <a:latin typeface="Titillium Web" pitchFamily="2" charset="77"/>
                <a:cs typeface="Times New Roman" panose="02020603050405020304" pitchFamily="18" charset="0"/>
              </a:rPr>
              <a:t>le modalità di attivazione del patto di attivazione digitale, del patto di inclusione e del patto di servizio personalizzato,</a:t>
            </a:r>
          </a:p>
          <a:p>
            <a:pPr marL="342900" indent="-342900">
              <a:buFont typeface="Arial" panose="020B0604020202020204" pitchFamily="34" charset="0"/>
              <a:buChar char="•"/>
            </a:pPr>
            <a:r>
              <a:rPr lang="it-IT" sz="2400" kern="0" dirty="0">
                <a:solidFill>
                  <a:sysClr val="windowText" lastClr="000000"/>
                </a:solidFill>
                <a:latin typeface="Titillium Web" pitchFamily="2" charset="77"/>
                <a:cs typeface="Times New Roman" panose="02020603050405020304" pitchFamily="18" charset="0"/>
              </a:rPr>
              <a:t>le attività di segretariato sociale,</a:t>
            </a:r>
          </a:p>
          <a:p>
            <a:pPr marL="342900" indent="-342900">
              <a:buFont typeface="Arial" panose="020B0604020202020204" pitchFamily="34" charset="0"/>
              <a:buChar char="•"/>
            </a:pPr>
            <a:r>
              <a:rPr lang="it-IT" sz="2400" kern="0" dirty="0">
                <a:solidFill>
                  <a:sysClr val="windowText" lastClr="000000"/>
                </a:solidFill>
                <a:latin typeface="Titillium Web" pitchFamily="2" charset="77"/>
                <a:cs typeface="Times New Roman" panose="02020603050405020304" pitchFamily="18" charset="0"/>
              </a:rPr>
              <a:t>gli strumenti operativi per la valutazione multidimensionale e definizione e di adesione al progetto personalizzato attraverso il sistema informativo per l’inclusione sociale e lavorativa,</a:t>
            </a:r>
          </a:p>
          <a:p>
            <a:pPr marL="342900" indent="-342900">
              <a:buFont typeface="Arial" panose="020B0604020202020204" pitchFamily="34" charset="0"/>
              <a:buChar char="•"/>
            </a:pPr>
            <a:r>
              <a:rPr lang="it-IT" sz="2400" kern="0" dirty="0">
                <a:solidFill>
                  <a:sysClr val="windowText" lastClr="000000"/>
                </a:solidFill>
                <a:latin typeface="Titillium Web" pitchFamily="2" charset="77"/>
                <a:cs typeface="Times New Roman" panose="02020603050405020304" pitchFamily="18" charset="0"/>
              </a:rPr>
              <a:t>le modalità di conferma della condizione del nucleo.</a:t>
            </a:r>
          </a:p>
          <a:p>
            <a:endParaRPr lang="it-IT" sz="2400" kern="0" dirty="0">
              <a:solidFill>
                <a:sysClr val="windowText" lastClr="000000"/>
              </a:solidFill>
              <a:latin typeface="Titillium Web" pitchFamily="2" charset="77"/>
              <a:cs typeface="Times New Roman" panose="02020603050405020304" pitchFamily="18" charset="0"/>
            </a:endParaRPr>
          </a:p>
          <a:p>
            <a:endParaRPr lang="it-IT" sz="1940" kern="0" dirty="0">
              <a:solidFill>
                <a:sysClr val="windowText" lastClr="000000"/>
              </a:solidFill>
              <a:latin typeface="Titillium Web" pitchFamily="2" charset="77"/>
              <a:cs typeface="Times New Roman" panose="02020603050405020304" pitchFamily="18" charset="0"/>
            </a:endParaRPr>
          </a:p>
        </p:txBody>
      </p:sp>
    </p:spTree>
    <p:extLst>
      <p:ext uri="{BB962C8B-B14F-4D97-AF65-F5344CB8AC3E}">
        <p14:creationId xmlns:p14="http://schemas.microsoft.com/office/powerpoint/2010/main" val="8418255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EFD0E59-7B15-B50D-D7EF-56A21064A09B}"/>
              </a:ext>
            </a:extLst>
          </p:cNvPr>
          <p:cNvSpPr txBox="1">
            <a:spLocks/>
          </p:cNvSpPr>
          <p:nvPr/>
        </p:nvSpPr>
        <p:spPr>
          <a:xfrm>
            <a:off x="1207014" y="2064422"/>
            <a:ext cx="10485114" cy="3881452"/>
          </a:xfrm>
          <a:prstGeom prst="rect">
            <a:avLst/>
          </a:prstGeom>
        </p:spPr>
        <p:txBody>
          <a:bodyPr lIns="55446" tIns="27724" rIns="55446" bIns="27724">
            <a:normAutofit lnSpcReduction="10000"/>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000" kern="0" dirty="0">
                <a:solidFill>
                  <a:sysClr val="windowText" lastClr="000000"/>
                </a:solidFill>
                <a:latin typeface="Titillium Web" pitchFamily="2" charset="77"/>
                <a:cs typeface="Times New Roman" panose="02020603050405020304" pitchFamily="18" charset="0"/>
              </a:rPr>
              <a:t>I nuclei beneficiari di assegno di inclusione, una volta sottoscritto il patto di attivazione digitale, sono tenuti ad aderire a un percorso personalizzato di inclusione sociale e lavorativa.</a:t>
            </a:r>
          </a:p>
          <a:p>
            <a:endParaRPr lang="it-IT" sz="2000" kern="0" dirty="0">
              <a:solidFill>
                <a:sysClr val="windowText" lastClr="000000"/>
              </a:solidFill>
              <a:latin typeface="Titillium Web" pitchFamily="2" charset="77"/>
              <a:cs typeface="Times New Roman" panose="02020603050405020304" pitchFamily="18" charset="0"/>
            </a:endParaRPr>
          </a:p>
          <a:p>
            <a:r>
              <a:rPr lang="it-IT" sz="2000" kern="0" dirty="0">
                <a:solidFill>
                  <a:sysClr val="windowText" lastClr="000000"/>
                </a:solidFill>
                <a:latin typeface="Titillium Web" pitchFamily="2" charset="77"/>
                <a:cs typeface="Times New Roman" panose="02020603050405020304" pitchFamily="18" charset="0"/>
              </a:rPr>
              <a:t>Il percorso viene definito nell’ambito di uno o più progetti finalizzati a identificare i bisogni del nucleo familiare nel suo complesso e dei singoli componenti.</a:t>
            </a:r>
          </a:p>
          <a:p>
            <a:endParaRPr lang="it-IT" sz="2000" kern="0" dirty="0">
              <a:solidFill>
                <a:sysClr val="windowText" lastClr="000000"/>
              </a:solidFill>
              <a:latin typeface="Titillium Web" pitchFamily="2" charset="77"/>
              <a:cs typeface="Times New Roman" panose="02020603050405020304" pitchFamily="18" charset="0"/>
            </a:endParaRPr>
          </a:p>
          <a:p>
            <a:r>
              <a:rPr lang="it-IT" sz="2000" kern="0" dirty="0">
                <a:solidFill>
                  <a:sysClr val="windowText" lastClr="000000"/>
                </a:solidFill>
                <a:latin typeface="Titillium Web" pitchFamily="2" charset="77"/>
                <a:cs typeface="Times New Roman" panose="02020603050405020304" pitchFamily="18" charset="0"/>
              </a:rPr>
              <a:t>La valutazione multidimensionale è effettuata da operatori del servizio sociale competente del Comune o dell’ambito territoriale sociale. </a:t>
            </a:r>
          </a:p>
          <a:p>
            <a:endParaRPr lang="it-IT" sz="2000" kern="0" dirty="0">
              <a:solidFill>
                <a:sysClr val="windowText" lastClr="000000"/>
              </a:solidFill>
              <a:latin typeface="Titillium Web" pitchFamily="2" charset="77"/>
              <a:cs typeface="Times New Roman" panose="02020603050405020304" pitchFamily="18" charset="0"/>
            </a:endParaRPr>
          </a:p>
          <a:p>
            <a:r>
              <a:rPr lang="it-IT" sz="2000" kern="0" dirty="0">
                <a:solidFill>
                  <a:sysClr val="windowText" lastClr="000000"/>
                </a:solidFill>
                <a:latin typeface="Titillium Web" pitchFamily="2" charset="77"/>
                <a:cs typeface="Times New Roman" panose="02020603050405020304" pitchFamily="18" charset="0"/>
              </a:rPr>
              <a:t>Ove necessario, la valutazione multidimensionale è svolta da un’équipe multidisciplinare definita dal servizio sociale coinvolgendo operatori afferenti alla rete dei servizi territoriali, con particolare riferimento ai servizi per l’impiego, la formazione, le politiche abitative, la tutela della salute e l’istruzione.</a:t>
            </a:r>
          </a:p>
          <a:p>
            <a:endParaRPr lang="it-IT" sz="2000" kern="0" dirty="0">
              <a:solidFill>
                <a:sysClr val="windowText" lastClr="000000"/>
              </a:solidFill>
              <a:latin typeface="Titillium Web" pitchFamily="2" charset="77"/>
              <a:cs typeface="Times New Roman" panose="02020603050405020304" pitchFamily="18" charset="0"/>
            </a:endParaRPr>
          </a:p>
          <a:p>
            <a:endParaRPr lang="it-IT" sz="2000" kern="0" dirty="0">
              <a:solidFill>
                <a:sysClr val="windowText" lastClr="000000"/>
              </a:solidFill>
              <a:latin typeface="Titillium Web" pitchFamily="2" charset="77"/>
              <a:cs typeface="Times New Roman" panose="02020603050405020304" pitchFamily="18" charset="0"/>
            </a:endParaRPr>
          </a:p>
          <a:p>
            <a:endParaRPr lang="it-IT" sz="2000" kern="0" dirty="0">
              <a:solidFill>
                <a:sysClr val="windowText" lastClr="000000"/>
              </a:solidFill>
              <a:latin typeface="Titillium Web" pitchFamily="2" charset="77"/>
              <a:cs typeface="Times New Roman" panose="02020603050405020304" pitchFamily="18" charset="0"/>
            </a:endParaRPr>
          </a:p>
          <a:p>
            <a:endParaRPr lang="it-IT" sz="2000" kern="0" dirty="0">
              <a:solidFill>
                <a:sysClr val="windowText" lastClr="000000"/>
              </a:solidFill>
              <a:latin typeface="Titillium Web" pitchFamily="2" charset="77"/>
              <a:cs typeface="Times New Roman" panose="02020603050405020304" pitchFamily="18" charset="0"/>
            </a:endParaRPr>
          </a:p>
        </p:txBody>
      </p:sp>
      <p:sp>
        <p:nvSpPr>
          <p:cNvPr id="4" name="Titolo 8">
            <a:extLst>
              <a:ext uri="{FF2B5EF4-FFF2-40B4-BE49-F238E27FC236}">
                <a16:creationId xmlns:a16="http://schemas.microsoft.com/office/drawing/2014/main" id="{B2B97A6E-9E69-2A7E-91A2-9587899EAFB8}"/>
              </a:ext>
            </a:extLst>
          </p:cNvPr>
          <p:cNvSpPr txBox="1">
            <a:spLocks/>
          </p:cNvSpPr>
          <p:nvPr/>
        </p:nvSpPr>
        <p:spPr>
          <a:xfrm>
            <a:off x="725715" y="1247622"/>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IL PERCORSO DI INCLUSIONE</a:t>
            </a:r>
          </a:p>
        </p:txBody>
      </p:sp>
      <p:grpSp>
        <p:nvGrpSpPr>
          <p:cNvPr id="5" name="Gruppo 4">
            <a:extLst>
              <a:ext uri="{FF2B5EF4-FFF2-40B4-BE49-F238E27FC236}">
                <a16:creationId xmlns:a16="http://schemas.microsoft.com/office/drawing/2014/main" id="{E91B81C4-0DA8-E6F7-4CAE-03FD85768339}"/>
              </a:ext>
            </a:extLst>
          </p:cNvPr>
          <p:cNvGrpSpPr/>
          <p:nvPr/>
        </p:nvGrpSpPr>
        <p:grpSpPr>
          <a:xfrm>
            <a:off x="0" y="6402253"/>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1F7C380F-4AEE-311B-3700-4A8BA582ECD0}"/>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FCA511DF-A41F-8393-4814-835D12AD37D3}"/>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8" name="Ovale 7">
            <a:extLst>
              <a:ext uri="{FF2B5EF4-FFF2-40B4-BE49-F238E27FC236}">
                <a16:creationId xmlns:a16="http://schemas.microsoft.com/office/drawing/2014/main" id="{53BC05E2-FA1C-7450-6ED1-480A8C724EB6}"/>
              </a:ext>
            </a:extLst>
          </p:cNvPr>
          <p:cNvSpPr/>
          <p:nvPr/>
        </p:nvSpPr>
        <p:spPr>
          <a:xfrm>
            <a:off x="738373" y="2094495"/>
            <a:ext cx="231648" cy="231648"/>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9" name="Connettore 2 8">
            <a:extLst>
              <a:ext uri="{FF2B5EF4-FFF2-40B4-BE49-F238E27FC236}">
                <a16:creationId xmlns:a16="http://schemas.microsoft.com/office/drawing/2014/main" id="{A918E096-A1CF-93FD-9927-7D571F6B34A3}"/>
              </a:ext>
            </a:extLst>
          </p:cNvPr>
          <p:cNvCxnSpPr>
            <a:cxnSpLocks/>
            <a:stCxn id="8" idx="4"/>
          </p:cNvCxnSpPr>
          <p:nvPr/>
        </p:nvCxnSpPr>
        <p:spPr>
          <a:xfrm>
            <a:off x="854197" y="2326143"/>
            <a:ext cx="0" cy="490209"/>
          </a:xfrm>
          <a:prstGeom prst="straightConnector1">
            <a:avLst/>
          </a:prstGeom>
          <a:ln w="19050">
            <a:solidFill>
              <a:srgbClr val="73CCF5"/>
            </a:solidFill>
            <a:tailEnd type="triangle" w="lg" len="lg"/>
          </a:ln>
        </p:spPr>
        <p:style>
          <a:lnRef idx="1">
            <a:schemeClr val="accent1"/>
          </a:lnRef>
          <a:fillRef idx="0">
            <a:schemeClr val="accent1"/>
          </a:fillRef>
          <a:effectRef idx="0">
            <a:schemeClr val="accent1"/>
          </a:effectRef>
          <a:fontRef idx="minor">
            <a:schemeClr val="tx1"/>
          </a:fontRef>
        </p:style>
      </p:cxnSp>
      <p:sp>
        <p:nvSpPr>
          <p:cNvPr id="10" name="Ovale 9">
            <a:extLst>
              <a:ext uri="{FF2B5EF4-FFF2-40B4-BE49-F238E27FC236}">
                <a16:creationId xmlns:a16="http://schemas.microsoft.com/office/drawing/2014/main" id="{D8887EE2-6B14-A9A8-C585-AA438321B569}"/>
              </a:ext>
            </a:extLst>
          </p:cNvPr>
          <p:cNvSpPr/>
          <p:nvPr/>
        </p:nvSpPr>
        <p:spPr>
          <a:xfrm>
            <a:off x="738373" y="2911359"/>
            <a:ext cx="231648" cy="231648"/>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1" name="Connettore 2 10">
            <a:extLst>
              <a:ext uri="{FF2B5EF4-FFF2-40B4-BE49-F238E27FC236}">
                <a16:creationId xmlns:a16="http://schemas.microsoft.com/office/drawing/2014/main" id="{04F4E7A8-AE4A-EF12-0F4C-8028AA0F3923}"/>
              </a:ext>
            </a:extLst>
          </p:cNvPr>
          <p:cNvCxnSpPr>
            <a:cxnSpLocks/>
            <a:stCxn id="10" idx="4"/>
          </p:cNvCxnSpPr>
          <p:nvPr/>
        </p:nvCxnSpPr>
        <p:spPr>
          <a:xfrm>
            <a:off x="854197" y="3143007"/>
            <a:ext cx="0" cy="502401"/>
          </a:xfrm>
          <a:prstGeom prst="straightConnector1">
            <a:avLst/>
          </a:prstGeom>
          <a:ln w="19050">
            <a:solidFill>
              <a:srgbClr val="73CCF5"/>
            </a:solidFill>
            <a:tailEnd type="triangle" w="lg" len="lg"/>
          </a:ln>
        </p:spPr>
        <p:style>
          <a:lnRef idx="1">
            <a:schemeClr val="accent1"/>
          </a:lnRef>
          <a:fillRef idx="0">
            <a:schemeClr val="accent1"/>
          </a:fillRef>
          <a:effectRef idx="0">
            <a:schemeClr val="accent1"/>
          </a:effectRef>
          <a:fontRef idx="minor">
            <a:schemeClr val="tx1"/>
          </a:fontRef>
        </p:style>
      </p:cxnSp>
      <p:sp>
        <p:nvSpPr>
          <p:cNvPr id="12" name="Ovale 11">
            <a:extLst>
              <a:ext uri="{FF2B5EF4-FFF2-40B4-BE49-F238E27FC236}">
                <a16:creationId xmlns:a16="http://schemas.microsoft.com/office/drawing/2014/main" id="{9EF5F944-7DF3-9B23-3311-7D7A17CE0DE3}"/>
              </a:ext>
            </a:extLst>
          </p:cNvPr>
          <p:cNvSpPr/>
          <p:nvPr/>
        </p:nvSpPr>
        <p:spPr>
          <a:xfrm>
            <a:off x="738373" y="3737886"/>
            <a:ext cx="231648" cy="231648"/>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3" name="Connettore 2 12">
            <a:extLst>
              <a:ext uri="{FF2B5EF4-FFF2-40B4-BE49-F238E27FC236}">
                <a16:creationId xmlns:a16="http://schemas.microsoft.com/office/drawing/2014/main" id="{4F24BE29-1C0E-D016-DEDD-04E085C423FF}"/>
              </a:ext>
            </a:extLst>
          </p:cNvPr>
          <p:cNvCxnSpPr>
            <a:cxnSpLocks/>
            <a:stCxn id="12" idx="4"/>
          </p:cNvCxnSpPr>
          <p:nvPr/>
        </p:nvCxnSpPr>
        <p:spPr>
          <a:xfrm>
            <a:off x="854197" y="3969534"/>
            <a:ext cx="0" cy="504930"/>
          </a:xfrm>
          <a:prstGeom prst="straightConnector1">
            <a:avLst/>
          </a:prstGeom>
          <a:ln w="19050">
            <a:solidFill>
              <a:srgbClr val="73CCF5"/>
            </a:solidFill>
            <a:tailEnd type="triangle" w="lg" len="lg"/>
          </a:ln>
        </p:spPr>
        <p:style>
          <a:lnRef idx="1">
            <a:schemeClr val="accent1"/>
          </a:lnRef>
          <a:fillRef idx="0">
            <a:schemeClr val="accent1"/>
          </a:fillRef>
          <a:effectRef idx="0">
            <a:schemeClr val="accent1"/>
          </a:effectRef>
          <a:fontRef idx="minor">
            <a:schemeClr val="tx1"/>
          </a:fontRef>
        </p:style>
      </p:cxnSp>
      <p:sp>
        <p:nvSpPr>
          <p:cNvPr id="14" name="Ovale 13">
            <a:extLst>
              <a:ext uri="{FF2B5EF4-FFF2-40B4-BE49-F238E27FC236}">
                <a16:creationId xmlns:a16="http://schemas.microsoft.com/office/drawing/2014/main" id="{82243CE8-16C4-553D-DA16-C78F3467C0D7}"/>
              </a:ext>
            </a:extLst>
          </p:cNvPr>
          <p:cNvSpPr/>
          <p:nvPr/>
        </p:nvSpPr>
        <p:spPr>
          <a:xfrm>
            <a:off x="738373" y="4566942"/>
            <a:ext cx="231648" cy="231648"/>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Segnaposto numero diapositiva 7">
            <a:extLst>
              <a:ext uri="{FF2B5EF4-FFF2-40B4-BE49-F238E27FC236}">
                <a16:creationId xmlns:a16="http://schemas.microsoft.com/office/drawing/2014/main" id="{7C451F9A-6EDA-243D-86EB-EEBCE7245B29}"/>
              </a:ext>
            </a:extLst>
          </p:cNvPr>
          <p:cNvSpPr>
            <a:spLocks noGrp="1"/>
          </p:cNvSpPr>
          <p:nvPr>
            <p:ph type="sldNum" sz="quarter" idx="7"/>
          </p:nvPr>
        </p:nvSpPr>
        <p:spPr>
          <a:xfrm>
            <a:off x="4694017" y="6293881"/>
            <a:ext cx="2803963" cy="342900"/>
          </a:xfrm>
        </p:spPr>
        <p:txBody>
          <a:bodyPr/>
          <a:lstStyle/>
          <a:p>
            <a:pPr algn="ctr"/>
            <a:fld id="{B6F15528-21DE-4FAA-801E-634DDDAF4B2B}" type="slidenum">
              <a:rPr lang="it-IT" smtClean="0"/>
              <a:pPr algn="ctr"/>
              <a:t>63</a:t>
            </a:fld>
            <a:endParaRPr lang="it-IT" dirty="0"/>
          </a:p>
        </p:txBody>
      </p:sp>
    </p:spTree>
    <p:extLst>
      <p:ext uri="{BB962C8B-B14F-4D97-AF65-F5344CB8AC3E}">
        <p14:creationId xmlns:p14="http://schemas.microsoft.com/office/powerpoint/2010/main" val="25317655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7C9CD9C9-3E5C-10DA-A884-D5130D39CF92}"/>
              </a:ext>
            </a:extLst>
          </p:cNvPr>
          <p:cNvSpPr>
            <a:spLocks noGrp="1"/>
          </p:cNvSpPr>
          <p:nvPr>
            <p:ph type="title"/>
          </p:nvPr>
        </p:nvSpPr>
        <p:spPr>
          <a:xfrm>
            <a:off x="555924" y="1084864"/>
            <a:ext cx="11080148" cy="584775"/>
          </a:xfrm>
        </p:spPr>
        <p:txBody>
          <a:bodyPr/>
          <a:lstStyle/>
          <a:p>
            <a:r>
              <a:rPr lang="it-IT" sz="3800" dirty="0">
                <a:latin typeface="Titillium Web" pitchFamily="2" charset="77"/>
              </a:rPr>
              <a:t>I TENUTI AGLI OBBLIGHI </a:t>
            </a:r>
          </a:p>
        </p:txBody>
      </p:sp>
      <p:sp>
        <p:nvSpPr>
          <p:cNvPr id="4" name="Segnaposto contenuto 2">
            <a:extLst>
              <a:ext uri="{FF2B5EF4-FFF2-40B4-BE49-F238E27FC236}">
                <a16:creationId xmlns:a16="http://schemas.microsoft.com/office/drawing/2014/main" id="{79EE192D-9D45-2700-74CC-13593A6F7685}"/>
              </a:ext>
            </a:extLst>
          </p:cNvPr>
          <p:cNvSpPr txBox="1">
            <a:spLocks/>
          </p:cNvSpPr>
          <p:nvPr/>
        </p:nvSpPr>
        <p:spPr>
          <a:xfrm>
            <a:off x="853042" y="2094295"/>
            <a:ext cx="10485911" cy="4237458"/>
          </a:xfrm>
          <a:prstGeom prst="rect">
            <a:avLst/>
          </a:prstGeom>
        </p:spPr>
        <p:txBody>
          <a:bodyPr lIns="55446" tIns="27724" rIns="55446" bIns="27724">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gn="just">
              <a:buFont typeface="Arial" panose="020B0604020202020204" pitchFamily="34" charset="0"/>
              <a:buChar char="•"/>
            </a:pPr>
            <a:r>
              <a:rPr lang="it-IT" sz="2000" b="1" dirty="0">
                <a:latin typeface="Titillium Web" pitchFamily="2" charset="77"/>
                <a:cs typeface="Times New Roman" panose="02020603050405020304" pitchFamily="18" charset="0"/>
              </a:rPr>
              <a:t>C</a:t>
            </a:r>
            <a:r>
              <a:rPr lang="it-IT" sz="2000" b="1" i="0" u="none" strike="noStrike" baseline="0" dirty="0">
                <a:latin typeface="Titillium Web" pitchFamily="2" charset="77"/>
                <a:cs typeface="Times New Roman" panose="02020603050405020304" pitchFamily="18" charset="0"/>
              </a:rPr>
              <a:t>omponenti che esercitano la responsabilità genitoriale: </a:t>
            </a:r>
            <a:r>
              <a:rPr lang="it-IT" sz="2000" dirty="0">
                <a:latin typeface="Titillium Web" pitchFamily="2" charset="77"/>
                <a:cs typeface="Times New Roman" panose="02020603050405020304" pitchFamily="18" charset="0"/>
              </a:rPr>
              <a:t>s</a:t>
            </a:r>
            <a:r>
              <a:rPr lang="it-IT" sz="2000" b="0" i="0" u="none" strike="noStrike" baseline="0" dirty="0">
                <a:latin typeface="Titillium Web" pitchFamily="2" charset="77"/>
                <a:cs typeface="Times New Roman" panose="02020603050405020304" pitchFamily="18" charset="0"/>
              </a:rPr>
              <a:t>ono tenuti all’obbligo di adesione e alla partecipazione attiva a tutte le attività formative, di lavoro, nonché alle misure di politica attiva, comunque denominate, individuate nel progetto di inclusione sociale e lavorativa, i componenti del nucleo familiare, maggiorenni, che esercitano la responsabilità genitoriale, non già occupati e non frequentanti un regolare corso di studi, e che non abbiano carichi di cura.</a:t>
            </a:r>
          </a:p>
          <a:p>
            <a:pPr marL="342900" indent="-342900" algn="just">
              <a:buFont typeface="Arial" panose="020B0604020202020204" pitchFamily="34" charset="0"/>
              <a:buChar char="•"/>
            </a:pPr>
            <a:endParaRPr lang="it-IT" sz="2000" b="0" i="0" u="none" strike="noStrike" baseline="0" dirty="0">
              <a:latin typeface="Titillium Web" pitchFamily="2" charset="77"/>
              <a:cs typeface="Times New Roman" panose="02020603050405020304" pitchFamily="18" charset="0"/>
            </a:endParaRPr>
          </a:p>
          <a:p>
            <a:pPr marL="342900" indent="-342900" algn="just">
              <a:buFont typeface="Arial" panose="020B0604020202020204" pitchFamily="34" charset="0"/>
              <a:buChar char="•"/>
            </a:pPr>
            <a:r>
              <a:rPr lang="it-IT" sz="2000" b="1" kern="0" dirty="0">
                <a:latin typeface="Titillium Web" pitchFamily="2" charset="77"/>
                <a:cs typeface="Times New Roman" panose="02020603050405020304" pitchFamily="18" charset="0"/>
              </a:rPr>
              <a:t>Adesione volontaria: </a:t>
            </a:r>
            <a:r>
              <a:rPr lang="it-IT" sz="2000" kern="0" dirty="0">
                <a:solidFill>
                  <a:sysClr val="windowText" lastClr="000000"/>
                </a:solidFill>
                <a:latin typeface="Titillium Web" pitchFamily="2" charset="77"/>
                <a:cs typeface="Times New Roman" panose="02020603050405020304" pitchFamily="18" charset="0"/>
              </a:rPr>
              <a:t>i componenti del nucleo familiare con disabilità o di età pari o superiore a sessanta anni o inseriti nei percorsi di protezione relativi alla violenza di genere possono comunque richiedere l’adesione volontaria a un percorso personalizzato di accompagnamento all’inserimento lavorativo o sociale.</a:t>
            </a:r>
          </a:p>
          <a:p>
            <a:pPr marL="342900" indent="-342900" algn="just">
              <a:buFont typeface="Arial" panose="020B0604020202020204" pitchFamily="34" charset="0"/>
              <a:buChar char="•"/>
            </a:pPr>
            <a:endParaRPr lang="it-IT" sz="2000" kern="0" dirty="0">
              <a:solidFill>
                <a:sysClr val="windowText" lastClr="000000"/>
              </a:solidFill>
              <a:latin typeface="Titillium Web" pitchFamily="2" charset="77"/>
              <a:cs typeface="Times New Roman" panose="02020603050405020304" pitchFamily="18" charset="0"/>
            </a:endParaRPr>
          </a:p>
          <a:p>
            <a:pPr marL="285750" indent="-285750">
              <a:buFont typeface="Arial" panose="020B0604020202020204" pitchFamily="34" charset="0"/>
              <a:buChar char="•"/>
            </a:pPr>
            <a:endParaRPr lang="it-IT" sz="1400" kern="0" dirty="0">
              <a:solidFill>
                <a:sysClr val="windowText" lastClr="000000"/>
              </a:solidFill>
              <a:latin typeface="Titillium Web" pitchFamily="2" charset="77"/>
              <a:cs typeface="Times New Roman" panose="02020603050405020304" pitchFamily="18" charset="0"/>
            </a:endParaRPr>
          </a:p>
        </p:txBody>
      </p:sp>
      <p:sp>
        <p:nvSpPr>
          <p:cNvPr id="5" name="Segnaposto numero diapositiva 7">
            <a:extLst>
              <a:ext uri="{FF2B5EF4-FFF2-40B4-BE49-F238E27FC236}">
                <a16:creationId xmlns:a16="http://schemas.microsoft.com/office/drawing/2014/main" id="{A4715087-D833-51DE-D291-C887F9E5B7A6}"/>
              </a:ext>
            </a:extLst>
          </p:cNvPr>
          <p:cNvSpPr>
            <a:spLocks noGrp="1"/>
          </p:cNvSpPr>
          <p:nvPr>
            <p:ph type="sldNum" sz="quarter" idx="7"/>
          </p:nvPr>
        </p:nvSpPr>
        <p:spPr>
          <a:xfrm>
            <a:off x="4694017" y="6293881"/>
            <a:ext cx="2803963" cy="342900"/>
          </a:xfrm>
        </p:spPr>
        <p:txBody>
          <a:bodyPr/>
          <a:lstStyle/>
          <a:p>
            <a:pPr algn="ctr"/>
            <a:fld id="{B6F15528-21DE-4FAA-801E-634DDDAF4B2B}" type="slidenum">
              <a:rPr lang="it-IT" smtClean="0"/>
              <a:pPr algn="ctr"/>
              <a:t>64</a:t>
            </a:fld>
            <a:endParaRPr lang="it-IT"/>
          </a:p>
        </p:txBody>
      </p:sp>
      <p:grpSp>
        <p:nvGrpSpPr>
          <p:cNvPr id="2" name="Gruppo 1">
            <a:extLst>
              <a:ext uri="{FF2B5EF4-FFF2-40B4-BE49-F238E27FC236}">
                <a16:creationId xmlns:a16="http://schemas.microsoft.com/office/drawing/2014/main" id="{10DC2F5B-8CD1-B7C8-3FB6-B24D31944E46}"/>
              </a:ext>
            </a:extLst>
          </p:cNvPr>
          <p:cNvGrpSpPr/>
          <p:nvPr/>
        </p:nvGrpSpPr>
        <p:grpSpPr>
          <a:xfrm>
            <a:off x="0" y="6383461"/>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DCCC1222-5AD3-4A6D-1AA3-811119542423}"/>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ACFEF79C-8ECD-85D3-2322-CA45A626CA72}"/>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41985595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1E0CC389-DA6E-3CE4-931B-41E2793BACEE}"/>
              </a:ext>
            </a:extLst>
          </p:cNvPr>
          <p:cNvSpPr txBox="1">
            <a:spLocks/>
          </p:cNvSpPr>
          <p:nvPr/>
        </p:nvSpPr>
        <p:spPr>
          <a:xfrm>
            <a:off x="555926" y="1030514"/>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GLI ESCLUSI DAGLI OBBLIGHI </a:t>
            </a:r>
          </a:p>
        </p:txBody>
      </p:sp>
      <p:sp>
        <p:nvSpPr>
          <p:cNvPr id="4" name="Segnaposto contenuto 2">
            <a:extLst>
              <a:ext uri="{FF2B5EF4-FFF2-40B4-BE49-F238E27FC236}">
                <a16:creationId xmlns:a16="http://schemas.microsoft.com/office/drawing/2014/main" id="{0AC1DF82-BD2E-C45F-AC99-C8366F83FF2F}"/>
              </a:ext>
            </a:extLst>
          </p:cNvPr>
          <p:cNvSpPr txBox="1">
            <a:spLocks/>
          </p:cNvSpPr>
          <p:nvPr/>
        </p:nvSpPr>
        <p:spPr>
          <a:xfrm>
            <a:off x="472762" y="1687250"/>
            <a:ext cx="10981301" cy="4445090"/>
          </a:xfrm>
          <a:prstGeom prst="rect">
            <a:avLst/>
          </a:prstGeom>
        </p:spPr>
        <p:txBody>
          <a:bodyPr lIns="55446" tIns="27724" rIns="55446" bIns="27724">
            <a:normAutofit lnSpcReduction="10000"/>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000" b="0" i="0" u="none" strike="noStrike" baseline="0" dirty="0">
                <a:latin typeface="Titillium Web" pitchFamily="2" charset="77"/>
                <a:cs typeface="Times New Roman" panose="02020603050405020304" pitchFamily="18" charset="0"/>
              </a:rPr>
              <a:t>Fatta salva la possibilità di aderire volontariamente ad un percorso personalizzato di accompagnamento all’inserimento lavorativo o sociale, </a:t>
            </a:r>
            <a:r>
              <a:rPr lang="it-IT" sz="2000" b="1" i="0" u="none" strike="noStrike" baseline="0" dirty="0">
                <a:latin typeface="Titillium Web" pitchFamily="2" charset="77"/>
                <a:cs typeface="Times New Roman" panose="02020603050405020304" pitchFamily="18" charset="0"/>
              </a:rPr>
              <a:t>sono esclusi dagli obblighi:</a:t>
            </a:r>
          </a:p>
          <a:p>
            <a:pPr marL="342900" indent="-342900">
              <a:buFont typeface="Arial" panose="020B0604020202020204" pitchFamily="34" charset="0"/>
              <a:buChar char="•"/>
            </a:pPr>
            <a:endParaRPr lang="it-IT" sz="2000" b="0" i="0" u="none" strike="noStrike" baseline="0" dirty="0">
              <a:latin typeface="Titillium Web" pitchFamily="2" charset="77"/>
              <a:cs typeface="Times New Roman" panose="02020603050405020304" pitchFamily="18" charset="0"/>
            </a:endParaRPr>
          </a:p>
          <a:p>
            <a:pPr marL="342900" indent="-342900">
              <a:buFont typeface="Arial" panose="020B0604020202020204" pitchFamily="34" charset="0"/>
              <a:buChar char="•"/>
            </a:pPr>
            <a:r>
              <a:rPr lang="it-IT" sz="2000" dirty="0">
                <a:latin typeface="Titillium Web" pitchFamily="2" charset="77"/>
                <a:cs typeface="Times New Roman" panose="02020603050405020304" pitchFamily="18" charset="0"/>
              </a:rPr>
              <a:t>le persone occupate</a:t>
            </a:r>
          </a:p>
          <a:p>
            <a:pPr marL="342900" indent="-342900">
              <a:buFont typeface="Arial" panose="020B0604020202020204" pitchFamily="34" charset="0"/>
              <a:buChar char="•"/>
            </a:pPr>
            <a:r>
              <a:rPr lang="it-IT" sz="2000" b="0" i="0" u="none" strike="noStrike" baseline="0" dirty="0">
                <a:latin typeface="Titillium Web" pitchFamily="2" charset="77"/>
                <a:cs typeface="Times New Roman" panose="02020603050405020304" pitchFamily="18" charset="0"/>
              </a:rPr>
              <a:t>i frequentanti un regolare corso di studi</a:t>
            </a:r>
          </a:p>
          <a:p>
            <a:pPr marL="342900" indent="-342900">
              <a:buFont typeface="Arial" panose="020B0604020202020204" pitchFamily="34" charset="0"/>
              <a:buChar char="•"/>
            </a:pPr>
            <a:r>
              <a:rPr lang="it-IT" sz="2000" b="0" i="0" u="none" strike="noStrike" baseline="0" dirty="0">
                <a:latin typeface="Titillium Web" pitchFamily="2" charset="77"/>
                <a:cs typeface="Times New Roman" panose="02020603050405020304" pitchFamily="18" charset="0"/>
              </a:rPr>
              <a:t>i beneficiari dell’Assegno di inclusione titolari di pensione diretta o comunque di età pari o superiore a 60 anni</a:t>
            </a:r>
          </a:p>
          <a:p>
            <a:pPr marL="342900" indent="-342900">
              <a:buFont typeface="Arial" panose="020B0604020202020204" pitchFamily="34" charset="0"/>
              <a:buChar char="•"/>
            </a:pPr>
            <a:r>
              <a:rPr lang="it-IT" sz="2000" dirty="0">
                <a:latin typeface="Titillium Web" pitchFamily="2" charset="77"/>
                <a:cs typeface="Times New Roman" panose="02020603050405020304" pitchFamily="18" charset="0"/>
              </a:rPr>
              <a:t>i componenti con disabilità, ai sensi della legge 2 marzo 1999, n. 68, fatta salva ogni iniziativa di collocamento mirato;</a:t>
            </a:r>
          </a:p>
          <a:p>
            <a:pPr marL="342900" indent="-342900">
              <a:buFont typeface="Arial" panose="020B0604020202020204" pitchFamily="34" charset="0"/>
              <a:buChar char="•"/>
            </a:pPr>
            <a:r>
              <a:rPr lang="it-IT" sz="2000" b="0" i="0" u="none" strike="noStrike" baseline="0" dirty="0">
                <a:latin typeface="Titillium Web" pitchFamily="2" charset="77"/>
                <a:cs typeface="Times New Roman" panose="02020603050405020304" pitchFamily="18" charset="0"/>
              </a:rPr>
              <a:t>i componenti affetti da malattie oncologiche;</a:t>
            </a:r>
          </a:p>
          <a:p>
            <a:pPr marL="342900" indent="-342900">
              <a:buFont typeface="Arial" panose="020B0604020202020204" pitchFamily="34" charset="0"/>
              <a:buChar char="•"/>
            </a:pPr>
            <a:r>
              <a:rPr lang="it-IT" sz="2000" b="0" i="0" u="none" strike="noStrike" baseline="0" dirty="0">
                <a:latin typeface="Titillium Web" pitchFamily="2" charset="77"/>
                <a:cs typeface="Times New Roman" panose="02020603050405020304" pitchFamily="18" charset="0"/>
              </a:rPr>
              <a:t>i componenti con carichi di cura, valutati con riferimento alla presenza di minori di tre anni o di tre o più figli minori di età o di componenti il nucleo familiare con disabilità o non autosufficienza, ai sensi dell’allegato 3 al DPCM 159/2013;</a:t>
            </a:r>
          </a:p>
          <a:p>
            <a:pPr marL="342900" indent="-342900">
              <a:buFont typeface="Arial" panose="020B0604020202020204" pitchFamily="34" charset="0"/>
              <a:buChar char="•"/>
            </a:pPr>
            <a:r>
              <a:rPr lang="it-IT" sz="2000" b="0" i="0" u="none" strike="noStrike" baseline="0" dirty="0">
                <a:latin typeface="Titillium Web" pitchFamily="2" charset="77"/>
                <a:cs typeface="Times New Roman" panose="02020603050405020304" pitchFamily="18" charset="0"/>
              </a:rPr>
              <a:t>i </a:t>
            </a:r>
            <a:r>
              <a:rPr lang="it-IT" sz="2000" kern="0" dirty="0">
                <a:solidFill>
                  <a:sysClr val="windowText" lastClr="000000"/>
                </a:solidFill>
                <a:latin typeface="Titillium Web" pitchFamily="2" charset="77"/>
                <a:cs typeface="Times New Roman" panose="02020603050405020304" pitchFamily="18" charset="0"/>
              </a:rPr>
              <a:t>componenti inseriti nei percorsi relativi alla violenza di genere e le donne vittime di violenza, con o senza figli, prese in carico dai centri antiviolenza riconosciuti dalle Regioni o dai servizi sociali nei percorsi di fuoriuscita dalla violenza.</a:t>
            </a:r>
          </a:p>
          <a:p>
            <a:pPr marL="342900" indent="-342900">
              <a:buFont typeface="Wingdings" panose="05000000000000000000" pitchFamily="2" charset="2"/>
              <a:buChar char="Ø"/>
            </a:pPr>
            <a:endParaRPr lang="it-IT" sz="2000" kern="0" dirty="0">
              <a:solidFill>
                <a:sysClr val="windowText" lastClr="000000"/>
              </a:solidFill>
              <a:latin typeface="Titillium Web" pitchFamily="2" charset="77"/>
              <a:cs typeface="Times New Roman" panose="02020603050405020304" pitchFamily="18" charset="0"/>
            </a:endParaRPr>
          </a:p>
          <a:p>
            <a:endParaRPr lang="it-IT" sz="1400" kern="0" dirty="0">
              <a:solidFill>
                <a:sysClr val="windowText" lastClr="000000"/>
              </a:solidFill>
              <a:latin typeface="Titillium Web" pitchFamily="2" charset="77"/>
              <a:cs typeface="Times New Roman" panose="02020603050405020304" pitchFamily="18" charset="0"/>
            </a:endParaRPr>
          </a:p>
        </p:txBody>
      </p:sp>
      <p:sp>
        <p:nvSpPr>
          <p:cNvPr id="5" name="Segnaposto numero diapositiva 7">
            <a:extLst>
              <a:ext uri="{FF2B5EF4-FFF2-40B4-BE49-F238E27FC236}">
                <a16:creationId xmlns:a16="http://schemas.microsoft.com/office/drawing/2014/main" id="{65B0E539-930E-23D0-20F6-CEF02D26372D}"/>
              </a:ext>
            </a:extLst>
          </p:cNvPr>
          <p:cNvSpPr>
            <a:spLocks noGrp="1"/>
          </p:cNvSpPr>
          <p:nvPr>
            <p:ph type="sldNum" sz="quarter" idx="7"/>
          </p:nvPr>
        </p:nvSpPr>
        <p:spPr>
          <a:xfrm>
            <a:off x="4694017" y="6293881"/>
            <a:ext cx="2803963" cy="342900"/>
          </a:xfrm>
        </p:spPr>
        <p:txBody>
          <a:bodyPr/>
          <a:lstStyle/>
          <a:p>
            <a:pPr algn="ctr"/>
            <a:fld id="{B6F15528-21DE-4FAA-801E-634DDDAF4B2B}" type="slidenum">
              <a:rPr lang="it-IT" smtClean="0"/>
              <a:pPr algn="ctr"/>
              <a:t>65</a:t>
            </a:fld>
            <a:endParaRPr lang="it-IT"/>
          </a:p>
        </p:txBody>
      </p:sp>
      <p:grpSp>
        <p:nvGrpSpPr>
          <p:cNvPr id="2" name="Gruppo 1">
            <a:extLst>
              <a:ext uri="{FF2B5EF4-FFF2-40B4-BE49-F238E27FC236}">
                <a16:creationId xmlns:a16="http://schemas.microsoft.com/office/drawing/2014/main" id="{ED5AB5EF-7EE2-635E-7F6B-F63284ED3C50}"/>
              </a:ext>
            </a:extLst>
          </p:cNvPr>
          <p:cNvGrpSpPr/>
          <p:nvPr/>
        </p:nvGrpSpPr>
        <p:grpSpPr>
          <a:xfrm>
            <a:off x="0" y="6383461"/>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95BAF86B-E6A7-0C76-F232-C5F2A69D2786}"/>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2E14B0DC-5C59-D6DB-DBC1-50D9AEC6572E}"/>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32265141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8B9FC5F8-50BE-052C-3253-E56EA72EC587}"/>
              </a:ext>
            </a:extLst>
          </p:cNvPr>
          <p:cNvSpPr>
            <a:spLocks noGrp="1"/>
          </p:cNvSpPr>
          <p:nvPr>
            <p:ph type="title"/>
          </p:nvPr>
        </p:nvSpPr>
        <p:spPr>
          <a:xfrm>
            <a:off x="694550" y="1191236"/>
            <a:ext cx="11080148" cy="584775"/>
          </a:xfrm>
        </p:spPr>
        <p:txBody>
          <a:bodyPr/>
          <a:lstStyle/>
          <a:p>
            <a:r>
              <a:rPr lang="it-IT" sz="3800" dirty="0">
                <a:latin typeface="Titillium Web" pitchFamily="2" charset="77"/>
              </a:rPr>
              <a:t>MODALITÀ DI CONVOCAZIONE</a:t>
            </a:r>
          </a:p>
        </p:txBody>
      </p:sp>
      <p:sp>
        <p:nvSpPr>
          <p:cNvPr id="4" name="Segnaposto contenuto 2">
            <a:extLst>
              <a:ext uri="{FF2B5EF4-FFF2-40B4-BE49-F238E27FC236}">
                <a16:creationId xmlns:a16="http://schemas.microsoft.com/office/drawing/2014/main" id="{E969896C-F30B-65D0-4393-2D64238736D1}"/>
              </a:ext>
            </a:extLst>
          </p:cNvPr>
          <p:cNvSpPr txBox="1">
            <a:spLocks/>
          </p:cNvSpPr>
          <p:nvPr/>
        </p:nvSpPr>
        <p:spPr>
          <a:xfrm>
            <a:off x="694550" y="2172654"/>
            <a:ext cx="10056870" cy="3778203"/>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400" dirty="0">
                <a:latin typeface="Titillium Web" pitchFamily="2" charset="77"/>
                <a:cs typeface="Times New Roman" pitchFamily="18" charset="0"/>
              </a:rPr>
              <a:t>La convocazione dei beneficiari da parte dei Centri per l’impiego e dei Comuni, singoli o associati, può essere effettuata:</a:t>
            </a:r>
          </a:p>
          <a:p>
            <a:endParaRPr lang="it-IT" sz="2400" dirty="0">
              <a:latin typeface="Titillium Web" pitchFamily="2" charset="77"/>
              <a:cs typeface="Times New Roman" pitchFamily="18" charset="0"/>
            </a:endParaRPr>
          </a:p>
          <a:p>
            <a:pPr marL="457200" indent="-457200">
              <a:buFont typeface="Arial" panose="020B0604020202020204" pitchFamily="34" charset="0"/>
              <a:buChar char="•"/>
            </a:pPr>
            <a:r>
              <a:rPr lang="it-IT" sz="2400" dirty="0">
                <a:latin typeface="Titillium Web" pitchFamily="2" charset="77"/>
                <a:cs typeface="Times New Roman" pitchFamily="18" charset="0"/>
              </a:rPr>
              <a:t>tramite la Piattaforma digitale dedicata ai beneficiari dell’assegno di inclusione</a:t>
            </a:r>
          </a:p>
          <a:p>
            <a:pPr marL="342900" indent="-342900">
              <a:buFont typeface="Arial" panose="020B0604020202020204" pitchFamily="34" charset="0"/>
              <a:buChar char="•"/>
            </a:pPr>
            <a:endParaRPr lang="it-IT" sz="2400" dirty="0">
              <a:latin typeface="Titillium Web" pitchFamily="2" charset="77"/>
              <a:cs typeface="Times New Roman" pitchFamily="18" charset="0"/>
            </a:endParaRPr>
          </a:p>
          <a:p>
            <a:pPr marL="457200" indent="-457200">
              <a:buFont typeface="Arial" panose="020B0604020202020204" pitchFamily="34" charset="0"/>
              <a:buChar char="•"/>
            </a:pPr>
            <a:r>
              <a:rPr lang="it-IT" sz="2400" dirty="0">
                <a:latin typeface="Titillium Web" pitchFamily="2" charset="77"/>
                <a:cs typeface="Times New Roman" pitchFamily="18" charset="0"/>
              </a:rPr>
              <a:t>con mezzi informali, </a:t>
            </a:r>
            <a:r>
              <a:rPr lang="it-IT" sz="2400" b="1" dirty="0">
                <a:latin typeface="Titillium Web" pitchFamily="2" charset="77"/>
                <a:cs typeface="Times New Roman" pitchFamily="18" charset="0"/>
              </a:rPr>
              <a:t>quali messaggistica telefonica o posta elettronica</a:t>
            </a:r>
            <a:r>
              <a:rPr lang="it-IT" sz="2400" dirty="0">
                <a:latin typeface="Titillium Web" pitchFamily="2" charset="77"/>
                <a:cs typeface="Times New Roman" pitchFamily="18" charset="0"/>
              </a:rPr>
              <a:t>, utilizzando i contatti forniti dai beneficiari, secondo modalità definite con accordo in sede di Conferenza unificata. </a:t>
            </a:r>
          </a:p>
          <a:p>
            <a:endParaRPr lang="it-IT" sz="2400" kern="0" dirty="0">
              <a:solidFill>
                <a:sysClr val="windowText" lastClr="000000"/>
              </a:solidFill>
              <a:latin typeface="Titillium Web" pitchFamily="2" charset="77"/>
              <a:cs typeface="Times New Roman" panose="02020603050405020304" pitchFamily="18" charset="0"/>
            </a:endParaRPr>
          </a:p>
        </p:txBody>
      </p:sp>
      <p:sp>
        <p:nvSpPr>
          <p:cNvPr id="5" name="Segnaposto numero diapositiva 6">
            <a:extLst>
              <a:ext uri="{FF2B5EF4-FFF2-40B4-BE49-F238E27FC236}">
                <a16:creationId xmlns:a16="http://schemas.microsoft.com/office/drawing/2014/main" id="{04EEDC6C-6EB5-E150-9EDC-ED288E02669C}"/>
              </a:ext>
            </a:extLst>
          </p:cNvPr>
          <p:cNvSpPr>
            <a:spLocks noGrp="1"/>
          </p:cNvSpPr>
          <p:nvPr>
            <p:ph type="sldNum" sz="quarter" idx="7"/>
          </p:nvPr>
        </p:nvSpPr>
        <p:spPr>
          <a:xfrm>
            <a:off x="4663560" y="6379275"/>
            <a:ext cx="2803963" cy="342900"/>
          </a:xfrm>
        </p:spPr>
        <p:txBody>
          <a:bodyPr/>
          <a:lstStyle/>
          <a:p>
            <a:pPr algn="ctr"/>
            <a:fld id="{B6F15528-21DE-4FAA-801E-634DDDAF4B2B}" type="slidenum">
              <a:rPr lang="it-IT" smtClean="0"/>
              <a:pPr algn="ctr"/>
              <a:t>66</a:t>
            </a:fld>
            <a:endParaRPr lang="it-IT"/>
          </a:p>
        </p:txBody>
      </p:sp>
      <p:grpSp>
        <p:nvGrpSpPr>
          <p:cNvPr id="2" name="Gruppo 1">
            <a:extLst>
              <a:ext uri="{FF2B5EF4-FFF2-40B4-BE49-F238E27FC236}">
                <a16:creationId xmlns:a16="http://schemas.microsoft.com/office/drawing/2014/main" id="{04E0C14D-4E7D-5624-EB55-6754E7A4E923}"/>
              </a:ext>
            </a:extLst>
          </p:cNvPr>
          <p:cNvGrpSpPr/>
          <p:nvPr/>
        </p:nvGrpSpPr>
        <p:grpSpPr>
          <a:xfrm>
            <a:off x="0" y="6383461"/>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C9D9C699-D881-37D4-AD91-C6332D7A9C13}"/>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8812962F-11D8-6916-E4A4-4C795F726303}"/>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38563317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E38A35F8-F5BC-EC29-D586-609EEACA74F2}"/>
              </a:ext>
            </a:extLst>
          </p:cNvPr>
          <p:cNvSpPr>
            <a:spLocks noGrp="1"/>
          </p:cNvSpPr>
          <p:nvPr>
            <p:ph type="title"/>
          </p:nvPr>
        </p:nvSpPr>
        <p:spPr>
          <a:xfrm>
            <a:off x="694550" y="1191236"/>
            <a:ext cx="11080148" cy="584775"/>
          </a:xfrm>
        </p:spPr>
        <p:txBody>
          <a:bodyPr/>
          <a:lstStyle/>
          <a:p>
            <a:r>
              <a:rPr lang="it-IT" sz="3800" dirty="0">
                <a:latin typeface="Titillium Web" pitchFamily="2" charset="77"/>
              </a:rPr>
              <a:t>OFFERTA DI LAVORO CONGRUA</a:t>
            </a:r>
          </a:p>
        </p:txBody>
      </p:sp>
      <p:sp>
        <p:nvSpPr>
          <p:cNvPr id="4" name="Segnaposto contenuto 2">
            <a:extLst>
              <a:ext uri="{FF2B5EF4-FFF2-40B4-BE49-F238E27FC236}">
                <a16:creationId xmlns:a16="http://schemas.microsoft.com/office/drawing/2014/main" id="{43074AC5-3FE7-3C09-A4F0-392417D5C4E3}"/>
              </a:ext>
            </a:extLst>
          </p:cNvPr>
          <p:cNvSpPr txBox="1">
            <a:spLocks/>
          </p:cNvSpPr>
          <p:nvPr/>
        </p:nvSpPr>
        <p:spPr>
          <a:xfrm>
            <a:off x="545795" y="1968372"/>
            <a:ext cx="11080148" cy="3982485"/>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1800" dirty="0">
                <a:effectLst/>
                <a:latin typeface="Titillium Web" pitchFamily="2" charset="77"/>
                <a:ea typeface="Calibri" panose="020F0502020204030204" pitchFamily="34" charset="0"/>
                <a:cs typeface="Times New Roman" panose="02020603050405020304" pitchFamily="18" charset="0"/>
              </a:rPr>
              <a:t>Il componente del nucleo familiare </a:t>
            </a:r>
            <a:r>
              <a:rPr lang="it-IT" sz="1800" b="1" dirty="0">
                <a:effectLst/>
                <a:latin typeface="Titillium Web" pitchFamily="2" charset="77"/>
                <a:ea typeface="Calibri" panose="020F0502020204030204" pitchFamily="34" charset="0"/>
                <a:cs typeface="Times New Roman" panose="02020603050405020304" pitchFamily="18" charset="0"/>
              </a:rPr>
              <a:t>beneficiario</a:t>
            </a:r>
            <a:r>
              <a:rPr lang="it-IT" sz="1800" dirty="0">
                <a:effectLst/>
                <a:latin typeface="Titillium Web" pitchFamily="2" charset="77"/>
                <a:ea typeface="Calibri" panose="020F0502020204030204" pitchFamily="34" charset="0"/>
                <a:cs typeface="Times New Roman" panose="02020603050405020304" pitchFamily="18" charset="0"/>
              </a:rPr>
              <a:t> dell’Assegno di inclusione, attivabile al lavoro, preso in carico dai servizi per il lavoro competenti, </a:t>
            </a:r>
            <a:r>
              <a:rPr lang="it-IT" sz="1800" b="1" dirty="0">
                <a:effectLst/>
                <a:latin typeface="Titillium Web" pitchFamily="2" charset="77"/>
                <a:ea typeface="Calibri" panose="020F0502020204030204" pitchFamily="34" charset="0"/>
                <a:cs typeface="Times New Roman" panose="02020603050405020304" pitchFamily="18" charset="0"/>
              </a:rPr>
              <a:t>è tenuto ad accettare un’offerta di lavoro </a:t>
            </a:r>
            <a:r>
              <a:rPr lang="it-IT" sz="1800" dirty="0">
                <a:effectLst/>
                <a:latin typeface="Titillium Web" pitchFamily="2" charset="77"/>
                <a:ea typeface="Calibri" panose="020F0502020204030204" pitchFamily="34" charset="0"/>
                <a:cs typeface="Times New Roman" panose="02020603050405020304" pitchFamily="18" charset="0"/>
              </a:rPr>
              <a:t>che abbia le seguenti caratteristiche:</a:t>
            </a:r>
          </a:p>
          <a:p>
            <a:pPr marL="342900" lvl="0" indent="-342900">
              <a:buFont typeface="+mj-lt"/>
              <a:buAutoNum type="alphaLcParenR"/>
            </a:pPr>
            <a:r>
              <a:rPr lang="it-IT" sz="1800" dirty="0">
                <a:effectLst/>
                <a:latin typeface="Titillium Web" pitchFamily="2" charset="77"/>
                <a:ea typeface="Calibri" panose="020F0502020204030204" pitchFamily="34" charset="0"/>
                <a:cs typeface="Times New Roman" panose="02020603050405020304" pitchFamily="18" charset="0"/>
              </a:rPr>
              <a:t>si riferisce a un rapporto di </a:t>
            </a:r>
            <a:r>
              <a:rPr lang="it-IT" sz="1800" b="1" dirty="0">
                <a:effectLst/>
                <a:latin typeface="Titillium Web" pitchFamily="2" charset="77"/>
                <a:ea typeface="Calibri" panose="020F0502020204030204" pitchFamily="34" charset="0"/>
                <a:cs typeface="Times New Roman" panose="02020603050405020304" pitchFamily="18" charset="0"/>
              </a:rPr>
              <a:t>lavoro a tempo indeterminato senza limiti di distanza</a:t>
            </a:r>
            <a:r>
              <a:rPr lang="it-IT" sz="1800" dirty="0">
                <a:effectLst/>
                <a:latin typeface="Titillium Web" pitchFamily="2" charset="77"/>
                <a:ea typeface="Calibri" panose="020F0502020204030204" pitchFamily="34" charset="0"/>
                <a:cs typeface="Times New Roman" panose="02020603050405020304" pitchFamily="18" charset="0"/>
              </a:rPr>
              <a:t> nell’ambito del territorio nazionale. Esclusivamente nel caso in cui nel nucleo familiare siano presenti </a:t>
            </a:r>
            <a:r>
              <a:rPr lang="it-IT" sz="1800" b="1" dirty="0">
                <a:effectLst/>
                <a:latin typeface="Titillium Web" pitchFamily="2" charset="77"/>
                <a:ea typeface="Calibri" panose="020F0502020204030204" pitchFamily="34" charset="0"/>
                <a:cs typeface="Times New Roman" panose="02020603050405020304" pitchFamily="18" charset="0"/>
              </a:rPr>
              <a:t>figli con età inferiore a quattordici anni</a:t>
            </a:r>
            <a:r>
              <a:rPr lang="it-IT" sz="1800" dirty="0">
                <a:effectLst/>
                <a:latin typeface="Titillium Web" pitchFamily="2" charset="77"/>
                <a:ea typeface="Calibri" panose="020F0502020204030204" pitchFamily="34" charset="0"/>
                <a:cs typeface="Times New Roman" panose="02020603050405020304" pitchFamily="18" charset="0"/>
              </a:rPr>
              <a:t>, anche qualora i genitori siano legalmente separati, l’offerta va accettata se il luogo di lavoro </a:t>
            </a:r>
            <a:r>
              <a:rPr lang="it-IT" sz="1800" b="1" dirty="0">
                <a:effectLst/>
                <a:latin typeface="Titillium Web" pitchFamily="2" charset="77"/>
                <a:ea typeface="Calibri" panose="020F0502020204030204" pitchFamily="34" charset="0"/>
                <a:cs typeface="Times New Roman" panose="02020603050405020304" pitchFamily="18" charset="0"/>
              </a:rPr>
              <a:t>non eccede la distanza di 80 chilometri dal domicilio</a:t>
            </a:r>
            <a:r>
              <a:rPr lang="it-IT" sz="1800" dirty="0">
                <a:effectLst/>
                <a:latin typeface="Titillium Web" pitchFamily="2" charset="77"/>
                <a:ea typeface="Calibri" panose="020F0502020204030204" pitchFamily="34" charset="0"/>
                <a:cs typeface="Times New Roman" panose="02020603050405020304" pitchFamily="18" charset="0"/>
              </a:rPr>
              <a:t> del soggetto o, comunque, è raggiungibile nel </a:t>
            </a:r>
            <a:r>
              <a:rPr lang="it-IT" sz="1800" b="1" dirty="0">
                <a:effectLst/>
                <a:latin typeface="Titillium Web" pitchFamily="2" charset="77"/>
                <a:ea typeface="Calibri" panose="020F0502020204030204" pitchFamily="34" charset="0"/>
                <a:cs typeface="Times New Roman" panose="02020603050405020304" pitchFamily="18" charset="0"/>
              </a:rPr>
              <a:t>limite temporale massimo di 120 minuti</a:t>
            </a:r>
            <a:r>
              <a:rPr lang="it-IT" sz="1800" dirty="0">
                <a:effectLst/>
                <a:latin typeface="Titillium Web" pitchFamily="2" charset="77"/>
                <a:ea typeface="Calibri" panose="020F0502020204030204" pitchFamily="34" charset="0"/>
                <a:cs typeface="Times New Roman" panose="02020603050405020304" pitchFamily="18" charset="0"/>
              </a:rPr>
              <a:t> con i mezzi di trasporto pubblico; </a:t>
            </a:r>
          </a:p>
          <a:p>
            <a:pPr marL="342900" lvl="0" indent="-342900">
              <a:buFont typeface="+mj-lt"/>
              <a:buAutoNum type="alphaLcParenR"/>
            </a:pPr>
            <a:r>
              <a:rPr lang="it-IT" sz="1800" dirty="0">
                <a:effectLst/>
                <a:latin typeface="Titillium Web" pitchFamily="2" charset="77"/>
                <a:ea typeface="Calibri" panose="020F0502020204030204" pitchFamily="34" charset="0"/>
                <a:cs typeface="Times New Roman" panose="02020603050405020304" pitchFamily="18" charset="0"/>
              </a:rPr>
              <a:t>si riferisce a un rapporto di </a:t>
            </a:r>
            <a:r>
              <a:rPr lang="it-IT" sz="1800" b="1" dirty="0">
                <a:effectLst/>
                <a:latin typeface="Titillium Web" pitchFamily="2" charset="77"/>
                <a:ea typeface="Calibri" panose="020F0502020204030204" pitchFamily="34" charset="0"/>
                <a:cs typeface="Times New Roman" panose="02020603050405020304" pitchFamily="18" charset="0"/>
              </a:rPr>
              <a:t>lavoro a tempo pieno o a tempo parziale non inferiore al 60% dell’orario a tempo pieno</a:t>
            </a:r>
            <a:r>
              <a:rPr lang="it-IT" sz="1800" dirty="0">
                <a:effectLst/>
                <a:latin typeface="Titillium Web" pitchFamily="2" charset="77"/>
                <a:ea typeface="Calibri" panose="020F0502020204030204" pitchFamily="34" charset="0"/>
                <a:cs typeface="Times New Roman" panose="02020603050405020304" pitchFamily="18" charset="0"/>
              </a:rPr>
              <a:t>;</a:t>
            </a:r>
          </a:p>
          <a:p>
            <a:pPr marL="342900" lvl="0" indent="-342900">
              <a:buFont typeface="+mj-lt"/>
              <a:buAutoNum type="alphaLcParenR"/>
            </a:pPr>
            <a:r>
              <a:rPr lang="it-IT" sz="1800" dirty="0">
                <a:effectLst/>
                <a:latin typeface="Titillium Web" pitchFamily="2" charset="77"/>
                <a:ea typeface="Calibri" panose="020F0502020204030204" pitchFamily="34" charset="0"/>
                <a:cs typeface="Times New Roman" panose="02020603050405020304" pitchFamily="18" charset="0"/>
              </a:rPr>
              <a:t>la retribuzione </a:t>
            </a:r>
            <a:r>
              <a:rPr lang="it-IT" sz="1800" b="1" dirty="0">
                <a:effectLst/>
                <a:latin typeface="Titillium Web" pitchFamily="2" charset="77"/>
                <a:ea typeface="Calibri" panose="020F0502020204030204" pitchFamily="34" charset="0"/>
                <a:cs typeface="Times New Roman" panose="02020603050405020304" pitchFamily="18" charset="0"/>
              </a:rPr>
              <a:t>non è inferiore ai minimi salariali previsti dai contratti collettivi</a:t>
            </a:r>
            <a:r>
              <a:rPr lang="it-IT" sz="1800" dirty="0">
                <a:effectLst/>
                <a:latin typeface="Titillium Web" pitchFamily="2" charset="77"/>
                <a:ea typeface="Calibri" panose="020F0502020204030204" pitchFamily="34" charset="0"/>
                <a:cs typeface="Times New Roman" panose="02020603050405020304" pitchFamily="18" charset="0"/>
              </a:rPr>
              <a:t> di cui all’art. 51 del D. Lgs. 15 giugno 2015, n. 81;</a:t>
            </a:r>
          </a:p>
          <a:p>
            <a:pPr marL="342900" lvl="0" indent="-342900">
              <a:buFont typeface="+mj-lt"/>
              <a:buAutoNum type="alphaLcParenR"/>
            </a:pPr>
            <a:r>
              <a:rPr lang="it-IT" sz="1800" dirty="0">
                <a:effectLst/>
                <a:latin typeface="Titillium Web" pitchFamily="2" charset="77"/>
                <a:ea typeface="Calibri" panose="020F0502020204030204" pitchFamily="34" charset="0"/>
                <a:cs typeface="Times New Roman" panose="02020603050405020304" pitchFamily="18" charset="0"/>
              </a:rPr>
              <a:t>si riferisce a un contratto di </a:t>
            </a:r>
            <a:r>
              <a:rPr lang="it-IT" sz="1800" b="1" dirty="0">
                <a:effectLst/>
                <a:latin typeface="Titillium Web" pitchFamily="2" charset="77"/>
                <a:ea typeface="Calibri" panose="020F0502020204030204" pitchFamily="34" charset="0"/>
                <a:cs typeface="Times New Roman" panose="02020603050405020304" pitchFamily="18" charset="0"/>
              </a:rPr>
              <a:t>lavoro a tempo determinato, anche in somministrazione</a:t>
            </a:r>
            <a:r>
              <a:rPr lang="it-IT" sz="1800" dirty="0">
                <a:effectLst/>
                <a:latin typeface="Titillium Web" pitchFamily="2" charset="77"/>
                <a:ea typeface="Calibri" panose="020F0502020204030204" pitchFamily="34" charset="0"/>
                <a:cs typeface="Times New Roman" panose="02020603050405020304" pitchFamily="18" charset="0"/>
              </a:rPr>
              <a:t>, qualora il luogo di lavoro </a:t>
            </a:r>
            <a:r>
              <a:rPr lang="it-IT" sz="1800" b="1" dirty="0">
                <a:effectLst/>
                <a:latin typeface="Titillium Web" pitchFamily="2" charset="77"/>
                <a:ea typeface="Calibri" panose="020F0502020204030204" pitchFamily="34" charset="0"/>
                <a:cs typeface="Times New Roman" panose="02020603050405020304" pitchFamily="18" charset="0"/>
              </a:rPr>
              <a:t>non disti più di 80 chilometri</a:t>
            </a:r>
            <a:r>
              <a:rPr lang="it-IT" sz="1800" dirty="0">
                <a:effectLst/>
                <a:latin typeface="Titillium Web" pitchFamily="2" charset="77"/>
                <a:ea typeface="Calibri" panose="020F0502020204030204" pitchFamily="34" charset="0"/>
                <a:cs typeface="Times New Roman" panose="02020603050405020304" pitchFamily="18" charset="0"/>
              </a:rPr>
              <a:t> dal domicilio del soggetto o sia raggiungibile in </a:t>
            </a:r>
            <a:r>
              <a:rPr lang="it-IT" sz="1800" b="1" dirty="0">
                <a:effectLst/>
                <a:latin typeface="Titillium Web" pitchFamily="2" charset="77"/>
                <a:ea typeface="Calibri" panose="020F0502020204030204" pitchFamily="34" charset="0"/>
                <a:cs typeface="Times New Roman" panose="02020603050405020304" pitchFamily="18" charset="0"/>
              </a:rPr>
              <a:t>non oltre 120 minuti</a:t>
            </a:r>
            <a:r>
              <a:rPr lang="it-IT" sz="1800" dirty="0">
                <a:effectLst/>
                <a:latin typeface="Titillium Web" pitchFamily="2" charset="77"/>
                <a:ea typeface="Calibri" panose="020F0502020204030204" pitchFamily="34" charset="0"/>
                <a:cs typeface="Times New Roman" panose="02020603050405020304" pitchFamily="18" charset="0"/>
              </a:rPr>
              <a:t> con i mezzi di trasporto pubblico.</a:t>
            </a:r>
          </a:p>
          <a:p>
            <a:endParaRPr lang="it-IT" sz="1213" kern="0" dirty="0">
              <a:solidFill>
                <a:sysClr val="windowText" lastClr="000000"/>
              </a:solidFill>
              <a:latin typeface="Titillium Web" pitchFamily="2" charset="77"/>
              <a:cs typeface="Times New Roman" panose="02020603050405020304" pitchFamily="18" charset="0"/>
            </a:endParaRPr>
          </a:p>
        </p:txBody>
      </p:sp>
      <p:sp>
        <p:nvSpPr>
          <p:cNvPr id="5" name="Segnaposto numero diapositiva 6">
            <a:extLst>
              <a:ext uri="{FF2B5EF4-FFF2-40B4-BE49-F238E27FC236}">
                <a16:creationId xmlns:a16="http://schemas.microsoft.com/office/drawing/2014/main" id="{8546DFFE-0022-9E01-AB02-B6866C657D27}"/>
              </a:ext>
            </a:extLst>
          </p:cNvPr>
          <p:cNvSpPr>
            <a:spLocks noGrp="1"/>
          </p:cNvSpPr>
          <p:nvPr>
            <p:ph type="sldNum" sz="quarter" idx="7"/>
          </p:nvPr>
        </p:nvSpPr>
        <p:spPr>
          <a:xfrm>
            <a:off x="4663560" y="6379275"/>
            <a:ext cx="2803963" cy="342900"/>
          </a:xfrm>
        </p:spPr>
        <p:txBody>
          <a:bodyPr/>
          <a:lstStyle/>
          <a:p>
            <a:pPr algn="ctr"/>
            <a:fld id="{B6F15528-21DE-4FAA-801E-634DDDAF4B2B}" type="slidenum">
              <a:rPr lang="it-IT" smtClean="0"/>
              <a:pPr algn="ctr"/>
              <a:t>67</a:t>
            </a:fld>
            <a:endParaRPr lang="it-IT"/>
          </a:p>
        </p:txBody>
      </p:sp>
      <p:grpSp>
        <p:nvGrpSpPr>
          <p:cNvPr id="2" name="Gruppo 1">
            <a:extLst>
              <a:ext uri="{FF2B5EF4-FFF2-40B4-BE49-F238E27FC236}">
                <a16:creationId xmlns:a16="http://schemas.microsoft.com/office/drawing/2014/main" id="{9A2AC971-6056-924D-200C-190D8EDED175}"/>
              </a:ext>
            </a:extLst>
          </p:cNvPr>
          <p:cNvGrpSpPr/>
          <p:nvPr/>
        </p:nvGrpSpPr>
        <p:grpSpPr>
          <a:xfrm>
            <a:off x="0" y="6383461"/>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1198EAE1-6451-85A9-E103-21D408BD0E55}"/>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1F75B08A-3003-8E71-FA37-90FE88F990C6}"/>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7724087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392C729B-3D51-5F19-F512-EEACC607CE54}"/>
              </a:ext>
            </a:extLst>
          </p:cNvPr>
          <p:cNvSpPr>
            <a:spLocks noGrp="1"/>
          </p:cNvSpPr>
          <p:nvPr>
            <p:ph type="title"/>
          </p:nvPr>
        </p:nvSpPr>
        <p:spPr>
          <a:xfrm>
            <a:off x="694550" y="1191236"/>
            <a:ext cx="11080148" cy="584775"/>
          </a:xfrm>
        </p:spPr>
        <p:txBody>
          <a:bodyPr/>
          <a:lstStyle/>
          <a:p>
            <a:r>
              <a:rPr lang="it-IT" sz="3800" dirty="0">
                <a:latin typeface="Titillium Web" pitchFamily="2" charset="77"/>
              </a:rPr>
              <a:t>INCENTIVI PER ASSUNZIONI</a:t>
            </a:r>
          </a:p>
        </p:txBody>
      </p:sp>
      <p:sp>
        <p:nvSpPr>
          <p:cNvPr id="4" name="Segnaposto contenuto 2">
            <a:extLst>
              <a:ext uri="{FF2B5EF4-FFF2-40B4-BE49-F238E27FC236}">
                <a16:creationId xmlns:a16="http://schemas.microsoft.com/office/drawing/2014/main" id="{8E34B6A5-868B-CABD-ABAD-D227E80266D4}"/>
              </a:ext>
            </a:extLst>
          </p:cNvPr>
          <p:cNvSpPr txBox="1">
            <a:spLocks/>
          </p:cNvSpPr>
          <p:nvPr/>
        </p:nvSpPr>
        <p:spPr>
          <a:xfrm>
            <a:off x="694550" y="1970523"/>
            <a:ext cx="11219154" cy="4098973"/>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buFont typeface="Arial" panose="020B0604020202020204" pitchFamily="34" charset="0"/>
              <a:buChar char="•"/>
            </a:pPr>
            <a:r>
              <a:rPr lang="it-IT" sz="2000" dirty="0">
                <a:effectLst/>
                <a:latin typeface="Titillium Web" pitchFamily="2" charset="77"/>
                <a:ea typeface="Calibri" panose="020F0502020204030204" pitchFamily="34" charset="0"/>
                <a:cs typeface="Times New Roman" panose="02020603050405020304" pitchFamily="18" charset="0"/>
              </a:rPr>
              <a:t>Ai </a:t>
            </a:r>
            <a:r>
              <a:rPr lang="it-IT" sz="2000" b="1" dirty="0">
                <a:effectLst/>
                <a:latin typeface="Titillium Web" pitchFamily="2" charset="77"/>
                <a:ea typeface="Calibri" panose="020F0502020204030204" pitchFamily="34" charset="0"/>
                <a:cs typeface="Times New Roman" panose="02020603050405020304" pitchFamily="18" charset="0"/>
              </a:rPr>
              <a:t>datori di lavoro privati che assumono i beneficiari</a:t>
            </a:r>
            <a:r>
              <a:rPr lang="it-IT" sz="2000" dirty="0">
                <a:effectLst/>
                <a:latin typeface="Titillium Web" pitchFamily="2" charset="77"/>
                <a:ea typeface="Calibri" panose="020F0502020204030204" pitchFamily="34" charset="0"/>
                <a:cs typeface="Times New Roman" panose="02020603050405020304" pitchFamily="18" charset="0"/>
              </a:rPr>
              <a:t> dell’Assegno di inclusione con contratto di lavoro subordinato a tempo indeterminato, pieno o parziale, o anche mediante contratto di apprendistato (e nel caso di trasformazioni dei contratti a tempo determinato in contratti a tempo indeterminato nel limite massimo di ventiquattro mesi), è riconosciuto per ciascun lavoratore, </a:t>
            </a:r>
            <a:r>
              <a:rPr lang="it-IT" sz="2000" b="1" dirty="0">
                <a:effectLst/>
                <a:latin typeface="Titillium Web" pitchFamily="2" charset="77"/>
                <a:ea typeface="Calibri" panose="020F0502020204030204" pitchFamily="34" charset="0"/>
                <a:cs typeface="Times New Roman" panose="02020603050405020304" pitchFamily="18" charset="0"/>
              </a:rPr>
              <a:t>per un periodo massimo di 12 mesi</a:t>
            </a:r>
            <a:r>
              <a:rPr lang="it-IT" sz="2000" dirty="0">
                <a:effectLst/>
                <a:latin typeface="Titillium Web" pitchFamily="2" charset="77"/>
                <a:ea typeface="Calibri" panose="020F0502020204030204" pitchFamily="34" charset="0"/>
                <a:cs typeface="Times New Roman" panose="02020603050405020304" pitchFamily="18" charset="0"/>
              </a:rPr>
              <a:t>, </a:t>
            </a:r>
            <a:r>
              <a:rPr lang="it-IT" sz="2000" b="1" dirty="0">
                <a:effectLst/>
                <a:latin typeface="Titillium Web" pitchFamily="2" charset="77"/>
                <a:ea typeface="Calibri" panose="020F0502020204030204" pitchFamily="34" charset="0"/>
                <a:cs typeface="Times New Roman" panose="02020603050405020304" pitchFamily="18" charset="0"/>
              </a:rPr>
              <a:t>l’esonero dal versamento del 100%</a:t>
            </a:r>
            <a:r>
              <a:rPr lang="it-IT" sz="2000" dirty="0">
                <a:effectLst/>
                <a:latin typeface="Titillium Web" pitchFamily="2" charset="77"/>
                <a:ea typeface="Calibri" panose="020F0502020204030204" pitchFamily="34" charset="0"/>
                <a:cs typeface="Times New Roman" panose="02020603050405020304" pitchFamily="18" charset="0"/>
              </a:rPr>
              <a:t> dei complessivi contributi previdenziali a carico dei datori di lavoro, con esclusione dei premi e dei contributi dovuti all’INAIL, nel limite massimo di </a:t>
            </a:r>
            <a:r>
              <a:rPr lang="it-IT" sz="2000" b="1" dirty="0">
                <a:effectLst/>
                <a:latin typeface="Titillium Web" pitchFamily="2" charset="77"/>
                <a:ea typeface="Calibri" panose="020F0502020204030204" pitchFamily="34" charset="0"/>
                <a:cs typeface="Times New Roman" panose="02020603050405020304" pitchFamily="18" charset="0"/>
              </a:rPr>
              <a:t>8.000 euro su base annua</a:t>
            </a:r>
            <a:r>
              <a:rPr lang="it-IT" sz="2000" dirty="0">
                <a:effectLst/>
                <a:latin typeface="Titillium Web" pitchFamily="2" charset="77"/>
                <a:ea typeface="Calibri" panose="020F0502020204030204" pitchFamily="34" charset="0"/>
                <a:cs typeface="Times New Roman" panose="02020603050405020304" pitchFamily="18" charset="0"/>
              </a:rPr>
              <a:t>, riparametrato e applicato su base mensile. Resta ferma l’aliquota di computo delle prestazioni pensionistiche. </a:t>
            </a:r>
          </a:p>
          <a:p>
            <a:pPr marL="342900" indent="-342900">
              <a:buFont typeface="Arial" panose="020B0604020202020204" pitchFamily="34" charset="0"/>
              <a:buChar char="•"/>
            </a:pPr>
            <a:endParaRPr lang="it-IT" sz="2000" dirty="0">
              <a:effectLst/>
              <a:latin typeface="Titillium Web" pitchFamily="2" charset="77"/>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it-IT" sz="2000" dirty="0">
                <a:effectLst/>
                <a:latin typeface="Titillium Web" pitchFamily="2" charset="77"/>
                <a:ea typeface="Calibri" panose="020F0502020204030204" pitchFamily="34" charset="0"/>
                <a:cs typeface="Times New Roman" panose="02020603050405020304" pitchFamily="18" charset="0"/>
              </a:rPr>
              <a:t>Nel caso di licenziamento del beneficiario dell’Assegno di inclusione effettuato nei 24 mesi successivi all’assunzione, il datore di lavoro è tenuto alla restituzione dell’incentivo fruito, maggiorato delle sanzioni civili, salvo che il licenziamento avvenga per giusta causa o per giustificato motivo.</a:t>
            </a:r>
          </a:p>
          <a:p>
            <a:pPr marL="285750" indent="-285750">
              <a:buFont typeface="Arial" panose="020B0604020202020204" pitchFamily="34" charset="0"/>
              <a:buChar char="•"/>
            </a:pPr>
            <a:endParaRPr lang="it-IT" sz="1213" kern="0" dirty="0">
              <a:solidFill>
                <a:sysClr val="windowText" lastClr="000000"/>
              </a:solidFill>
              <a:latin typeface="Titillium Web" pitchFamily="2" charset="77"/>
              <a:cs typeface="Times New Roman" panose="02020603050405020304" pitchFamily="18" charset="0"/>
            </a:endParaRPr>
          </a:p>
        </p:txBody>
      </p:sp>
      <p:sp>
        <p:nvSpPr>
          <p:cNvPr id="5" name="Segnaposto numero diapositiva 6">
            <a:extLst>
              <a:ext uri="{FF2B5EF4-FFF2-40B4-BE49-F238E27FC236}">
                <a16:creationId xmlns:a16="http://schemas.microsoft.com/office/drawing/2014/main" id="{23D3EDB0-657A-AFD5-6E04-A0BA14392853}"/>
              </a:ext>
            </a:extLst>
          </p:cNvPr>
          <p:cNvSpPr>
            <a:spLocks noGrp="1"/>
          </p:cNvSpPr>
          <p:nvPr>
            <p:ph type="sldNum" sz="quarter" idx="7"/>
          </p:nvPr>
        </p:nvSpPr>
        <p:spPr>
          <a:xfrm>
            <a:off x="4663560" y="6379275"/>
            <a:ext cx="2803963" cy="342900"/>
          </a:xfrm>
        </p:spPr>
        <p:txBody>
          <a:bodyPr/>
          <a:lstStyle/>
          <a:p>
            <a:pPr algn="ctr"/>
            <a:fld id="{B6F15528-21DE-4FAA-801E-634DDDAF4B2B}" type="slidenum">
              <a:rPr lang="it-IT" smtClean="0"/>
              <a:pPr algn="ctr"/>
              <a:t>68</a:t>
            </a:fld>
            <a:endParaRPr lang="it-IT"/>
          </a:p>
        </p:txBody>
      </p:sp>
      <p:grpSp>
        <p:nvGrpSpPr>
          <p:cNvPr id="2" name="Gruppo 1">
            <a:extLst>
              <a:ext uri="{FF2B5EF4-FFF2-40B4-BE49-F238E27FC236}">
                <a16:creationId xmlns:a16="http://schemas.microsoft.com/office/drawing/2014/main" id="{B1CCE5AD-8E51-D1DF-4953-4129CD1B1A91}"/>
              </a:ext>
            </a:extLst>
          </p:cNvPr>
          <p:cNvGrpSpPr/>
          <p:nvPr/>
        </p:nvGrpSpPr>
        <p:grpSpPr>
          <a:xfrm>
            <a:off x="0" y="6383461"/>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8DA66609-7823-E755-8F55-9FB5E1D18E46}"/>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581E077D-F6A8-2AD2-5726-CC1896F05D39}"/>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885156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8E2A7314-7C8F-F837-DB61-15467B2D64FF}"/>
              </a:ext>
            </a:extLst>
          </p:cNvPr>
          <p:cNvSpPr txBox="1">
            <a:spLocks/>
          </p:cNvSpPr>
          <p:nvPr/>
        </p:nvSpPr>
        <p:spPr>
          <a:xfrm>
            <a:off x="694550" y="1191236"/>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PROGETTI UTILI ALLA COLLETTIVITÀ - PUC (1)</a:t>
            </a:r>
          </a:p>
        </p:txBody>
      </p:sp>
      <p:sp>
        <p:nvSpPr>
          <p:cNvPr id="4" name="Segnaposto contenuto 2">
            <a:extLst>
              <a:ext uri="{FF2B5EF4-FFF2-40B4-BE49-F238E27FC236}">
                <a16:creationId xmlns:a16="http://schemas.microsoft.com/office/drawing/2014/main" id="{A2CA67FC-E317-36ED-9379-4092980373D7}"/>
              </a:ext>
            </a:extLst>
          </p:cNvPr>
          <p:cNvSpPr txBox="1">
            <a:spLocks/>
          </p:cNvSpPr>
          <p:nvPr/>
        </p:nvSpPr>
        <p:spPr>
          <a:xfrm>
            <a:off x="475013" y="1968372"/>
            <a:ext cx="11484757" cy="3982485"/>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57200" indent="-457200" algn="l">
              <a:buFont typeface="Arial" panose="020B0604020202020204" pitchFamily="34" charset="0"/>
              <a:buChar char="•"/>
            </a:pPr>
            <a:r>
              <a:rPr lang="it-IT" sz="2400" i="0" u="none" strike="noStrike" baseline="0" dirty="0">
                <a:latin typeface="Titillium Web" pitchFamily="2" charset="77"/>
                <a:cs typeface="Times New Roman" panose="02020603050405020304" pitchFamily="18" charset="0"/>
              </a:rPr>
              <a:t>Nell’ambito del percorso personalizzato può essere previsto l’impegno alla partecipazione a progetti utili alla collettività, a titolarità dei Comuni o di altre amministrazioni pubbliche, a tale fine convenzionate con i comuni, in ambito culturale, sociale, artistico, ambientale, formativo e di tutela dei beni comuni, da svolgere presso il Comune di residenza, compatibilmente con le altre attività del beneficiario.</a:t>
            </a:r>
          </a:p>
          <a:p>
            <a:pPr marL="457200" indent="-457200" algn="l">
              <a:buFont typeface="Arial" panose="020B0604020202020204" pitchFamily="34" charset="0"/>
              <a:buChar char="•"/>
            </a:pPr>
            <a:endParaRPr lang="it-IT" sz="2400" i="0" u="none" strike="noStrike" baseline="0" dirty="0">
              <a:latin typeface="Titillium Web" pitchFamily="2" charset="77"/>
              <a:cs typeface="Times New Roman" panose="02020603050405020304" pitchFamily="18" charset="0"/>
            </a:endParaRPr>
          </a:p>
          <a:p>
            <a:pPr marL="457200" indent="-457200" algn="l">
              <a:buFont typeface="Arial" panose="020B0604020202020204" pitchFamily="34" charset="0"/>
              <a:buChar char="•"/>
            </a:pPr>
            <a:r>
              <a:rPr lang="it-IT" sz="2400" i="0" u="none" strike="noStrike" baseline="0" dirty="0">
                <a:latin typeface="Titillium Web" pitchFamily="2" charset="77"/>
                <a:cs typeface="Times New Roman" panose="02020603050405020304" pitchFamily="18" charset="0"/>
              </a:rPr>
              <a:t>Lo svolgimento di tali attività è a titolo gratuito, non è assimilabile a una prestazione di lavoro subordinato o parasubordinato e non comporta comunque l’instaurazione di un rapporto di pubblico impiego con le amministrazioni pubbliche. </a:t>
            </a:r>
          </a:p>
        </p:txBody>
      </p:sp>
      <p:sp>
        <p:nvSpPr>
          <p:cNvPr id="5" name="Segnaposto numero diapositiva 6">
            <a:extLst>
              <a:ext uri="{FF2B5EF4-FFF2-40B4-BE49-F238E27FC236}">
                <a16:creationId xmlns:a16="http://schemas.microsoft.com/office/drawing/2014/main" id="{A16A94F8-E545-AADF-806C-9A6B78D38A45}"/>
              </a:ext>
            </a:extLst>
          </p:cNvPr>
          <p:cNvSpPr>
            <a:spLocks noGrp="1"/>
          </p:cNvSpPr>
          <p:nvPr>
            <p:ph type="sldNum" sz="quarter" idx="7"/>
          </p:nvPr>
        </p:nvSpPr>
        <p:spPr>
          <a:xfrm>
            <a:off x="4663560" y="6379275"/>
            <a:ext cx="2803963" cy="342900"/>
          </a:xfrm>
        </p:spPr>
        <p:txBody>
          <a:bodyPr/>
          <a:lstStyle/>
          <a:p>
            <a:pPr algn="ctr"/>
            <a:fld id="{B6F15528-21DE-4FAA-801E-634DDDAF4B2B}" type="slidenum">
              <a:rPr lang="it-IT" smtClean="0"/>
              <a:pPr algn="ctr"/>
              <a:t>69</a:t>
            </a:fld>
            <a:endParaRPr lang="it-IT"/>
          </a:p>
        </p:txBody>
      </p:sp>
      <p:grpSp>
        <p:nvGrpSpPr>
          <p:cNvPr id="2" name="Gruppo 1">
            <a:extLst>
              <a:ext uri="{FF2B5EF4-FFF2-40B4-BE49-F238E27FC236}">
                <a16:creationId xmlns:a16="http://schemas.microsoft.com/office/drawing/2014/main" id="{DD257441-D58D-9E44-2980-04FF19673DEB}"/>
              </a:ext>
            </a:extLst>
          </p:cNvPr>
          <p:cNvGrpSpPr/>
          <p:nvPr/>
        </p:nvGrpSpPr>
        <p:grpSpPr>
          <a:xfrm>
            <a:off x="0" y="6383461"/>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9E433712-4410-FD1B-91AC-154E2EA7EAEB}"/>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F2D14411-BFF9-1A99-EDB6-1C6F55BCB2ED}"/>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915828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p:cNvSpPr>
            <a:spLocks noGrp="1"/>
          </p:cNvSpPr>
          <p:nvPr>
            <p:ph type="title"/>
          </p:nvPr>
        </p:nvSpPr>
        <p:spPr>
          <a:xfrm>
            <a:off x="711426" y="1082069"/>
            <a:ext cx="11080148" cy="584775"/>
          </a:xfrm>
        </p:spPr>
        <p:txBody>
          <a:bodyPr/>
          <a:lstStyle/>
          <a:p>
            <a:r>
              <a:rPr lang="it-IT" sz="3800">
                <a:latin typeface="Titillium Web" pitchFamily="2" charset="77"/>
              </a:rPr>
              <a:t>FASE TRANSITORIA (3)</a:t>
            </a:r>
          </a:p>
        </p:txBody>
      </p:sp>
      <p:grpSp>
        <p:nvGrpSpPr>
          <p:cNvPr id="2" name="Gruppo 1">
            <a:extLst>
              <a:ext uri="{FF2B5EF4-FFF2-40B4-BE49-F238E27FC236}">
                <a16:creationId xmlns:a16="http://schemas.microsoft.com/office/drawing/2014/main" id="{3CD755D8-667E-6C7A-8CDB-09FC91C32E0D}"/>
              </a:ext>
            </a:extLst>
          </p:cNvPr>
          <p:cNvGrpSpPr/>
          <p:nvPr/>
        </p:nvGrpSpPr>
        <p:grpSpPr>
          <a:xfrm>
            <a:off x="0" y="6374893"/>
            <a:ext cx="1295999" cy="276999"/>
            <a:chOff x="284479" y="6384391"/>
            <a:chExt cx="1295999" cy="276999"/>
          </a:xfrm>
        </p:grpSpPr>
        <p:sp>
          <p:nvSpPr>
            <p:cNvPr id="6" name="Rettangolo con angoli arrotondati sullo stesso lato 5">
              <a:extLst>
                <a:ext uri="{FF2B5EF4-FFF2-40B4-BE49-F238E27FC236}">
                  <a16:creationId xmlns:a16="http://schemas.microsoft.com/office/drawing/2014/main" id="{29419C98-0FC2-528D-3A45-9E7B2B55DA53}"/>
                </a:ext>
              </a:extLst>
            </p:cNvPr>
            <p:cNvSpPr/>
            <p:nvPr/>
          </p:nvSpPr>
          <p:spPr>
            <a:xfrm rot="5400000">
              <a:off x="820380" y="5874892"/>
              <a:ext cx="224198" cy="1295999"/>
            </a:xfrm>
            <a:prstGeom prst="round2SameRect">
              <a:avLst>
                <a:gd name="adj1" fmla="val 50000"/>
                <a:gd name="adj2" fmla="val 0"/>
              </a:avLst>
            </a:prstGeom>
            <a:solidFill>
              <a:srgbClr val="F36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F4D04BCD-EEF5-F0C1-21EE-03A149B9C2A2}"/>
                </a:ext>
              </a:extLst>
            </p:cNvPr>
            <p:cNvSpPr txBox="1"/>
            <p:nvPr/>
          </p:nvSpPr>
          <p:spPr>
            <a:xfrm>
              <a:off x="284479" y="6384391"/>
              <a:ext cx="1198881" cy="276999"/>
            </a:xfrm>
            <a:prstGeom prst="rect">
              <a:avLst/>
            </a:prstGeom>
            <a:noFill/>
          </p:spPr>
          <p:txBody>
            <a:bodyPr wrap="square" rtlCol="0">
              <a:spAutoFit/>
            </a:bodyPr>
            <a:lstStyle/>
            <a:p>
              <a:r>
                <a:rPr lang="it-IT" sz="1200">
                  <a:solidFill>
                    <a:schemeClr val="bg1"/>
                  </a:solidFill>
                  <a:latin typeface="Titillium Web" pitchFamily="2" charset="77"/>
                </a:rPr>
                <a:t>Fase transitoria</a:t>
              </a:r>
            </a:p>
          </p:txBody>
        </p:sp>
      </p:grpSp>
      <p:sp>
        <p:nvSpPr>
          <p:cNvPr id="3" name="Rettangolo con angoli arrotondati 2">
            <a:extLst>
              <a:ext uri="{FF2B5EF4-FFF2-40B4-BE49-F238E27FC236}">
                <a16:creationId xmlns:a16="http://schemas.microsoft.com/office/drawing/2014/main" id="{98F921BD-F53F-A4CC-D8C7-87EBEED19597}"/>
              </a:ext>
            </a:extLst>
          </p:cNvPr>
          <p:cNvSpPr/>
          <p:nvPr/>
        </p:nvSpPr>
        <p:spPr>
          <a:xfrm>
            <a:off x="711426" y="2410847"/>
            <a:ext cx="10733814" cy="3517513"/>
          </a:xfrm>
          <a:prstGeom prst="roundRect">
            <a:avLst>
              <a:gd name="adj" fmla="val 5745"/>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43801E93-F276-1AC0-DF56-DBC4295381E4}"/>
              </a:ext>
            </a:extLst>
          </p:cNvPr>
          <p:cNvGrpSpPr/>
          <p:nvPr/>
        </p:nvGrpSpPr>
        <p:grpSpPr>
          <a:xfrm>
            <a:off x="4540224" y="1835903"/>
            <a:ext cx="3111552" cy="1149885"/>
            <a:chOff x="6374259" y="1611988"/>
            <a:chExt cx="2656945" cy="981883"/>
          </a:xfrm>
        </p:grpSpPr>
        <p:pic>
          <p:nvPicPr>
            <p:cNvPr id="5" name="Immagine 4" descr="Immagine che contiene cartone animato, Viso umano, clipart, illustrazione&#10;&#10;Descrizione generata automaticamente">
              <a:extLst>
                <a:ext uri="{FF2B5EF4-FFF2-40B4-BE49-F238E27FC236}">
                  <a16:creationId xmlns:a16="http://schemas.microsoft.com/office/drawing/2014/main" id="{B5D5674A-1E4F-DFC5-A56F-E27936925C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49321" y="1611988"/>
              <a:ext cx="981883" cy="981883"/>
            </a:xfrm>
            <a:prstGeom prst="rect">
              <a:avLst/>
            </a:prstGeom>
          </p:spPr>
        </p:pic>
        <p:pic>
          <p:nvPicPr>
            <p:cNvPr id="7" name="Immagine 6" descr="Immagine che contiene bicicletta, ruota, Ruota di bicicletta, vestiti&#10;&#10;Descrizione generata automaticamente">
              <a:extLst>
                <a:ext uri="{FF2B5EF4-FFF2-40B4-BE49-F238E27FC236}">
                  <a16:creationId xmlns:a16="http://schemas.microsoft.com/office/drawing/2014/main" id="{B31FC02C-D30F-EEF3-5353-7881358C78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1790" y="1611988"/>
              <a:ext cx="981883" cy="981883"/>
            </a:xfrm>
            <a:prstGeom prst="rect">
              <a:avLst/>
            </a:prstGeom>
          </p:spPr>
        </p:pic>
        <p:pic>
          <p:nvPicPr>
            <p:cNvPr id="11" name="Immagine 10" descr="Immagine che contiene clipart, Viso umano, illustrazione, cartone animato&#10;&#10;Descrizione generata automaticamente">
              <a:extLst>
                <a:ext uri="{FF2B5EF4-FFF2-40B4-BE49-F238E27FC236}">
                  <a16:creationId xmlns:a16="http://schemas.microsoft.com/office/drawing/2014/main" id="{378B13E2-EFE1-BE55-07A5-15191835DF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4259" y="1611988"/>
              <a:ext cx="981883" cy="981883"/>
            </a:xfrm>
            <a:prstGeom prst="rect">
              <a:avLst/>
            </a:prstGeom>
          </p:spPr>
        </p:pic>
      </p:grpSp>
      <p:sp>
        <p:nvSpPr>
          <p:cNvPr id="14" name="CasellaDiTesto 13">
            <a:extLst>
              <a:ext uri="{FF2B5EF4-FFF2-40B4-BE49-F238E27FC236}">
                <a16:creationId xmlns:a16="http://schemas.microsoft.com/office/drawing/2014/main" id="{EC893ABC-6EFD-CE8E-81A0-6BE59CB6FA32}"/>
              </a:ext>
            </a:extLst>
          </p:cNvPr>
          <p:cNvSpPr txBox="1"/>
          <p:nvPr/>
        </p:nvSpPr>
        <p:spPr>
          <a:xfrm>
            <a:off x="872697" y="2985789"/>
            <a:ext cx="10337609" cy="3293209"/>
          </a:xfrm>
          <a:prstGeom prst="rect">
            <a:avLst/>
          </a:prstGeom>
          <a:noFill/>
        </p:spPr>
        <p:txBody>
          <a:bodyPr wrap="square">
            <a:spAutoFit/>
          </a:bodyPr>
          <a:lstStyle/>
          <a:p>
            <a:pPr marL="457200" indent="-457200">
              <a:spcAft>
                <a:spcPts val="800"/>
              </a:spcAft>
              <a:buClr>
                <a:srgbClr val="007DB3"/>
              </a:buClr>
              <a:buFont typeface="Arial" panose="020B0604020202020204" pitchFamily="34" charset="0"/>
              <a:buChar char="•"/>
            </a:pPr>
            <a:r>
              <a:rPr lang="it-IT" sz="2400" dirty="0">
                <a:latin typeface="Titillium Web" pitchFamily="2" charset="77"/>
                <a:cs typeface="Times New Roman" panose="02020603050405020304" pitchFamily="18" charset="0"/>
              </a:rPr>
              <a:t>Nell’anno 2023, le </a:t>
            </a:r>
            <a:r>
              <a:rPr lang="it-IT" sz="2400" b="1" dirty="0">
                <a:latin typeface="Titillium Web" pitchFamily="2" charset="77"/>
                <a:cs typeface="Times New Roman" panose="02020603050405020304" pitchFamily="18" charset="0"/>
              </a:rPr>
              <a:t>famiglie con persone minorenni, disabili e  persone di età pari o superiore ai 60  anni </a:t>
            </a:r>
            <a:r>
              <a:rPr lang="it-IT" sz="2400" dirty="0">
                <a:latin typeface="Titillium Web" pitchFamily="2" charset="77"/>
                <a:cs typeface="Times New Roman" panose="02020603050405020304" pitchFamily="18" charset="0"/>
              </a:rPr>
              <a:t>riceveranno il Reddito di Cittadinanza fino al 31 dicembre 2023.</a:t>
            </a:r>
            <a:endParaRPr lang="en-US" sz="2400" dirty="0">
              <a:latin typeface="Titillium Web" pitchFamily="2" charset="77"/>
              <a:cs typeface="Times New Roman" panose="02020603050405020304" pitchFamily="18" charset="0"/>
            </a:endParaRPr>
          </a:p>
          <a:p>
            <a:pPr marL="457200" indent="-457200">
              <a:spcAft>
                <a:spcPts val="800"/>
              </a:spcAft>
              <a:buClr>
                <a:srgbClr val="007DB3"/>
              </a:buClr>
              <a:buFont typeface="Arial" panose="020B0604020202020204" pitchFamily="34" charset="0"/>
              <a:buChar char="•"/>
            </a:pPr>
            <a:r>
              <a:rPr lang="it-IT" sz="2400" dirty="0">
                <a:latin typeface="Titillium Web" pitchFamily="2" charset="77"/>
                <a:cs typeface="Times New Roman" panose="02020603050405020304" pitchFamily="18" charset="0"/>
              </a:rPr>
              <a:t>Dal 2024 percepiranno l’Assegno di Inclusione per 18 mesi rinnovabili</a:t>
            </a:r>
          </a:p>
          <a:p>
            <a:pPr marL="457200" indent="-457200">
              <a:spcAft>
                <a:spcPts val="800"/>
              </a:spcAft>
              <a:buClr>
                <a:srgbClr val="007DB3"/>
              </a:buClr>
              <a:buFont typeface="Arial" panose="020B0604020202020204" pitchFamily="34" charset="0"/>
              <a:buChar char="•"/>
            </a:pPr>
            <a:r>
              <a:rPr lang="it-IT" sz="2400" dirty="0">
                <a:latin typeface="Titillium Web" pitchFamily="2" charset="77"/>
                <a:cs typeface="Times New Roman" panose="02020603050405020304" pitchFamily="18" charset="0"/>
              </a:rPr>
              <a:t>Le persone beneficiarie dell’Assegno di Inclusione escluse dalla scala di equivalenza (ma non genitori) possono ricevere anche il supporto per la formazione e il lavoro per max 12 mesi non rinnovabili</a:t>
            </a:r>
          </a:p>
          <a:p>
            <a:pPr marL="457200" indent="-457200">
              <a:spcAft>
                <a:spcPts val="800"/>
              </a:spcAft>
              <a:buClr>
                <a:srgbClr val="007DB3"/>
              </a:buClr>
              <a:buFont typeface="Arial" panose="020B0604020202020204" pitchFamily="34" charset="0"/>
              <a:buChar char="•"/>
            </a:pPr>
            <a:endParaRPr lang="en-US" sz="2000" dirty="0">
              <a:latin typeface="Titillium Web" pitchFamily="2" charset="77"/>
              <a:cs typeface="Times New Roman" panose="02020603050405020304" pitchFamily="18" charset="0"/>
            </a:endParaRPr>
          </a:p>
        </p:txBody>
      </p:sp>
      <p:sp>
        <p:nvSpPr>
          <p:cNvPr id="4" name="Segnaposto numero diapositiva 7">
            <a:extLst>
              <a:ext uri="{FF2B5EF4-FFF2-40B4-BE49-F238E27FC236}">
                <a16:creationId xmlns:a16="http://schemas.microsoft.com/office/drawing/2014/main" id="{223119FE-ED2B-B4B4-B159-52A9EB97C153}"/>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7</a:t>
            </a:fld>
            <a:endParaRPr lang="it-IT" dirty="0"/>
          </a:p>
        </p:txBody>
      </p:sp>
    </p:spTree>
    <p:extLst>
      <p:ext uri="{BB962C8B-B14F-4D97-AF65-F5344CB8AC3E}">
        <p14:creationId xmlns:p14="http://schemas.microsoft.com/office/powerpoint/2010/main" val="31994275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8E2A7314-7C8F-F837-DB61-15467B2D64FF}"/>
              </a:ext>
            </a:extLst>
          </p:cNvPr>
          <p:cNvSpPr txBox="1">
            <a:spLocks/>
          </p:cNvSpPr>
          <p:nvPr/>
        </p:nvSpPr>
        <p:spPr>
          <a:xfrm>
            <a:off x="694550" y="1191236"/>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PROGETTI UTILI ALLA COLLETTIVITÀ – PUC (2)</a:t>
            </a:r>
          </a:p>
        </p:txBody>
      </p:sp>
      <p:sp>
        <p:nvSpPr>
          <p:cNvPr id="4" name="Segnaposto contenuto 2">
            <a:extLst>
              <a:ext uri="{FF2B5EF4-FFF2-40B4-BE49-F238E27FC236}">
                <a16:creationId xmlns:a16="http://schemas.microsoft.com/office/drawing/2014/main" id="{A2CA67FC-E317-36ED-9379-4092980373D7}"/>
              </a:ext>
            </a:extLst>
          </p:cNvPr>
          <p:cNvSpPr txBox="1">
            <a:spLocks/>
          </p:cNvSpPr>
          <p:nvPr/>
        </p:nvSpPr>
        <p:spPr>
          <a:xfrm>
            <a:off x="475013" y="1968372"/>
            <a:ext cx="11484757" cy="3982485"/>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57200" indent="-457200">
              <a:buFont typeface="Arial" panose="020B0604020202020204" pitchFamily="34" charset="0"/>
              <a:buChar char="•"/>
            </a:pPr>
            <a:r>
              <a:rPr lang="it-IT" sz="2000" i="0" u="none" strike="noStrike" baseline="0" dirty="0">
                <a:latin typeface="Titillium Web" pitchFamily="2" charset="77"/>
                <a:cs typeface="Times New Roman" panose="02020603050405020304" pitchFamily="18" charset="0"/>
              </a:rPr>
              <a:t>Equivale alla partecipazione ai progetti, ai fini della definizione degli impegni nell’ambito dei patti per l’inclusione sociale, la partecipazione, definita d’intesa con il Comune, ad attività di volontariato presso enti del Terzo settore e a titolarità degli stessi, da svolgere nel Comune di residenza nei medesimi ambiti di intervento. </a:t>
            </a:r>
          </a:p>
          <a:p>
            <a:pPr marL="457200" indent="-457200">
              <a:buFont typeface="Arial" panose="020B0604020202020204" pitchFamily="34" charset="0"/>
              <a:buChar char="•"/>
            </a:pPr>
            <a:r>
              <a:rPr lang="it-IT" sz="2000" i="0" u="none" strike="noStrike" baseline="0" dirty="0">
                <a:latin typeface="Titillium Web" pitchFamily="2" charset="77"/>
                <a:cs typeface="Times New Roman" panose="02020603050405020304" pitchFamily="18" charset="0"/>
              </a:rPr>
              <a:t>Gli oneri per le assicurazioni presso INAIL e per responsabilità civile dei partecipanti nonché gli altri oneri aggiuntivi sostenuti dagli enti del Terzo settore per la partecipazione dei beneficiari alle attività di volontariato sono sostenuti a valere sulle risorse del Fondo povertà, nonché sulle risorse dei Fondi europei con finalità compatibili</a:t>
            </a:r>
          </a:p>
          <a:p>
            <a:pPr marL="457200" indent="-457200">
              <a:buFont typeface="Arial" panose="020B0604020202020204" pitchFamily="34" charset="0"/>
              <a:buChar char="•"/>
            </a:pPr>
            <a:r>
              <a:rPr lang="it-IT" sz="2000" i="0" u="none" strike="noStrike" baseline="0" dirty="0">
                <a:latin typeface="Titillium Web" pitchFamily="2" charset="77"/>
                <a:cs typeface="Times New Roman" panose="02020603050405020304" pitchFamily="18" charset="0"/>
              </a:rPr>
              <a:t>Le modalità e i termini di attuazione sono definiti con decreto del Ministro del lavoro e delle politiche sociali, previa intesa in sede di Conferenza unificata, da adottare entro sei mesi dalla data di entrata in vigore della legge di conversione del decreto-legge. </a:t>
            </a:r>
          </a:p>
          <a:p>
            <a:pPr marL="457200" indent="-457200">
              <a:buFont typeface="Arial" panose="020B0604020202020204" pitchFamily="34" charset="0"/>
              <a:buChar char="•"/>
            </a:pPr>
            <a:endParaRPr lang="it-IT" sz="2000" i="0" u="none" strike="noStrike" baseline="0" dirty="0">
              <a:latin typeface="Titillium Web" pitchFamily="2" charset="77"/>
              <a:cs typeface="Times New Roman" panose="02020603050405020304" pitchFamily="18" charset="0"/>
            </a:endParaRPr>
          </a:p>
        </p:txBody>
      </p:sp>
      <p:sp>
        <p:nvSpPr>
          <p:cNvPr id="5" name="Segnaposto numero diapositiva 6">
            <a:extLst>
              <a:ext uri="{FF2B5EF4-FFF2-40B4-BE49-F238E27FC236}">
                <a16:creationId xmlns:a16="http://schemas.microsoft.com/office/drawing/2014/main" id="{A16A94F8-E545-AADF-806C-9A6B78D38A45}"/>
              </a:ext>
            </a:extLst>
          </p:cNvPr>
          <p:cNvSpPr>
            <a:spLocks noGrp="1"/>
          </p:cNvSpPr>
          <p:nvPr>
            <p:ph type="sldNum" sz="quarter" idx="7"/>
          </p:nvPr>
        </p:nvSpPr>
        <p:spPr>
          <a:xfrm>
            <a:off x="4663560" y="6379275"/>
            <a:ext cx="2803963" cy="342900"/>
          </a:xfrm>
        </p:spPr>
        <p:txBody>
          <a:bodyPr/>
          <a:lstStyle/>
          <a:p>
            <a:pPr algn="ctr"/>
            <a:fld id="{B6F15528-21DE-4FAA-801E-634DDDAF4B2B}" type="slidenum">
              <a:rPr lang="it-IT" smtClean="0"/>
              <a:pPr algn="ctr"/>
              <a:t>70</a:t>
            </a:fld>
            <a:endParaRPr lang="it-IT"/>
          </a:p>
        </p:txBody>
      </p:sp>
      <p:grpSp>
        <p:nvGrpSpPr>
          <p:cNvPr id="2" name="Gruppo 1">
            <a:extLst>
              <a:ext uri="{FF2B5EF4-FFF2-40B4-BE49-F238E27FC236}">
                <a16:creationId xmlns:a16="http://schemas.microsoft.com/office/drawing/2014/main" id="{6DB13B70-567D-7C24-9FEF-9049E77CBB46}"/>
              </a:ext>
            </a:extLst>
          </p:cNvPr>
          <p:cNvGrpSpPr/>
          <p:nvPr/>
        </p:nvGrpSpPr>
        <p:grpSpPr>
          <a:xfrm>
            <a:off x="0" y="6383461"/>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668E3D9E-52B2-202D-4B68-E0457F8DD4AC}"/>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E6DEA6E0-3941-01A0-D929-FA9DE7EFE513}"/>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22917824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A209D7D4-D307-8CDA-7572-937352A937C8}"/>
              </a:ext>
            </a:extLst>
          </p:cNvPr>
          <p:cNvSpPr>
            <a:spLocks noGrp="1"/>
          </p:cNvSpPr>
          <p:nvPr>
            <p:ph type="title"/>
          </p:nvPr>
        </p:nvSpPr>
        <p:spPr>
          <a:xfrm>
            <a:off x="694550" y="1191236"/>
            <a:ext cx="11080148" cy="584775"/>
          </a:xfrm>
        </p:spPr>
        <p:txBody>
          <a:bodyPr/>
          <a:lstStyle/>
          <a:p>
            <a:r>
              <a:rPr lang="it-IT" sz="3800" dirty="0">
                <a:latin typeface="Titillium Web" pitchFamily="2" charset="77"/>
              </a:rPr>
              <a:t>IL RUOLO DEL TERZO SETTORE</a:t>
            </a:r>
          </a:p>
        </p:txBody>
      </p:sp>
      <p:sp>
        <p:nvSpPr>
          <p:cNvPr id="4" name="Segnaposto contenuto 2">
            <a:extLst>
              <a:ext uri="{FF2B5EF4-FFF2-40B4-BE49-F238E27FC236}">
                <a16:creationId xmlns:a16="http://schemas.microsoft.com/office/drawing/2014/main" id="{733687F9-AC41-5A7C-42F2-010739C3CD82}"/>
              </a:ext>
            </a:extLst>
          </p:cNvPr>
          <p:cNvSpPr txBox="1">
            <a:spLocks/>
          </p:cNvSpPr>
          <p:nvPr/>
        </p:nvSpPr>
        <p:spPr>
          <a:xfrm>
            <a:off x="455064" y="2444886"/>
            <a:ext cx="11144757" cy="4105839"/>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gn="l">
              <a:buFont typeface="Arial" panose="020B0604020202020204" pitchFamily="34" charset="0"/>
              <a:buChar char="•"/>
            </a:pPr>
            <a:r>
              <a:rPr lang="it-IT" sz="2400" b="0" i="0" u="none" strike="noStrike" baseline="0" dirty="0">
                <a:latin typeface="Titillium Web" pitchFamily="2" charset="77"/>
                <a:cs typeface="Times New Roman" panose="02020603050405020304" pitchFamily="18" charset="0"/>
              </a:rPr>
              <a:t>I servizi territoriali operano in stretto raccordo con gli enti del Terzo </a:t>
            </a:r>
          </a:p>
          <a:p>
            <a:pPr algn="l"/>
            <a:r>
              <a:rPr lang="it-IT" sz="2400" b="0" i="0" u="none" strike="noStrike" baseline="0" dirty="0">
                <a:latin typeface="Titillium Web" pitchFamily="2" charset="77"/>
                <a:cs typeface="Times New Roman" panose="02020603050405020304" pitchFamily="18" charset="0"/>
              </a:rPr>
              <a:t>      settore, </a:t>
            </a:r>
            <a:r>
              <a:rPr lang="it-IT" sz="2400" b="1" i="0" u="none" strike="noStrike" baseline="0" dirty="0">
                <a:latin typeface="Titillium Web" pitchFamily="2" charset="77"/>
                <a:cs typeface="Times New Roman" panose="02020603050405020304" pitchFamily="18" charset="0"/>
              </a:rPr>
              <a:t>disciplinati dal Codice del Terzo Settore.</a:t>
            </a:r>
            <a:r>
              <a:rPr lang="it-IT" sz="2400" b="0" i="0" u="none" strike="noStrike" baseline="0" dirty="0">
                <a:latin typeface="Titillium Web" pitchFamily="2" charset="77"/>
                <a:cs typeface="Times New Roman" panose="02020603050405020304" pitchFamily="18" charset="0"/>
              </a:rPr>
              <a:t> </a:t>
            </a:r>
          </a:p>
          <a:p>
            <a:pPr marL="342900" indent="-342900" algn="l">
              <a:buFont typeface="Arial" panose="020B0604020202020204" pitchFamily="34" charset="0"/>
              <a:buChar char="•"/>
            </a:pPr>
            <a:r>
              <a:rPr lang="it-IT" sz="2400" b="0" i="0" u="none" strike="noStrike" baseline="0" dirty="0">
                <a:latin typeface="Titillium Web" pitchFamily="2" charset="77"/>
                <a:cs typeface="Times New Roman" panose="02020603050405020304" pitchFamily="18" charset="0"/>
              </a:rPr>
              <a:t>L’attività di tali enti è riconosciuta, agevolata e valorizzata da parte dei competenti servizi. </a:t>
            </a:r>
          </a:p>
          <a:p>
            <a:pPr marL="342900" indent="-342900" algn="l">
              <a:buFont typeface="Arial" panose="020B0604020202020204" pitchFamily="34" charset="0"/>
              <a:buChar char="•"/>
            </a:pPr>
            <a:r>
              <a:rPr lang="it-IT" sz="2400" b="0" i="0" u="none" strike="noStrike" baseline="0" dirty="0">
                <a:latin typeface="Titillium Web" pitchFamily="2" charset="77"/>
                <a:cs typeface="Times New Roman" panose="02020603050405020304" pitchFamily="18" charset="0"/>
              </a:rPr>
              <a:t>Sulla base di specifici accordi di reciproco riconoscimento a livello comunale o di ambito territoriale sociale, gli operatori del servizio sociale e delle é</a:t>
            </a:r>
            <a:r>
              <a:rPr lang="it-IT" sz="2400" b="0" i="1" u="none" strike="noStrike" baseline="0" dirty="0">
                <a:latin typeface="Titillium Web" pitchFamily="2" charset="77"/>
                <a:cs typeface="Times New Roman" panose="02020603050405020304" pitchFamily="18" charset="0"/>
              </a:rPr>
              <a:t>quipes </a:t>
            </a:r>
            <a:r>
              <a:rPr lang="it-IT" sz="2400" b="0" i="0" u="none" strike="noStrike" baseline="0" dirty="0">
                <a:latin typeface="Titillium Web" pitchFamily="2" charset="77"/>
                <a:cs typeface="Times New Roman" panose="02020603050405020304" pitchFamily="18" charset="0"/>
              </a:rPr>
              <a:t>multidisciplinari includono nella progettazione personalizzata</a:t>
            </a:r>
            <a:r>
              <a:rPr lang="it-IT" sz="2400" b="1" i="0" u="none" strike="noStrike" baseline="0" dirty="0">
                <a:latin typeface="Titillium Web" pitchFamily="2" charset="77"/>
                <a:cs typeface="Times New Roman" panose="02020603050405020304" pitchFamily="18" charset="0"/>
              </a:rPr>
              <a:t>, nonché nelle attività di supervisione, monitoraggio e supporto in costanza di rapporto di lavoro</a:t>
            </a:r>
            <a:r>
              <a:rPr lang="it-IT" sz="2400" b="0" i="0" u="none" strike="noStrike" baseline="0" dirty="0">
                <a:latin typeface="Titillium Web" pitchFamily="2" charset="77"/>
                <a:cs typeface="Times New Roman" panose="02020603050405020304" pitchFamily="18" charset="0"/>
              </a:rPr>
              <a:t>, ove opportuno, attività svolte dagli enti del Terzo settore o presso i medesimi.</a:t>
            </a:r>
            <a:endParaRPr lang="it-IT" sz="2400" kern="0" dirty="0">
              <a:solidFill>
                <a:sysClr val="windowText" lastClr="000000"/>
              </a:solidFill>
              <a:latin typeface="Titillium Web" pitchFamily="2" charset="77"/>
              <a:cs typeface="Times New Roman" panose="02020603050405020304" pitchFamily="18" charset="0"/>
            </a:endParaRPr>
          </a:p>
        </p:txBody>
      </p:sp>
      <p:sp>
        <p:nvSpPr>
          <p:cNvPr id="5" name="Segnaposto numero diapositiva 6">
            <a:extLst>
              <a:ext uri="{FF2B5EF4-FFF2-40B4-BE49-F238E27FC236}">
                <a16:creationId xmlns:a16="http://schemas.microsoft.com/office/drawing/2014/main" id="{F7CA4F42-B452-4019-A026-D24EB1D20E55}"/>
              </a:ext>
            </a:extLst>
          </p:cNvPr>
          <p:cNvSpPr>
            <a:spLocks noGrp="1"/>
          </p:cNvSpPr>
          <p:nvPr>
            <p:ph type="sldNum" sz="quarter" idx="7"/>
          </p:nvPr>
        </p:nvSpPr>
        <p:spPr>
          <a:xfrm>
            <a:off x="4663560" y="6379275"/>
            <a:ext cx="2803963" cy="342900"/>
          </a:xfrm>
        </p:spPr>
        <p:txBody>
          <a:bodyPr/>
          <a:lstStyle/>
          <a:p>
            <a:pPr algn="ctr"/>
            <a:fld id="{B6F15528-21DE-4FAA-801E-634DDDAF4B2B}" type="slidenum">
              <a:rPr lang="it-IT" smtClean="0"/>
              <a:pPr algn="ctr"/>
              <a:t>71</a:t>
            </a:fld>
            <a:endParaRPr lang="it-IT"/>
          </a:p>
        </p:txBody>
      </p:sp>
      <p:sp>
        <p:nvSpPr>
          <p:cNvPr id="7" name="Rettangolo con angoli arrotondati 6">
            <a:extLst>
              <a:ext uri="{FF2B5EF4-FFF2-40B4-BE49-F238E27FC236}">
                <a16:creationId xmlns:a16="http://schemas.microsoft.com/office/drawing/2014/main" id="{F388F9B5-FCE0-F2BC-64C8-036E10C450FE}"/>
              </a:ext>
            </a:extLst>
          </p:cNvPr>
          <p:cNvSpPr/>
          <p:nvPr/>
        </p:nvSpPr>
        <p:spPr>
          <a:xfrm>
            <a:off x="329863" y="2241962"/>
            <a:ext cx="11444835" cy="3826330"/>
          </a:xfrm>
          <a:prstGeom prst="roundRect">
            <a:avLst>
              <a:gd name="adj" fmla="val 5745"/>
            </a:avLst>
          </a:prstGeom>
          <a:noFill/>
          <a:ln w="12700">
            <a:solidFill>
              <a:srgbClr val="C04A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E979E577-E9DC-AF26-F67A-2255778870D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482749" y="1560128"/>
            <a:ext cx="1379388" cy="1379388"/>
          </a:xfrm>
          <a:prstGeom prst="rect">
            <a:avLst/>
          </a:prstGeom>
        </p:spPr>
      </p:pic>
      <p:grpSp>
        <p:nvGrpSpPr>
          <p:cNvPr id="2" name="Gruppo 1">
            <a:extLst>
              <a:ext uri="{FF2B5EF4-FFF2-40B4-BE49-F238E27FC236}">
                <a16:creationId xmlns:a16="http://schemas.microsoft.com/office/drawing/2014/main" id="{87210713-2C66-5795-64CB-8A9A1942175F}"/>
              </a:ext>
            </a:extLst>
          </p:cNvPr>
          <p:cNvGrpSpPr/>
          <p:nvPr/>
        </p:nvGrpSpPr>
        <p:grpSpPr>
          <a:xfrm>
            <a:off x="0" y="6383461"/>
            <a:ext cx="1708393" cy="276999"/>
            <a:chOff x="284477" y="6384391"/>
            <a:chExt cx="1708393" cy="276999"/>
          </a:xfrm>
        </p:grpSpPr>
        <p:sp>
          <p:nvSpPr>
            <p:cNvPr id="8" name="Rettangolo con angoli arrotondati sullo stesso lato 7">
              <a:extLst>
                <a:ext uri="{FF2B5EF4-FFF2-40B4-BE49-F238E27FC236}">
                  <a16:creationId xmlns:a16="http://schemas.microsoft.com/office/drawing/2014/main" id="{0BC902AD-AAB6-54FB-081E-5E53DA811D28}"/>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9" name="CasellaDiTesto 8">
              <a:extLst>
                <a:ext uri="{FF2B5EF4-FFF2-40B4-BE49-F238E27FC236}">
                  <a16:creationId xmlns:a16="http://schemas.microsoft.com/office/drawing/2014/main" id="{F0D63025-495B-013B-6B76-76C9EF45BF2A}"/>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8528643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B316263-1994-586C-2BFE-7C3C6710EC5D}"/>
              </a:ext>
            </a:extLst>
          </p:cNvPr>
          <p:cNvSpPr txBox="1">
            <a:spLocks/>
          </p:cNvSpPr>
          <p:nvPr/>
        </p:nvSpPr>
        <p:spPr>
          <a:xfrm>
            <a:off x="3169920" y="2322817"/>
            <a:ext cx="7827264" cy="4105839"/>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endParaRPr lang="it-IT" sz="2600" b="0" i="0" u="none" strike="noStrike" baseline="0" dirty="0">
              <a:latin typeface="Titillium Web" pitchFamily="2" charset="77"/>
              <a:cs typeface="Times New Roman" panose="02020603050405020304" pitchFamily="18" charset="0"/>
            </a:endParaRPr>
          </a:p>
          <a:p>
            <a:pPr algn="l"/>
            <a:r>
              <a:rPr lang="it-IT" sz="2600" dirty="0">
                <a:latin typeface="Titillium Web" pitchFamily="2" charset="77"/>
                <a:cs typeface="Times New Roman" panose="02020603050405020304" pitchFamily="18" charset="0"/>
              </a:rPr>
              <a:t>L’articolo 6, comma 10, del decreto evidenzia l’impegno alla approvazione delle «</a:t>
            </a:r>
            <a:r>
              <a:rPr lang="it-IT" sz="2600" b="1" dirty="0">
                <a:latin typeface="Titillium Web" pitchFamily="2" charset="77"/>
                <a:cs typeface="Times New Roman" panose="02020603050405020304" pitchFamily="18" charset="0"/>
              </a:rPr>
              <a:t>Linee guida per la costruzione di reti di servizi connessi all’attuazione dell’Assegno di inclusione», previa intesa in Conferenza unificata.</a:t>
            </a:r>
            <a:endParaRPr lang="it-IT" sz="2600" kern="0" dirty="0">
              <a:solidFill>
                <a:sysClr val="windowText" lastClr="000000"/>
              </a:solidFill>
              <a:latin typeface="Titillium Web" pitchFamily="2" charset="77"/>
              <a:cs typeface="Times New Roman" panose="02020603050405020304" pitchFamily="18" charset="0"/>
            </a:endParaRPr>
          </a:p>
        </p:txBody>
      </p:sp>
      <p:sp>
        <p:nvSpPr>
          <p:cNvPr id="4" name="Titolo 8">
            <a:extLst>
              <a:ext uri="{FF2B5EF4-FFF2-40B4-BE49-F238E27FC236}">
                <a16:creationId xmlns:a16="http://schemas.microsoft.com/office/drawing/2014/main" id="{6F536A5A-47DA-BF6D-D1D5-44B48178C29C}"/>
              </a:ext>
            </a:extLst>
          </p:cNvPr>
          <p:cNvSpPr txBox="1">
            <a:spLocks/>
          </p:cNvSpPr>
          <p:nvPr/>
        </p:nvSpPr>
        <p:spPr>
          <a:xfrm>
            <a:off x="725715" y="1247622"/>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LA COSTRUZIONE DI RETI</a:t>
            </a:r>
          </a:p>
        </p:txBody>
      </p:sp>
      <p:grpSp>
        <p:nvGrpSpPr>
          <p:cNvPr id="5" name="Gruppo 4">
            <a:extLst>
              <a:ext uri="{FF2B5EF4-FFF2-40B4-BE49-F238E27FC236}">
                <a16:creationId xmlns:a16="http://schemas.microsoft.com/office/drawing/2014/main" id="{DD915F04-2CC7-EDB7-E18B-429C67F53678}"/>
              </a:ext>
            </a:extLst>
          </p:cNvPr>
          <p:cNvGrpSpPr/>
          <p:nvPr/>
        </p:nvGrpSpPr>
        <p:grpSpPr>
          <a:xfrm>
            <a:off x="0" y="6402253"/>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E356F15D-936A-765D-1A9D-C31C0A755CBA}"/>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C45B3B51-9912-4C40-9CDB-6EF8C6BCE686}"/>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8" name="Ovale 7">
            <a:extLst>
              <a:ext uri="{FF2B5EF4-FFF2-40B4-BE49-F238E27FC236}">
                <a16:creationId xmlns:a16="http://schemas.microsoft.com/office/drawing/2014/main" id="{18D48BCE-F0BE-B50E-04AC-BCF2BA9B33A4}"/>
              </a:ext>
            </a:extLst>
          </p:cNvPr>
          <p:cNvSpPr/>
          <p:nvPr/>
        </p:nvSpPr>
        <p:spPr>
          <a:xfrm>
            <a:off x="768096" y="2616236"/>
            <a:ext cx="1938528" cy="1938528"/>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Elemento grafico 8">
            <a:extLst>
              <a:ext uri="{FF2B5EF4-FFF2-40B4-BE49-F238E27FC236}">
                <a16:creationId xmlns:a16="http://schemas.microsoft.com/office/drawing/2014/main" id="{CB77B206-BB3C-5299-B410-B1562689B05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8089" y="2322817"/>
            <a:ext cx="2340610" cy="2934004"/>
          </a:xfrm>
          <a:prstGeom prst="rect">
            <a:avLst/>
          </a:prstGeom>
        </p:spPr>
      </p:pic>
      <p:sp>
        <p:nvSpPr>
          <p:cNvPr id="10" name="Segnaposto numero diapositiva 6">
            <a:extLst>
              <a:ext uri="{FF2B5EF4-FFF2-40B4-BE49-F238E27FC236}">
                <a16:creationId xmlns:a16="http://schemas.microsoft.com/office/drawing/2014/main" id="{6F011B9F-8B21-268E-98AF-36E25334A844}"/>
              </a:ext>
            </a:extLst>
          </p:cNvPr>
          <p:cNvSpPr>
            <a:spLocks noGrp="1"/>
          </p:cNvSpPr>
          <p:nvPr>
            <p:ph type="sldNum" sz="quarter" idx="7"/>
          </p:nvPr>
        </p:nvSpPr>
        <p:spPr>
          <a:xfrm>
            <a:off x="4663560" y="6379275"/>
            <a:ext cx="2803963" cy="342900"/>
          </a:xfrm>
        </p:spPr>
        <p:txBody>
          <a:bodyPr/>
          <a:lstStyle/>
          <a:p>
            <a:pPr algn="ctr"/>
            <a:fld id="{B6F15528-21DE-4FAA-801E-634DDDAF4B2B}" type="slidenum">
              <a:rPr lang="it-IT" smtClean="0"/>
              <a:pPr algn="ctr"/>
              <a:t>72</a:t>
            </a:fld>
            <a:endParaRPr lang="it-IT" dirty="0"/>
          </a:p>
        </p:txBody>
      </p:sp>
    </p:spTree>
    <p:extLst>
      <p:ext uri="{BB962C8B-B14F-4D97-AF65-F5344CB8AC3E}">
        <p14:creationId xmlns:p14="http://schemas.microsoft.com/office/powerpoint/2010/main" val="29459780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0D42987B-0D88-9F6D-4C22-0D456B4619FF}"/>
              </a:ext>
            </a:extLst>
          </p:cNvPr>
          <p:cNvSpPr>
            <a:spLocks noGrp="1"/>
          </p:cNvSpPr>
          <p:nvPr>
            <p:ph type="title"/>
          </p:nvPr>
        </p:nvSpPr>
        <p:spPr>
          <a:xfrm>
            <a:off x="694550" y="1191236"/>
            <a:ext cx="11080148" cy="584775"/>
          </a:xfrm>
        </p:spPr>
        <p:txBody>
          <a:bodyPr/>
          <a:lstStyle/>
          <a:p>
            <a:r>
              <a:rPr lang="it-IT" sz="3800" dirty="0">
                <a:latin typeface="Titillium Web" pitchFamily="2" charset="77"/>
              </a:rPr>
              <a:t>LIVELLI ESSENZIALI DELLE PRESTAZIONI</a:t>
            </a:r>
          </a:p>
        </p:txBody>
      </p:sp>
      <p:sp>
        <p:nvSpPr>
          <p:cNvPr id="4" name="Segnaposto contenuto 2">
            <a:extLst>
              <a:ext uri="{FF2B5EF4-FFF2-40B4-BE49-F238E27FC236}">
                <a16:creationId xmlns:a16="http://schemas.microsoft.com/office/drawing/2014/main" id="{BBDBBA78-5630-B9E7-5059-51EE97A9B04D}"/>
              </a:ext>
            </a:extLst>
          </p:cNvPr>
          <p:cNvSpPr txBox="1">
            <a:spLocks/>
          </p:cNvSpPr>
          <p:nvPr/>
        </p:nvSpPr>
        <p:spPr>
          <a:xfrm>
            <a:off x="827773" y="2173247"/>
            <a:ext cx="10124402" cy="3778203"/>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57200" indent="-457200">
              <a:buFont typeface="Wingdings" panose="05000000000000000000" pitchFamily="2" charset="2"/>
              <a:buChar char="q"/>
            </a:pPr>
            <a:r>
              <a:rPr lang="it-IT" sz="2800" dirty="0">
                <a:latin typeface="Titillium Web" pitchFamily="2" charset="77"/>
                <a:cs typeface="Times New Roman" pitchFamily="18" charset="0"/>
              </a:rPr>
              <a:t>I servizi per la definizione dei percorsi personalizzati e i sostegni in essi previsto costituiscono livelli essenziali delle prestazioni, nei limiti delle risorse disponibili a legislazione vigente.</a:t>
            </a:r>
          </a:p>
          <a:p>
            <a:pPr marL="457200" indent="-457200">
              <a:buFont typeface="Arial" panose="020B0604020202020204" pitchFamily="34" charset="0"/>
              <a:buChar char="•"/>
            </a:pPr>
            <a:endParaRPr lang="it-IT" sz="2800" dirty="0">
              <a:latin typeface="Titillium Web" pitchFamily="2" charset="77"/>
              <a:cs typeface="Times New Roman" pitchFamily="18" charset="0"/>
            </a:endParaRPr>
          </a:p>
          <a:p>
            <a:pPr marL="457200" indent="-457200">
              <a:buFont typeface="Wingdings" panose="05000000000000000000" pitchFamily="2" charset="2"/>
              <a:buChar char="q"/>
            </a:pPr>
            <a:r>
              <a:rPr lang="it-IT" sz="2800" dirty="0">
                <a:latin typeface="Titillium Web" pitchFamily="2" charset="77"/>
                <a:cs typeface="Times New Roman" pitchFamily="18" charset="0"/>
              </a:rPr>
              <a:t>L’Assegno di inclusione sociale e il Sostegno per la formazione e il lavoro non costituiscono livelli essenziali delle prestazioni. </a:t>
            </a:r>
          </a:p>
          <a:p>
            <a:endParaRPr lang="it-IT" sz="1200" kern="0" dirty="0">
              <a:solidFill>
                <a:sysClr val="windowText" lastClr="000000"/>
              </a:solidFill>
              <a:latin typeface="Times New Roman" panose="02020603050405020304" pitchFamily="18" charset="0"/>
              <a:cs typeface="Times New Roman" panose="02020603050405020304" pitchFamily="18" charset="0"/>
            </a:endParaRPr>
          </a:p>
        </p:txBody>
      </p:sp>
      <p:sp>
        <p:nvSpPr>
          <p:cNvPr id="5" name="Segnaposto numero diapositiva 6">
            <a:extLst>
              <a:ext uri="{FF2B5EF4-FFF2-40B4-BE49-F238E27FC236}">
                <a16:creationId xmlns:a16="http://schemas.microsoft.com/office/drawing/2014/main" id="{AFF7F206-FFE6-DB6A-F425-3C70B5EB24B8}"/>
              </a:ext>
            </a:extLst>
          </p:cNvPr>
          <p:cNvSpPr>
            <a:spLocks noGrp="1"/>
          </p:cNvSpPr>
          <p:nvPr>
            <p:ph type="sldNum" sz="quarter" idx="7"/>
          </p:nvPr>
        </p:nvSpPr>
        <p:spPr>
          <a:xfrm>
            <a:off x="4663560" y="6379275"/>
            <a:ext cx="2803963" cy="342900"/>
          </a:xfrm>
        </p:spPr>
        <p:txBody>
          <a:bodyPr/>
          <a:lstStyle/>
          <a:p>
            <a:pPr algn="ctr"/>
            <a:fld id="{B6F15528-21DE-4FAA-801E-634DDDAF4B2B}" type="slidenum">
              <a:rPr lang="it-IT" smtClean="0"/>
              <a:pPr algn="ctr"/>
              <a:t>73</a:t>
            </a:fld>
            <a:endParaRPr lang="it-IT" dirty="0"/>
          </a:p>
        </p:txBody>
      </p:sp>
      <p:grpSp>
        <p:nvGrpSpPr>
          <p:cNvPr id="2" name="Gruppo 1">
            <a:extLst>
              <a:ext uri="{FF2B5EF4-FFF2-40B4-BE49-F238E27FC236}">
                <a16:creationId xmlns:a16="http://schemas.microsoft.com/office/drawing/2014/main" id="{03E62099-6A04-89AE-3F4C-084A20DF042B}"/>
              </a:ext>
            </a:extLst>
          </p:cNvPr>
          <p:cNvGrpSpPr/>
          <p:nvPr/>
        </p:nvGrpSpPr>
        <p:grpSpPr>
          <a:xfrm>
            <a:off x="0" y="6383461"/>
            <a:ext cx="1708393" cy="276999"/>
            <a:chOff x="284477" y="6384391"/>
            <a:chExt cx="1708393" cy="276999"/>
          </a:xfrm>
        </p:grpSpPr>
        <p:sp>
          <p:nvSpPr>
            <p:cNvPr id="6" name="Rettangolo con angoli arrotondati sullo stesso lato 5">
              <a:extLst>
                <a:ext uri="{FF2B5EF4-FFF2-40B4-BE49-F238E27FC236}">
                  <a16:creationId xmlns:a16="http://schemas.microsoft.com/office/drawing/2014/main" id="{53AF98CC-771F-8640-B082-27D6759FF489}"/>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E1477F28-29DD-62A5-3CD8-B2AAA45D02F7}"/>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
        <p:nvSpPr>
          <p:cNvPr id="8" name="Rettangolo con angoli arrotondati 7">
            <a:extLst>
              <a:ext uri="{FF2B5EF4-FFF2-40B4-BE49-F238E27FC236}">
                <a16:creationId xmlns:a16="http://schemas.microsoft.com/office/drawing/2014/main" id="{956513E5-0053-4263-3DB4-1CC7613B7E07}"/>
              </a:ext>
            </a:extLst>
          </p:cNvPr>
          <p:cNvSpPr/>
          <p:nvPr/>
        </p:nvSpPr>
        <p:spPr>
          <a:xfrm>
            <a:off x="694550" y="2146850"/>
            <a:ext cx="10384284" cy="2926804"/>
          </a:xfrm>
          <a:prstGeom prst="roundRect">
            <a:avLst>
              <a:gd name="adj" fmla="val 5745"/>
            </a:avLst>
          </a:prstGeom>
          <a:noFill/>
          <a:ln w="12700">
            <a:solidFill>
              <a:srgbClr val="007D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4922503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564A4371-179A-7DAE-98A8-F004E889B787}"/>
              </a:ext>
            </a:extLst>
          </p:cNvPr>
          <p:cNvSpPr>
            <a:spLocks noGrp="1"/>
          </p:cNvSpPr>
          <p:nvPr>
            <p:ph type="title"/>
          </p:nvPr>
        </p:nvSpPr>
        <p:spPr>
          <a:xfrm>
            <a:off x="694550" y="1191236"/>
            <a:ext cx="11080148" cy="584775"/>
          </a:xfrm>
        </p:spPr>
        <p:txBody>
          <a:bodyPr/>
          <a:lstStyle/>
          <a:p>
            <a:r>
              <a:rPr lang="it-IT" sz="3800" dirty="0">
                <a:latin typeface="Titillium Web" pitchFamily="2" charset="77"/>
              </a:rPr>
              <a:t>QUOTA SERVIZI FONDO POVERTÀ</a:t>
            </a:r>
          </a:p>
        </p:txBody>
      </p:sp>
      <p:sp>
        <p:nvSpPr>
          <p:cNvPr id="17" name="Segnaposto contenuto 2">
            <a:extLst>
              <a:ext uri="{FF2B5EF4-FFF2-40B4-BE49-F238E27FC236}">
                <a16:creationId xmlns:a16="http://schemas.microsoft.com/office/drawing/2014/main" id="{962A1324-8AE3-2D39-04DF-BEC9435B4483}"/>
              </a:ext>
            </a:extLst>
          </p:cNvPr>
          <p:cNvSpPr txBox="1">
            <a:spLocks/>
          </p:cNvSpPr>
          <p:nvPr/>
        </p:nvSpPr>
        <p:spPr>
          <a:xfrm>
            <a:off x="3484058" y="2374817"/>
            <a:ext cx="8289619" cy="3778203"/>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800" dirty="0">
                <a:latin typeface="Titillium Web" pitchFamily="2" charset="77"/>
                <a:cs typeface="Times New Roman" pitchFamily="18" charset="0"/>
              </a:rPr>
              <a:t>La quota del Fondo per la lotta alla povertà e all’esclusione sociale, attribuita agli Ambiti Territoriali Sociali, è finalizzata al potenziamento degli interventi e dei servizi riferibili, a decorrere dal 1^ gennaio 2024, a favore dei beneficiari della misura, nonché ai nuclei familiari e alle persone in simili condizioni di disagio economico. </a:t>
            </a:r>
          </a:p>
          <a:p>
            <a:endParaRPr lang="it-IT" sz="1200" kern="0" dirty="0">
              <a:solidFill>
                <a:sysClr val="windowText" lastClr="000000"/>
              </a:solidFill>
              <a:latin typeface="Titillium Web" pitchFamily="2" charset="77"/>
              <a:cs typeface="Times New Roman" panose="02020603050405020304" pitchFamily="18" charset="0"/>
            </a:endParaRPr>
          </a:p>
        </p:txBody>
      </p:sp>
      <p:sp>
        <p:nvSpPr>
          <p:cNvPr id="19" name="Segnaposto numero diapositiva 6">
            <a:extLst>
              <a:ext uri="{FF2B5EF4-FFF2-40B4-BE49-F238E27FC236}">
                <a16:creationId xmlns:a16="http://schemas.microsoft.com/office/drawing/2014/main" id="{2CB2BCAB-424B-B2D4-DDDE-C09AB730C072}"/>
              </a:ext>
            </a:extLst>
          </p:cNvPr>
          <p:cNvSpPr>
            <a:spLocks noGrp="1"/>
          </p:cNvSpPr>
          <p:nvPr>
            <p:ph type="sldNum" sz="quarter" idx="7"/>
          </p:nvPr>
        </p:nvSpPr>
        <p:spPr>
          <a:xfrm>
            <a:off x="4663560" y="6379275"/>
            <a:ext cx="2803963" cy="342900"/>
          </a:xfrm>
        </p:spPr>
        <p:txBody>
          <a:bodyPr/>
          <a:lstStyle/>
          <a:p>
            <a:pPr algn="ctr"/>
            <a:fld id="{B6F15528-21DE-4FAA-801E-634DDDAF4B2B}" type="slidenum">
              <a:rPr lang="it-IT" smtClean="0"/>
              <a:pPr algn="ctr"/>
              <a:t>74</a:t>
            </a:fld>
            <a:endParaRPr lang="it-IT"/>
          </a:p>
        </p:txBody>
      </p:sp>
      <p:grpSp>
        <p:nvGrpSpPr>
          <p:cNvPr id="24" name="Gruppo 10">
            <a:extLst>
              <a:ext uri="{FF2B5EF4-FFF2-40B4-BE49-F238E27FC236}">
                <a16:creationId xmlns:a16="http://schemas.microsoft.com/office/drawing/2014/main" id="{45AB6FC1-F66C-B92A-9A8F-E8010372375F}"/>
              </a:ext>
            </a:extLst>
          </p:cNvPr>
          <p:cNvGrpSpPr/>
          <p:nvPr/>
        </p:nvGrpSpPr>
        <p:grpSpPr>
          <a:xfrm>
            <a:off x="934082" y="3010475"/>
            <a:ext cx="1661985" cy="1689219"/>
            <a:chOff x="4746564" y="2320015"/>
            <a:chExt cx="2578045" cy="2520804"/>
          </a:xfrm>
        </p:grpSpPr>
        <p:pic>
          <p:nvPicPr>
            <p:cNvPr id="21" name="Immagine 11" descr="Immagine che contiene Elementi grafici, schermata, cerchio, clipart&#10;&#10;Descrizione generata automaticamente">
              <a:extLst>
                <a:ext uri="{FF2B5EF4-FFF2-40B4-BE49-F238E27FC236}">
                  <a16:creationId xmlns:a16="http://schemas.microsoft.com/office/drawing/2014/main" id="{A8D8E2F0-8502-321D-9F48-26E41B32D1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6885" y="2320015"/>
              <a:ext cx="2520804" cy="2520804"/>
            </a:xfrm>
            <a:prstGeom prst="rect">
              <a:avLst/>
            </a:prstGeom>
          </p:spPr>
        </p:pic>
        <p:sp>
          <p:nvSpPr>
            <p:cNvPr id="22" name="Rettangolo 12">
              <a:extLst>
                <a:ext uri="{FF2B5EF4-FFF2-40B4-BE49-F238E27FC236}">
                  <a16:creationId xmlns:a16="http://schemas.microsoft.com/office/drawing/2014/main" id="{E607B4A4-8915-E323-3F3A-A48F816166F6}"/>
                </a:ext>
              </a:extLst>
            </p:cNvPr>
            <p:cNvSpPr/>
            <p:nvPr/>
          </p:nvSpPr>
          <p:spPr>
            <a:xfrm>
              <a:off x="5457825" y="3151732"/>
              <a:ext cx="1057275" cy="10958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CasellaDiTesto 14">
              <a:extLst>
                <a:ext uri="{FF2B5EF4-FFF2-40B4-BE49-F238E27FC236}">
                  <a16:creationId xmlns:a16="http://schemas.microsoft.com/office/drawing/2014/main" id="{26EC7F79-BE2C-68DE-3652-34CB763DF1B3}"/>
                </a:ext>
              </a:extLst>
            </p:cNvPr>
            <p:cNvSpPr txBox="1"/>
            <p:nvPr/>
          </p:nvSpPr>
          <p:spPr>
            <a:xfrm>
              <a:off x="4746564" y="3499618"/>
              <a:ext cx="2578045" cy="562632"/>
            </a:xfrm>
            <a:prstGeom prst="rect">
              <a:avLst/>
            </a:prstGeom>
            <a:noFill/>
          </p:spPr>
          <p:txBody>
            <a:bodyPr wrap="square" lIns="91440" tIns="45720" rIns="91440" bIns="45720" rtlCol="0" anchor="t">
              <a:spAutoFit/>
            </a:bodyPr>
            <a:lstStyle/>
            <a:p>
              <a:pPr algn="ctr">
                <a:lnSpc>
                  <a:spcPts val="2000"/>
                </a:lnSpc>
              </a:pPr>
              <a:r>
                <a:rPr lang="it-IT" sz="2400" b="1">
                  <a:latin typeface="Titillium Web" pitchFamily="2" charset="77"/>
                </a:rPr>
                <a:t>2024</a:t>
              </a:r>
            </a:p>
          </p:txBody>
        </p:sp>
      </p:grpSp>
      <p:grpSp>
        <p:nvGrpSpPr>
          <p:cNvPr id="2" name="Gruppo 1">
            <a:extLst>
              <a:ext uri="{FF2B5EF4-FFF2-40B4-BE49-F238E27FC236}">
                <a16:creationId xmlns:a16="http://schemas.microsoft.com/office/drawing/2014/main" id="{2B1B988D-55E1-DB4C-1773-B1A2618E1739}"/>
              </a:ext>
            </a:extLst>
          </p:cNvPr>
          <p:cNvGrpSpPr/>
          <p:nvPr/>
        </p:nvGrpSpPr>
        <p:grpSpPr>
          <a:xfrm>
            <a:off x="0" y="6383461"/>
            <a:ext cx="1708393" cy="276999"/>
            <a:chOff x="284477" y="6384391"/>
            <a:chExt cx="1708393" cy="276999"/>
          </a:xfrm>
        </p:grpSpPr>
        <p:sp>
          <p:nvSpPr>
            <p:cNvPr id="3" name="Rettangolo con angoli arrotondati sullo stesso lato 2">
              <a:extLst>
                <a:ext uri="{FF2B5EF4-FFF2-40B4-BE49-F238E27FC236}">
                  <a16:creationId xmlns:a16="http://schemas.microsoft.com/office/drawing/2014/main" id="{68D03A76-75CA-173A-29DD-973A0D74A0DE}"/>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4" name="CasellaDiTesto 3">
              <a:extLst>
                <a:ext uri="{FF2B5EF4-FFF2-40B4-BE49-F238E27FC236}">
                  <a16:creationId xmlns:a16="http://schemas.microsoft.com/office/drawing/2014/main" id="{AED46E90-E67F-CB57-98A3-8D94D4D315FB}"/>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37024348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a:extLst>
              <a:ext uri="{FF2B5EF4-FFF2-40B4-BE49-F238E27FC236}">
                <a16:creationId xmlns:a16="http://schemas.microsoft.com/office/drawing/2014/main" id="{79C2B03E-0183-DA81-AE85-A239C5050F47}"/>
              </a:ext>
            </a:extLst>
          </p:cNvPr>
          <p:cNvSpPr txBox="1">
            <a:spLocks/>
          </p:cNvSpPr>
          <p:nvPr/>
        </p:nvSpPr>
        <p:spPr>
          <a:xfrm>
            <a:off x="545794" y="1929900"/>
            <a:ext cx="11341406" cy="4064500"/>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400" b="1" dirty="0">
                <a:latin typeface="Titillium Web" pitchFamily="2" charset="77"/>
                <a:cs typeface="Times New Roman" pitchFamily="18" charset="0"/>
              </a:rPr>
              <a:t>Cause di decadenza. </a:t>
            </a:r>
            <a:r>
              <a:rPr lang="it-IT" sz="2400" dirty="0">
                <a:latin typeface="Titillium Web" pitchFamily="2" charset="77"/>
                <a:cs typeface="Times New Roman" pitchFamily="18" charset="0"/>
              </a:rPr>
              <a:t>Un componente del nucleo familiare </a:t>
            </a:r>
            <a:r>
              <a:rPr lang="it-IT" sz="2400" u="sng" dirty="0">
                <a:latin typeface="Titillium Web" pitchFamily="2" charset="77"/>
                <a:cs typeface="Times New Roman" pitchFamily="18" charset="0"/>
              </a:rPr>
              <a:t>tenuto agli obblighi</a:t>
            </a:r>
            <a:r>
              <a:rPr lang="it-IT" sz="2400" dirty="0">
                <a:latin typeface="Titillium Web" pitchFamily="2" charset="77"/>
                <a:cs typeface="Times New Roman" pitchFamily="18" charset="0"/>
              </a:rPr>
              <a:t>:</a:t>
            </a:r>
          </a:p>
          <a:p>
            <a:pPr marL="342900" indent="-342900">
              <a:buFont typeface="Arial" panose="020B0604020202020204" pitchFamily="34" charset="0"/>
              <a:buChar char="•"/>
            </a:pPr>
            <a:r>
              <a:rPr lang="it-IT" sz="2400" b="1" dirty="0">
                <a:latin typeface="Titillium Web" pitchFamily="2" charset="77"/>
                <a:cs typeface="Times New Roman" pitchFamily="18" charset="0"/>
              </a:rPr>
              <a:t>non si presenta presso i servizi </a:t>
            </a:r>
            <a:r>
              <a:rPr lang="it-IT" sz="2400" dirty="0">
                <a:latin typeface="Titillium Web" pitchFamily="2" charset="77"/>
                <a:cs typeface="Times New Roman" pitchFamily="18" charset="0"/>
              </a:rPr>
              <a:t>sociali o il servizio per il lavoro competente nel termine fissato, senza un giustificato motivo;</a:t>
            </a:r>
          </a:p>
          <a:p>
            <a:pPr marL="342900" indent="-342900">
              <a:buFont typeface="Arial" panose="020B0604020202020204" pitchFamily="34" charset="0"/>
              <a:buChar char="•"/>
            </a:pPr>
            <a:r>
              <a:rPr lang="it-IT" sz="2400" b="1" dirty="0">
                <a:latin typeface="Titillium Web" pitchFamily="2" charset="77"/>
                <a:cs typeface="Times New Roman" pitchFamily="18" charset="0"/>
              </a:rPr>
              <a:t>non sottoscrive il patto</a:t>
            </a:r>
            <a:r>
              <a:rPr lang="it-IT" sz="2400" dirty="0">
                <a:latin typeface="Titillium Web" pitchFamily="2" charset="77"/>
                <a:cs typeface="Times New Roman" pitchFamily="18" charset="0"/>
              </a:rPr>
              <a:t> per l’inclusione o il patto di servizio, salvi i casi di esonero;</a:t>
            </a:r>
          </a:p>
          <a:p>
            <a:pPr marL="342900" indent="-342900" algn="l">
              <a:buFont typeface="Arial" panose="020B0604020202020204" pitchFamily="34" charset="0"/>
              <a:buChar char="•"/>
            </a:pPr>
            <a:r>
              <a:rPr lang="it-IT" sz="2400" b="1" i="0" u="none" strike="noStrike" baseline="0" dirty="0">
                <a:latin typeface="Titillium Web" pitchFamily="2" charset="77"/>
                <a:cs typeface="Times New Roman" panose="02020603050405020304" pitchFamily="18" charset="0"/>
              </a:rPr>
              <a:t>non partecipa, in assenza di giustificato motivo, alle iniziative di carattere formativo o di riqualificazione </a:t>
            </a:r>
            <a:r>
              <a:rPr lang="it-IT" sz="2400" b="0" i="0" u="none" strike="noStrike" baseline="0" dirty="0">
                <a:latin typeface="Titillium Web" pitchFamily="2" charset="77"/>
                <a:cs typeface="Times New Roman" panose="02020603050405020304" pitchFamily="18" charset="0"/>
              </a:rPr>
              <a:t>o ad altra iniziativa di politica attiva o di attivazione, comunque denominate, nelle quali è inserito dai servizi per il lavoro, secondo quanto previsto dal patto di servizio personalizzato, ovvero non rispetta gli impegni concordati con i servizi sociali nell’ambito del percorso personalizzato</a:t>
            </a:r>
            <a:r>
              <a:rPr lang="it-IT" sz="2400" b="1" i="0" u="none" strike="noStrike" baseline="0" dirty="0">
                <a:latin typeface="Titillium Web" pitchFamily="2" charset="77"/>
                <a:cs typeface="Times New Roman" panose="02020603050405020304" pitchFamily="18" charset="0"/>
              </a:rPr>
              <a:t>, </a:t>
            </a:r>
            <a:r>
              <a:rPr lang="it-IT" sz="2400" i="0" u="none" strike="noStrike" baseline="0" dirty="0">
                <a:latin typeface="Titillium Web" pitchFamily="2" charset="77"/>
                <a:cs typeface="Times New Roman" panose="02020603050405020304" pitchFamily="18" charset="0"/>
              </a:rPr>
              <a:t>ovvero non frequenta regolarmente un percorso di istruzione degli adulti di primo livello, o comunque funzionale all’adempimento dell’obbligo di istruzione;</a:t>
            </a:r>
            <a:endParaRPr lang="it-IT" sz="2400" dirty="0">
              <a:latin typeface="Titillium Web" pitchFamily="2" charset="77"/>
              <a:cs typeface="Times New Roman" pitchFamily="18" charset="0"/>
            </a:endParaRPr>
          </a:p>
          <a:p>
            <a:endParaRPr lang="it-IT" sz="1400" kern="0" dirty="0">
              <a:solidFill>
                <a:sysClr val="windowText" lastClr="000000"/>
              </a:solidFill>
              <a:latin typeface="Times New Roman" panose="02020603050405020304" pitchFamily="18" charset="0"/>
              <a:cs typeface="Times New Roman" panose="02020603050405020304" pitchFamily="18" charset="0"/>
            </a:endParaRPr>
          </a:p>
        </p:txBody>
      </p:sp>
      <p:sp>
        <p:nvSpPr>
          <p:cNvPr id="6" name="Segnaposto numero diapositiva 6">
            <a:extLst>
              <a:ext uri="{FF2B5EF4-FFF2-40B4-BE49-F238E27FC236}">
                <a16:creationId xmlns:a16="http://schemas.microsoft.com/office/drawing/2014/main" id="{8791BC9F-99E2-3689-A773-B94C2DB591DA}"/>
              </a:ext>
            </a:extLst>
          </p:cNvPr>
          <p:cNvSpPr>
            <a:spLocks noGrp="1"/>
          </p:cNvSpPr>
          <p:nvPr>
            <p:ph type="sldNum" sz="quarter" idx="7"/>
          </p:nvPr>
        </p:nvSpPr>
        <p:spPr>
          <a:xfrm>
            <a:off x="4663560" y="6379275"/>
            <a:ext cx="2803963" cy="342900"/>
          </a:xfrm>
        </p:spPr>
        <p:txBody>
          <a:bodyPr/>
          <a:lstStyle/>
          <a:p>
            <a:pPr algn="ctr"/>
            <a:fld id="{B6F15528-21DE-4FAA-801E-634DDDAF4B2B}" type="slidenum">
              <a:rPr lang="it-IT" smtClean="0"/>
              <a:pPr algn="ctr"/>
              <a:t>75</a:t>
            </a:fld>
            <a:endParaRPr lang="it-IT"/>
          </a:p>
        </p:txBody>
      </p:sp>
      <p:sp>
        <p:nvSpPr>
          <p:cNvPr id="8" name="Titolo 1">
            <a:extLst>
              <a:ext uri="{FF2B5EF4-FFF2-40B4-BE49-F238E27FC236}">
                <a16:creationId xmlns:a16="http://schemas.microsoft.com/office/drawing/2014/main" id="{7B52BCBF-CD6F-DD60-16FA-432AFE88A90E}"/>
              </a:ext>
            </a:extLst>
          </p:cNvPr>
          <p:cNvSpPr>
            <a:spLocks noGrp="1"/>
          </p:cNvSpPr>
          <p:nvPr>
            <p:ph type="title"/>
          </p:nvPr>
        </p:nvSpPr>
        <p:spPr>
          <a:xfrm>
            <a:off x="694550" y="1191236"/>
            <a:ext cx="11080148" cy="584775"/>
          </a:xfrm>
        </p:spPr>
        <p:txBody>
          <a:bodyPr/>
          <a:lstStyle/>
          <a:p>
            <a:r>
              <a:rPr lang="it-IT" sz="3800" dirty="0">
                <a:latin typeface="Titillium Web" pitchFamily="2" charset="77"/>
              </a:rPr>
              <a:t>SISTEMA SANZIONATORIO (1)</a:t>
            </a:r>
          </a:p>
        </p:txBody>
      </p:sp>
      <p:grpSp>
        <p:nvGrpSpPr>
          <p:cNvPr id="2" name="Gruppo 1">
            <a:extLst>
              <a:ext uri="{FF2B5EF4-FFF2-40B4-BE49-F238E27FC236}">
                <a16:creationId xmlns:a16="http://schemas.microsoft.com/office/drawing/2014/main" id="{C0E7DB2E-EEB4-DD25-39C9-1E8CC77AA5D7}"/>
              </a:ext>
            </a:extLst>
          </p:cNvPr>
          <p:cNvGrpSpPr/>
          <p:nvPr/>
        </p:nvGrpSpPr>
        <p:grpSpPr>
          <a:xfrm>
            <a:off x="0" y="6383461"/>
            <a:ext cx="1708393" cy="276999"/>
            <a:chOff x="284477" y="6384391"/>
            <a:chExt cx="1708393" cy="276999"/>
          </a:xfrm>
        </p:grpSpPr>
        <p:sp>
          <p:nvSpPr>
            <p:cNvPr id="3" name="Rettangolo con angoli arrotondati sullo stesso lato 2">
              <a:extLst>
                <a:ext uri="{FF2B5EF4-FFF2-40B4-BE49-F238E27FC236}">
                  <a16:creationId xmlns:a16="http://schemas.microsoft.com/office/drawing/2014/main" id="{26318C28-604B-0FD9-9C27-162C4A4ED2C6}"/>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5" name="CasellaDiTesto 4">
              <a:extLst>
                <a:ext uri="{FF2B5EF4-FFF2-40B4-BE49-F238E27FC236}">
                  <a16:creationId xmlns:a16="http://schemas.microsoft.com/office/drawing/2014/main" id="{6BBFDC72-50FE-E78A-A504-6B28AAEFC026}"/>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131865551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con angoli arrotondati 9">
            <a:extLst>
              <a:ext uri="{FF2B5EF4-FFF2-40B4-BE49-F238E27FC236}">
                <a16:creationId xmlns:a16="http://schemas.microsoft.com/office/drawing/2014/main" id="{F24423C4-224A-5562-C931-0E51A56BCADE}"/>
              </a:ext>
            </a:extLst>
          </p:cNvPr>
          <p:cNvSpPr/>
          <p:nvPr/>
        </p:nvSpPr>
        <p:spPr>
          <a:xfrm>
            <a:off x="8353167" y="1929900"/>
            <a:ext cx="3592089" cy="3855154"/>
          </a:xfrm>
          <a:prstGeom prst="roundRect">
            <a:avLst>
              <a:gd name="adj" fmla="val 11142"/>
            </a:avLst>
          </a:prstGeom>
          <a:solidFill>
            <a:srgbClr val="73CCF5"/>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con angoli arrotondati 7">
            <a:extLst>
              <a:ext uri="{FF2B5EF4-FFF2-40B4-BE49-F238E27FC236}">
                <a16:creationId xmlns:a16="http://schemas.microsoft.com/office/drawing/2014/main" id="{EB2E18CA-0A9E-646C-81C9-E21D911A7BF5}"/>
              </a:ext>
            </a:extLst>
          </p:cNvPr>
          <p:cNvSpPr/>
          <p:nvPr/>
        </p:nvSpPr>
        <p:spPr>
          <a:xfrm>
            <a:off x="8451640" y="2014305"/>
            <a:ext cx="3592089" cy="3855154"/>
          </a:xfrm>
          <a:prstGeom prst="roundRect">
            <a:avLst>
              <a:gd name="adj" fmla="val 11142"/>
            </a:avLst>
          </a:prstGeom>
          <a:solidFill>
            <a:srgbClr val="73CCF5">
              <a:alpha val="30000"/>
            </a:srgb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1">
            <a:extLst>
              <a:ext uri="{FF2B5EF4-FFF2-40B4-BE49-F238E27FC236}">
                <a16:creationId xmlns:a16="http://schemas.microsoft.com/office/drawing/2014/main" id="{6A0FB8D9-1E72-799E-8414-655EFD0A60BA}"/>
              </a:ext>
            </a:extLst>
          </p:cNvPr>
          <p:cNvSpPr>
            <a:spLocks noGrp="1"/>
          </p:cNvSpPr>
          <p:nvPr>
            <p:ph type="title"/>
          </p:nvPr>
        </p:nvSpPr>
        <p:spPr>
          <a:xfrm>
            <a:off x="694550" y="1191236"/>
            <a:ext cx="11080148" cy="584775"/>
          </a:xfrm>
        </p:spPr>
        <p:txBody>
          <a:bodyPr/>
          <a:lstStyle/>
          <a:p>
            <a:r>
              <a:rPr lang="it-IT" sz="3800" dirty="0">
                <a:latin typeface="Titillium Web" pitchFamily="2" charset="77"/>
              </a:rPr>
              <a:t>SISTEMA SANZIONATORIO (2)</a:t>
            </a:r>
          </a:p>
        </p:txBody>
      </p:sp>
      <p:sp>
        <p:nvSpPr>
          <p:cNvPr id="10" name="Segnaposto contenuto 2">
            <a:extLst>
              <a:ext uri="{FF2B5EF4-FFF2-40B4-BE49-F238E27FC236}">
                <a16:creationId xmlns:a16="http://schemas.microsoft.com/office/drawing/2014/main" id="{00A19FD3-DE7A-5D82-8303-ED80B55D3225}"/>
              </a:ext>
            </a:extLst>
          </p:cNvPr>
          <p:cNvSpPr txBox="1">
            <a:spLocks/>
          </p:cNvSpPr>
          <p:nvPr/>
        </p:nvSpPr>
        <p:spPr>
          <a:xfrm>
            <a:off x="852616" y="1929900"/>
            <a:ext cx="6771503" cy="4064500"/>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sz="2000" b="1">
                <a:latin typeface="Titillium Web" pitchFamily="2" charset="77"/>
                <a:cs typeface="Times New Roman" pitchFamily="18" charset="0"/>
              </a:rPr>
              <a:t>Cause di decadenza. </a:t>
            </a:r>
            <a:r>
              <a:rPr lang="it-IT" sz="2000">
                <a:latin typeface="Titillium Web" pitchFamily="2" charset="77"/>
                <a:cs typeface="Times New Roman" pitchFamily="18" charset="0"/>
              </a:rPr>
              <a:t>Un componente del nucleo familiare </a:t>
            </a:r>
            <a:r>
              <a:rPr lang="it-IT" sz="2000" u="sng">
                <a:latin typeface="Titillium Web" pitchFamily="2" charset="77"/>
                <a:cs typeface="Times New Roman" pitchFamily="18" charset="0"/>
              </a:rPr>
              <a:t>tenuto agli obblighi:</a:t>
            </a:r>
          </a:p>
          <a:p>
            <a:pPr marL="342900" indent="-342900" algn="l">
              <a:buFont typeface="Arial" panose="020B0604020202020204" pitchFamily="34" charset="0"/>
              <a:buChar char="•"/>
            </a:pPr>
            <a:r>
              <a:rPr lang="it-IT" sz="2000" b="1">
                <a:latin typeface="Titillium Web" pitchFamily="2" charset="77"/>
                <a:cs typeface="Times New Roman" pitchFamily="18" charset="0"/>
              </a:rPr>
              <a:t>non</a:t>
            </a:r>
            <a:r>
              <a:rPr lang="it-IT" sz="2000" b="1" i="1" u="none" strike="noStrike" baseline="0">
                <a:latin typeface="Titillium Web" pitchFamily="2" charset="77"/>
                <a:cs typeface="Times New Roman" panose="02020603050405020304" pitchFamily="18" charset="0"/>
              </a:rPr>
              <a:t> </a:t>
            </a:r>
            <a:r>
              <a:rPr lang="it-IT" sz="2000" b="1" i="0" u="none" strike="noStrike" baseline="0">
                <a:latin typeface="Titillium Web" pitchFamily="2" charset="77"/>
                <a:cs typeface="Times New Roman" panose="02020603050405020304" pitchFamily="18" charset="0"/>
              </a:rPr>
              <a:t>accetta, senza giustificato motivo, una offerta di lavoro, </a:t>
            </a:r>
            <a:r>
              <a:rPr lang="it-IT" sz="2000" b="0" i="0" u="none" strike="noStrike" baseline="0">
                <a:latin typeface="Titillium Web" pitchFamily="2" charset="77"/>
                <a:cs typeface="Times New Roman" panose="02020603050405020304" pitchFamily="18" charset="0"/>
              </a:rPr>
              <a:t>relativamente ai componenti del nucleo attivabili al lavoro;</a:t>
            </a:r>
          </a:p>
          <a:p>
            <a:pPr marL="342900" indent="-342900" algn="l">
              <a:buFont typeface="Arial" panose="020B0604020202020204" pitchFamily="34" charset="0"/>
              <a:buChar char="•"/>
            </a:pPr>
            <a:r>
              <a:rPr lang="it-IT" sz="2000" b="0" i="0" u="none" strike="noStrike" baseline="0">
                <a:latin typeface="Titillium Web" pitchFamily="2" charset="77"/>
                <a:cs typeface="Times New Roman" panose="02020603050405020304" pitchFamily="18" charset="0"/>
              </a:rPr>
              <a:t>non rispetta le </a:t>
            </a:r>
            <a:r>
              <a:rPr lang="it-IT" sz="2000" b="1" i="0" u="none" strike="noStrike" baseline="0">
                <a:latin typeface="Titillium Web" pitchFamily="2" charset="77"/>
                <a:cs typeface="Times New Roman" panose="02020603050405020304" pitchFamily="18" charset="0"/>
              </a:rPr>
              <a:t>previsioni di comunicazione</a:t>
            </a:r>
            <a:r>
              <a:rPr lang="it-IT" sz="2000" b="0" i="0" u="none" strike="noStrike" baseline="0">
                <a:latin typeface="Titillium Web" pitchFamily="2" charset="77"/>
                <a:cs typeface="Times New Roman" panose="02020603050405020304" pitchFamily="18" charset="0"/>
              </a:rPr>
              <a:t> di variazioni ovvero effettua comunicazioni mendaci in modo da determinare un beneficio economico maggiore;</a:t>
            </a:r>
          </a:p>
          <a:p>
            <a:pPr marL="342900" indent="-342900" algn="l">
              <a:buFont typeface="Arial" panose="020B0604020202020204" pitchFamily="34" charset="0"/>
              <a:buChar char="•"/>
            </a:pPr>
            <a:r>
              <a:rPr lang="it-IT" sz="2000" b="1">
                <a:latin typeface="Titillium Web" pitchFamily="2" charset="77"/>
                <a:cs typeface="Times New Roman" panose="02020603050405020304" pitchFamily="18" charset="0"/>
              </a:rPr>
              <a:t>non </a:t>
            </a:r>
            <a:r>
              <a:rPr lang="it-IT" sz="2000" b="1" i="0" u="none" strike="noStrike" baseline="0">
                <a:latin typeface="Titillium Web" pitchFamily="2" charset="77"/>
                <a:cs typeface="Times New Roman" panose="02020603050405020304" pitchFamily="18" charset="0"/>
              </a:rPr>
              <a:t>presenta una DSU aggiornata</a:t>
            </a:r>
            <a:r>
              <a:rPr lang="it-IT" sz="2000" b="0" i="0" u="none" strike="noStrike" baseline="0">
                <a:latin typeface="Titillium Web" pitchFamily="2" charset="77"/>
                <a:cs typeface="Times New Roman" panose="02020603050405020304" pitchFamily="18" charset="0"/>
              </a:rPr>
              <a:t> in caso di variazione del nucleo familiare;</a:t>
            </a:r>
          </a:p>
          <a:p>
            <a:pPr marL="342900" indent="-342900" algn="l">
              <a:buFont typeface="Arial" panose="020B0604020202020204" pitchFamily="34" charset="0"/>
              <a:buChar char="•"/>
            </a:pPr>
            <a:r>
              <a:rPr lang="it-IT" sz="2000">
                <a:latin typeface="Titillium Web" pitchFamily="2" charset="77"/>
                <a:cs typeface="Times New Roman" panose="02020603050405020304" pitchFamily="18" charset="0"/>
              </a:rPr>
              <a:t>viene </a:t>
            </a:r>
            <a:r>
              <a:rPr lang="it-IT" sz="2000" b="0" i="0" u="none" strike="noStrike" baseline="0">
                <a:latin typeface="Titillium Web" pitchFamily="2" charset="77"/>
                <a:cs typeface="Times New Roman" panose="02020603050405020304" pitchFamily="18" charset="0"/>
              </a:rPr>
              <a:t> trovato, nel corso delle attività ispettive svolte dalle competenti autorità, </a:t>
            </a:r>
            <a:r>
              <a:rPr lang="it-IT" sz="2000" b="1" i="0" u="none" strike="noStrike" baseline="0">
                <a:latin typeface="Titillium Web" pitchFamily="2" charset="77"/>
                <a:cs typeface="Times New Roman" panose="02020603050405020304" pitchFamily="18" charset="0"/>
              </a:rPr>
              <a:t>intento a svolgere attività di lavoro</a:t>
            </a:r>
            <a:r>
              <a:rPr lang="it-IT" sz="2000" b="0" i="0" u="none" strike="noStrike" baseline="0">
                <a:latin typeface="Titillium Web" pitchFamily="2" charset="77"/>
                <a:cs typeface="Times New Roman" panose="02020603050405020304" pitchFamily="18" charset="0"/>
              </a:rPr>
              <a:t>, senza aver provveduto alle prescritte comunicazioni.</a:t>
            </a:r>
          </a:p>
          <a:p>
            <a:endParaRPr lang="it-IT" sz="2000" kern="0">
              <a:solidFill>
                <a:sysClr val="windowText" lastClr="000000"/>
              </a:solidFill>
              <a:latin typeface="Titillium Web" pitchFamily="2" charset="77"/>
              <a:cs typeface="Times New Roman" panose="02020603050405020304" pitchFamily="18" charset="0"/>
            </a:endParaRPr>
          </a:p>
        </p:txBody>
      </p:sp>
      <p:sp>
        <p:nvSpPr>
          <p:cNvPr id="12" name="Segnaposto numero diapositiva 6">
            <a:extLst>
              <a:ext uri="{FF2B5EF4-FFF2-40B4-BE49-F238E27FC236}">
                <a16:creationId xmlns:a16="http://schemas.microsoft.com/office/drawing/2014/main" id="{3BC5F9B5-A80D-A65F-8933-EA2EEA6740A8}"/>
              </a:ext>
            </a:extLst>
          </p:cNvPr>
          <p:cNvSpPr>
            <a:spLocks noGrp="1"/>
          </p:cNvSpPr>
          <p:nvPr>
            <p:ph type="sldNum" sz="quarter" idx="7"/>
          </p:nvPr>
        </p:nvSpPr>
        <p:spPr>
          <a:xfrm>
            <a:off x="4663560" y="6379275"/>
            <a:ext cx="2803963" cy="342900"/>
          </a:xfrm>
        </p:spPr>
        <p:txBody>
          <a:bodyPr/>
          <a:lstStyle/>
          <a:p>
            <a:pPr algn="ctr"/>
            <a:fld id="{B6F15528-21DE-4FAA-801E-634DDDAF4B2B}" type="slidenum">
              <a:rPr lang="it-IT" smtClean="0"/>
              <a:pPr algn="ctr"/>
              <a:t>76</a:t>
            </a:fld>
            <a:endParaRPr lang="it-IT"/>
          </a:p>
        </p:txBody>
      </p:sp>
      <p:sp>
        <p:nvSpPr>
          <p:cNvPr id="14" name="CasellaDiTesto 4">
            <a:extLst>
              <a:ext uri="{FF2B5EF4-FFF2-40B4-BE49-F238E27FC236}">
                <a16:creationId xmlns:a16="http://schemas.microsoft.com/office/drawing/2014/main" id="{3A7ABEE6-3477-9228-75D0-3D97BC37E49A}"/>
              </a:ext>
            </a:extLst>
          </p:cNvPr>
          <p:cNvSpPr txBox="1"/>
          <p:nvPr/>
        </p:nvSpPr>
        <p:spPr>
          <a:xfrm>
            <a:off x="8534140" y="2299656"/>
            <a:ext cx="3240558" cy="2862322"/>
          </a:xfrm>
          <a:prstGeom prst="rect">
            <a:avLst/>
          </a:prstGeom>
          <a:noFill/>
        </p:spPr>
        <p:txBody>
          <a:bodyPr wrap="square">
            <a:spAutoFit/>
          </a:bodyPr>
          <a:lstStyle/>
          <a:p>
            <a:pPr algn="l"/>
            <a:r>
              <a:rPr lang="it-IT" sz="1800" b="1">
                <a:solidFill>
                  <a:schemeClr val="bg1"/>
                </a:solidFill>
                <a:latin typeface="Titillium Web" pitchFamily="2" charset="77"/>
                <a:cs typeface="Times New Roman" panose="02020603050405020304" pitchFamily="18" charset="0"/>
              </a:rPr>
              <a:t>In tutti i casi di revoca o di decadenza dal beneficio, l’INPS dispone l’immediata disattivazione della Carta.</a:t>
            </a:r>
          </a:p>
          <a:p>
            <a:pPr algn="l"/>
            <a:endParaRPr lang="it-IT" sz="1800" b="1" i="0" u="none" strike="noStrike" baseline="0">
              <a:solidFill>
                <a:schemeClr val="bg1"/>
              </a:solidFill>
              <a:latin typeface="Titillium Web" pitchFamily="2" charset="77"/>
              <a:cs typeface="Times New Roman" panose="02020603050405020304" pitchFamily="18" charset="0"/>
            </a:endParaRPr>
          </a:p>
          <a:p>
            <a:pPr algn="l"/>
            <a:r>
              <a:rPr lang="it-IT" sz="1800" b="1" i="0" u="none" strike="noStrike" baseline="0">
                <a:solidFill>
                  <a:schemeClr val="bg1"/>
                </a:solidFill>
                <a:latin typeface="Titillium Web" pitchFamily="2" charset="77"/>
                <a:cs typeface="Times New Roman" panose="02020603050405020304" pitchFamily="18" charset="0"/>
              </a:rPr>
              <a:t>Il beneficio può essere richiesto da un componente il nucleo solo decorsi sei mesi dalla data di revoca o di decadenza.</a:t>
            </a:r>
          </a:p>
        </p:txBody>
      </p:sp>
      <p:sp>
        <p:nvSpPr>
          <p:cNvPr id="16" name="Ovale 18">
            <a:extLst>
              <a:ext uri="{FF2B5EF4-FFF2-40B4-BE49-F238E27FC236}">
                <a16:creationId xmlns:a16="http://schemas.microsoft.com/office/drawing/2014/main" id="{9D65F8EB-A210-0284-ED3A-398A5F1ADF09}"/>
              </a:ext>
            </a:extLst>
          </p:cNvPr>
          <p:cNvSpPr/>
          <p:nvPr/>
        </p:nvSpPr>
        <p:spPr>
          <a:xfrm>
            <a:off x="10886303" y="4782065"/>
            <a:ext cx="986867" cy="1020551"/>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8" name="Immagine 19" descr="A white text with a black background&#10;&#10;Description automatically generated">
            <a:extLst>
              <a:ext uri="{FF2B5EF4-FFF2-40B4-BE49-F238E27FC236}">
                <a16:creationId xmlns:a16="http://schemas.microsoft.com/office/drawing/2014/main" id="{58FE437E-2B90-3A59-1625-E35E97C8DF9E}"/>
              </a:ext>
            </a:extLst>
          </p:cNvPr>
          <p:cNvPicPr>
            <a:picLocks noChangeAspect="1"/>
          </p:cNvPicPr>
          <p:nvPr/>
        </p:nvPicPr>
        <p:blipFill>
          <a:blip r:embed="rId2"/>
          <a:stretch>
            <a:fillRect/>
          </a:stretch>
        </p:blipFill>
        <p:spPr>
          <a:xfrm>
            <a:off x="11160835" y="4936696"/>
            <a:ext cx="520865" cy="758341"/>
          </a:xfrm>
          <a:prstGeom prst="rect">
            <a:avLst/>
          </a:prstGeom>
        </p:spPr>
      </p:pic>
      <p:grpSp>
        <p:nvGrpSpPr>
          <p:cNvPr id="2" name="Gruppo 1">
            <a:extLst>
              <a:ext uri="{FF2B5EF4-FFF2-40B4-BE49-F238E27FC236}">
                <a16:creationId xmlns:a16="http://schemas.microsoft.com/office/drawing/2014/main" id="{A185E4DD-61AC-B041-5629-AB9ADDE43FF4}"/>
              </a:ext>
            </a:extLst>
          </p:cNvPr>
          <p:cNvGrpSpPr/>
          <p:nvPr/>
        </p:nvGrpSpPr>
        <p:grpSpPr>
          <a:xfrm>
            <a:off x="0" y="6383461"/>
            <a:ext cx="1708393" cy="276999"/>
            <a:chOff x="284477" y="6384391"/>
            <a:chExt cx="1708393" cy="276999"/>
          </a:xfrm>
        </p:grpSpPr>
        <p:sp>
          <p:nvSpPr>
            <p:cNvPr id="3" name="Rettangolo con angoli arrotondati sullo stesso lato 2">
              <a:extLst>
                <a:ext uri="{FF2B5EF4-FFF2-40B4-BE49-F238E27FC236}">
                  <a16:creationId xmlns:a16="http://schemas.microsoft.com/office/drawing/2014/main" id="{1780FD76-526D-AAAC-36DB-C096C6E384DF}"/>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5" name="CasellaDiTesto 4">
              <a:extLst>
                <a:ext uri="{FF2B5EF4-FFF2-40B4-BE49-F238E27FC236}">
                  <a16:creationId xmlns:a16="http://schemas.microsoft.com/office/drawing/2014/main" id="{08302561-B82C-DAA5-9116-A01E908DE3C3}"/>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38127555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F0034C90-C9C5-83E3-C800-90D3EAC6D91C}"/>
              </a:ext>
            </a:extLst>
          </p:cNvPr>
          <p:cNvSpPr>
            <a:spLocks noGrp="1"/>
          </p:cNvSpPr>
          <p:nvPr>
            <p:ph type="title"/>
          </p:nvPr>
        </p:nvSpPr>
        <p:spPr>
          <a:xfrm>
            <a:off x="694550" y="1052466"/>
            <a:ext cx="11080148" cy="584775"/>
          </a:xfrm>
        </p:spPr>
        <p:txBody>
          <a:bodyPr/>
          <a:lstStyle/>
          <a:p>
            <a:r>
              <a:rPr lang="it-IT" sz="3800" dirty="0">
                <a:latin typeface="Titillium Web" pitchFamily="2" charset="77"/>
              </a:rPr>
              <a:t>SISTEMA SANZIONATORIO (3)</a:t>
            </a:r>
          </a:p>
        </p:txBody>
      </p:sp>
      <p:sp>
        <p:nvSpPr>
          <p:cNvPr id="6" name="Segnaposto contenuto 2">
            <a:extLst>
              <a:ext uri="{FF2B5EF4-FFF2-40B4-BE49-F238E27FC236}">
                <a16:creationId xmlns:a16="http://schemas.microsoft.com/office/drawing/2014/main" id="{4A58865C-39B1-9E6C-BC7F-A950BADF3864}"/>
              </a:ext>
            </a:extLst>
          </p:cNvPr>
          <p:cNvSpPr txBox="1">
            <a:spLocks/>
          </p:cNvSpPr>
          <p:nvPr/>
        </p:nvSpPr>
        <p:spPr>
          <a:xfrm>
            <a:off x="469557" y="1637241"/>
            <a:ext cx="11305141" cy="4357159"/>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gn="l">
              <a:spcBef>
                <a:spcPts val="600"/>
              </a:spcBef>
              <a:spcAft>
                <a:spcPts val="600"/>
              </a:spcAft>
              <a:buFont typeface="Arial" panose="020B0604020202020204" pitchFamily="34" charset="0"/>
              <a:buChar char="•"/>
            </a:pPr>
            <a:r>
              <a:rPr lang="it-IT" sz="2400" b="0" i="0" u="none" strike="noStrike" baseline="0" dirty="0">
                <a:latin typeface="Titillium Web" pitchFamily="2" charset="77"/>
                <a:cs typeface="Times New Roman" panose="02020603050405020304" pitchFamily="18" charset="0"/>
              </a:rPr>
              <a:t>Tutti i soggetti che accedono al sistema informativo mettono a disposizione, immediatamente e comunque non oltre dieci giorni dalla data dalla quale ne sono venuti a conoscenza, attraverso il medesimo sistema informativo, le informazioni sui fatti suscettibili di dar luogo alle sanzioni previste. </a:t>
            </a:r>
          </a:p>
          <a:p>
            <a:pPr marL="342900" indent="-342900" algn="l">
              <a:spcBef>
                <a:spcPts val="600"/>
              </a:spcBef>
              <a:spcAft>
                <a:spcPts val="600"/>
              </a:spcAft>
              <a:buFont typeface="Arial" panose="020B0604020202020204" pitchFamily="34" charset="0"/>
              <a:buChar char="•"/>
            </a:pPr>
            <a:r>
              <a:rPr lang="it-IT" sz="2400" b="0" i="0" u="none" strike="noStrike" baseline="0" dirty="0">
                <a:latin typeface="Titillium Web" pitchFamily="2" charset="77"/>
                <a:cs typeface="Times New Roman" panose="02020603050405020304" pitchFamily="18" charset="0"/>
              </a:rPr>
              <a:t>L’INPS, per il tramite del sistema informativo, mette a disposizione dei Centri per l’impiego e dei Comuni gli eventuali conseguenti </a:t>
            </a:r>
            <a:r>
              <a:rPr lang="it-IT" sz="2400" b="1" i="0" u="none" strike="noStrike" baseline="0" dirty="0">
                <a:latin typeface="Titillium Web" pitchFamily="2" charset="77"/>
                <a:cs typeface="Times New Roman" panose="02020603050405020304" pitchFamily="18" charset="0"/>
              </a:rPr>
              <a:t>provvedimenti di revoca o decadenza dal beneficio.</a:t>
            </a:r>
          </a:p>
          <a:p>
            <a:pPr marL="342900" indent="-342900" algn="l">
              <a:spcBef>
                <a:spcPts val="600"/>
              </a:spcBef>
              <a:spcAft>
                <a:spcPts val="600"/>
              </a:spcAft>
              <a:buFont typeface="Arial" panose="020B0604020202020204" pitchFamily="34" charset="0"/>
              <a:buChar char="•"/>
            </a:pPr>
            <a:r>
              <a:rPr lang="it-IT" sz="2400" dirty="0">
                <a:latin typeface="Titillium Web" pitchFamily="2" charset="77"/>
                <a:cs typeface="Times New Roman" panose="02020603050405020304" pitchFamily="18" charset="0"/>
              </a:rPr>
              <a:t>N</a:t>
            </a:r>
            <a:r>
              <a:rPr lang="it-IT" sz="2400" b="0" i="0" u="none" strike="noStrike" baseline="0" dirty="0">
                <a:latin typeface="Titillium Web" pitchFamily="2" charset="77"/>
                <a:cs typeface="Times New Roman" panose="02020603050405020304" pitchFamily="18" charset="0"/>
              </a:rPr>
              <a:t>ei casi di dichiarazioni mendaci e di conseguente accertato illegittimo godimento del beneficio, i soggetti preposti ai controlli e alle verifiche trasmettono all’autorità giudiziaria, entro dieci giorni dall’accertamento, la documentazione completa relativa alla verifica.</a:t>
            </a:r>
          </a:p>
          <a:p>
            <a:pPr>
              <a:spcBef>
                <a:spcPts val="600"/>
              </a:spcBef>
              <a:spcAft>
                <a:spcPts val="600"/>
              </a:spcAft>
            </a:pPr>
            <a:endParaRPr lang="it-IT" sz="1200" kern="0" dirty="0">
              <a:solidFill>
                <a:sysClr val="windowText" lastClr="000000"/>
              </a:solidFill>
              <a:latin typeface="Titillium Web" pitchFamily="2" charset="77"/>
              <a:cs typeface="Times New Roman" panose="02020603050405020304" pitchFamily="18" charset="0"/>
            </a:endParaRPr>
          </a:p>
        </p:txBody>
      </p:sp>
      <p:sp>
        <p:nvSpPr>
          <p:cNvPr id="8" name="Segnaposto numero diapositiva 6">
            <a:extLst>
              <a:ext uri="{FF2B5EF4-FFF2-40B4-BE49-F238E27FC236}">
                <a16:creationId xmlns:a16="http://schemas.microsoft.com/office/drawing/2014/main" id="{2B585CE4-7550-0119-67AE-7BE77C5B826E}"/>
              </a:ext>
            </a:extLst>
          </p:cNvPr>
          <p:cNvSpPr>
            <a:spLocks noGrp="1"/>
          </p:cNvSpPr>
          <p:nvPr>
            <p:ph type="sldNum" sz="quarter" idx="7"/>
          </p:nvPr>
        </p:nvSpPr>
        <p:spPr>
          <a:xfrm>
            <a:off x="4663560" y="6379275"/>
            <a:ext cx="2803963" cy="342900"/>
          </a:xfrm>
        </p:spPr>
        <p:txBody>
          <a:bodyPr/>
          <a:lstStyle/>
          <a:p>
            <a:pPr algn="ctr"/>
            <a:fld id="{B6F15528-21DE-4FAA-801E-634DDDAF4B2B}" type="slidenum">
              <a:rPr lang="it-IT" smtClean="0"/>
              <a:pPr algn="ctr"/>
              <a:t>77</a:t>
            </a:fld>
            <a:endParaRPr lang="it-IT"/>
          </a:p>
        </p:txBody>
      </p:sp>
      <p:grpSp>
        <p:nvGrpSpPr>
          <p:cNvPr id="2" name="Gruppo 1">
            <a:extLst>
              <a:ext uri="{FF2B5EF4-FFF2-40B4-BE49-F238E27FC236}">
                <a16:creationId xmlns:a16="http://schemas.microsoft.com/office/drawing/2014/main" id="{943E8EB9-555F-3073-4F1F-E959AFA76456}"/>
              </a:ext>
            </a:extLst>
          </p:cNvPr>
          <p:cNvGrpSpPr/>
          <p:nvPr/>
        </p:nvGrpSpPr>
        <p:grpSpPr>
          <a:xfrm>
            <a:off x="0" y="6383461"/>
            <a:ext cx="1708393" cy="276999"/>
            <a:chOff x="284477" y="6384391"/>
            <a:chExt cx="1708393" cy="276999"/>
          </a:xfrm>
        </p:grpSpPr>
        <p:sp>
          <p:nvSpPr>
            <p:cNvPr id="3" name="Rettangolo con angoli arrotondati sullo stesso lato 2">
              <a:extLst>
                <a:ext uri="{FF2B5EF4-FFF2-40B4-BE49-F238E27FC236}">
                  <a16:creationId xmlns:a16="http://schemas.microsoft.com/office/drawing/2014/main" id="{7E31216D-C13B-7005-218E-ACB3C0E04B9B}"/>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5" name="CasellaDiTesto 4">
              <a:extLst>
                <a:ext uri="{FF2B5EF4-FFF2-40B4-BE49-F238E27FC236}">
                  <a16:creationId xmlns:a16="http://schemas.microsoft.com/office/drawing/2014/main" id="{1677383E-55DB-1E3E-C7B3-5FA540BF3B83}"/>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24301204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617D5CDA-7A74-4BB8-5A32-8998259D448B}"/>
              </a:ext>
            </a:extLst>
          </p:cNvPr>
          <p:cNvSpPr>
            <a:spLocks noGrp="1"/>
          </p:cNvSpPr>
          <p:nvPr>
            <p:ph type="title"/>
          </p:nvPr>
        </p:nvSpPr>
        <p:spPr>
          <a:xfrm>
            <a:off x="555924" y="998747"/>
            <a:ext cx="11080148" cy="584775"/>
          </a:xfrm>
        </p:spPr>
        <p:txBody>
          <a:bodyPr/>
          <a:lstStyle/>
          <a:p>
            <a:r>
              <a:rPr lang="it-IT" sz="3800" dirty="0">
                <a:latin typeface="Titillium Web" pitchFamily="2" charset="77"/>
              </a:rPr>
              <a:t>SISTEMA SANZIONATORIO (4)</a:t>
            </a:r>
          </a:p>
        </p:txBody>
      </p:sp>
      <p:sp>
        <p:nvSpPr>
          <p:cNvPr id="6" name="Segnaposto contenuto 2">
            <a:extLst>
              <a:ext uri="{FF2B5EF4-FFF2-40B4-BE49-F238E27FC236}">
                <a16:creationId xmlns:a16="http://schemas.microsoft.com/office/drawing/2014/main" id="{E57839A1-50F5-5CF4-4B8D-F232164B2EAC}"/>
              </a:ext>
            </a:extLst>
          </p:cNvPr>
          <p:cNvSpPr txBox="1">
            <a:spLocks/>
          </p:cNvSpPr>
          <p:nvPr/>
        </p:nvSpPr>
        <p:spPr>
          <a:xfrm>
            <a:off x="328932" y="1729778"/>
            <a:ext cx="11534131" cy="4464054"/>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spcBef>
                <a:spcPts val="600"/>
              </a:spcBef>
              <a:spcAft>
                <a:spcPts val="600"/>
              </a:spcAft>
              <a:buFont typeface="Arial" panose="020B0604020202020204" pitchFamily="34" charset="0"/>
              <a:buChar char="•"/>
            </a:pPr>
            <a:r>
              <a:rPr lang="it-IT" sz="2300" b="1" kern="0" dirty="0">
                <a:solidFill>
                  <a:sysClr val="windowText" lastClr="000000"/>
                </a:solidFill>
                <a:latin typeface="Titillium Web" pitchFamily="2" charset="77"/>
                <a:cs typeface="Times New Roman" panose="02020603050405020304" pitchFamily="18" charset="0"/>
              </a:rPr>
              <a:t>I Comuni sono responsabili delle verifiche e dei controlli anagrafici </a:t>
            </a:r>
            <a:r>
              <a:rPr lang="it-IT" sz="2300" kern="0" dirty="0">
                <a:solidFill>
                  <a:sysClr val="windowText" lastClr="000000"/>
                </a:solidFill>
                <a:latin typeface="Titillium Web" pitchFamily="2" charset="77"/>
                <a:cs typeface="Times New Roman" panose="02020603050405020304" pitchFamily="18" charset="0"/>
              </a:rPr>
              <a:t>attraverso l’incrocio delle informazioni dichiarate ai fini ISEE con quelle disponibili presso gli uffici anagrafici e quelle raccolte dai servizi sociali e ogni altra informazione utile per individuare omissioni nelle dichiarazioni o dichiarazioni mendaci al fine del riconoscimento dell’Assegno di inclusione.</a:t>
            </a:r>
            <a:r>
              <a:rPr lang="it-IT" sz="2300" dirty="0">
                <a:latin typeface="Titillium Web" pitchFamily="2" charset="77"/>
                <a:cs typeface="Times New Roman" panose="02020603050405020304" pitchFamily="18" charset="0"/>
              </a:rPr>
              <a:t> </a:t>
            </a:r>
          </a:p>
          <a:p>
            <a:pPr marL="342900" indent="-342900">
              <a:spcBef>
                <a:spcPts val="600"/>
              </a:spcBef>
              <a:spcAft>
                <a:spcPts val="600"/>
              </a:spcAft>
              <a:buFont typeface="Arial" panose="020B0604020202020204" pitchFamily="34" charset="0"/>
              <a:buChar char="•"/>
            </a:pPr>
            <a:r>
              <a:rPr lang="it-IT" sz="2300" kern="0" dirty="0">
                <a:solidFill>
                  <a:sysClr val="windowText" lastClr="000000"/>
                </a:solidFill>
                <a:latin typeface="Titillium Web" pitchFamily="2" charset="77"/>
                <a:cs typeface="Times New Roman" panose="02020603050405020304" pitchFamily="18" charset="0"/>
              </a:rPr>
              <a:t>Il mancato o non corretto espletamento dei controlli e delle verifiche, nonché la mancata comunicazione dell’accertamento dei fatti suscettibili di dar luogo alla revoca o alla decadenza dal beneficio, determinano la </a:t>
            </a:r>
            <a:r>
              <a:rPr lang="it-IT" sz="2300" b="1" kern="0" dirty="0">
                <a:solidFill>
                  <a:sysClr val="windowText" lastClr="000000"/>
                </a:solidFill>
                <a:latin typeface="Titillium Web" pitchFamily="2" charset="77"/>
                <a:cs typeface="Times New Roman" panose="02020603050405020304" pitchFamily="18" charset="0"/>
              </a:rPr>
              <a:t>responsabilità amministrativo-contabile del personale delle amministrazioni interessate</a:t>
            </a:r>
            <a:r>
              <a:rPr lang="it-IT" sz="2300" kern="0" dirty="0">
                <a:solidFill>
                  <a:sysClr val="windowText" lastClr="000000"/>
                </a:solidFill>
                <a:latin typeface="Titillium Web" pitchFamily="2" charset="77"/>
                <a:cs typeface="Times New Roman" panose="02020603050405020304" pitchFamily="18" charset="0"/>
              </a:rPr>
              <a:t>, degli altri soggetti incaricati e, comunque, preposti allo svolgimento delle funzioni indicate. </a:t>
            </a:r>
          </a:p>
          <a:p>
            <a:pPr marL="342900" indent="-342900">
              <a:spcBef>
                <a:spcPts val="600"/>
              </a:spcBef>
              <a:spcAft>
                <a:spcPts val="600"/>
              </a:spcAft>
              <a:buFont typeface="Arial" panose="020B0604020202020204" pitchFamily="34" charset="0"/>
              <a:buChar char="•"/>
            </a:pPr>
            <a:r>
              <a:rPr lang="it-IT" sz="2300" kern="0" dirty="0">
                <a:solidFill>
                  <a:sysClr val="windowText" lastClr="000000"/>
                </a:solidFill>
                <a:latin typeface="Titillium Web" pitchFamily="2" charset="77"/>
                <a:cs typeface="Times New Roman" panose="02020603050405020304" pitchFamily="18" charset="0"/>
              </a:rPr>
              <a:t>Queste condotte omissive sono valutate ai fini dell’accertamento della responsabilità disciplinare dell’autore.</a:t>
            </a:r>
            <a:endParaRPr lang="it-IT" sz="2300" b="1" i="1" kern="0" dirty="0">
              <a:solidFill>
                <a:sysClr val="windowText" lastClr="000000"/>
              </a:solidFill>
              <a:latin typeface="Titillium Web" pitchFamily="2" charset="77"/>
              <a:cs typeface="Times New Roman" panose="02020603050405020304" pitchFamily="18" charset="0"/>
            </a:endParaRPr>
          </a:p>
          <a:p>
            <a:pPr marL="342900" indent="-342900">
              <a:buFont typeface="Arial" panose="020B0604020202020204" pitchFamily="34" charset="0"/>
              <a:buChar char="•"/>
            </a:pPr>
            <a:endParaRPr lang="it-IT" sz="2300" kern="0" dirty="0">
              <a:solidFill>
                <a:sysClr val="windowText" lastClr="000000"/>
              </a:solidFill>
              <a:latin typeface="Titillium Web" pitchFamily="2" charset="77"/>
              <a:cs typeface="Times New Roman" panose="02020603050405020304" pitchFamily="18" charset="0"/>
            </a:endParaRPr>
          </a:p>
          <a:p>
            <a:endParaRPr lang="it-IT" sz="2300" b="1" kern="0" dirty="0">
              <a:solidFill>
                <a:sysClr val="windowText" lastClr="000000"/>
              </a:solidFill>
              <a:latin typeface="Titillium Web" pitchFamily="2" charset="77"/>
              <a:cs typeface="Times New Roman" panose="02020603050405020304" pitchFamily="18" charset="0"/>
            </a:endParaRPr>
          </a:p>
          <a:p>
            <a:pPr marL="342900" indent="-342900">
              <a:buFont typeface="Arial" panose="020B0604020202020204" pitchFamily="34" charset="0"/>
              <a:buChar char="•"/>
            </a:pPr>
            <a:endParaRPr lang="it-IT" sz="2300" kern="0" dirty="0">
              <a:solidFill>
                <a:sysClr val="windowText" lastClr="000000"/>
              </a:solidFill>
              <a:latin typeface="Titillium Web" pitchFamily="2" charset="77"/>
              <a:cs typeface="Times New Roman" panose="02020603050405020304" pitchFamily="18" charset="0"/>
            </a:endParaRPr>
          </a:p>
        </p:txBody>
      </p:sp>
      <p:sp>
        <p:nvSpPr>
          <p:cNvPr id="8" name="Segnaposto numero diapositiva 7">
            <a:extLst>
              <a:ext uri="{FF2B5EF4-FFF2-40B4-BE49-F238E27FC236}">
                <a16:creationId xmlns:a16="http://schemas.microsoft.com/office/drawing/2014/main" id="{23ACC479-6AEA-2528-E555-5A3088BF4A95}"/>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78</a:t>
            </a:fld>
            <a:endParaRPr lang="it-IT"/>
          </a:p>
        </p:txBody>
      </p:sp>
      <p:grpSp>
        <p:nvGrpSpPr>
          <p:cNvPr id="2" name="Gruppo 1">
            <a:extLst>
              <a:ext uri="{FF2B5EF4-FFF2-40B4-BE49-F238E27FC236}">
                <a16:creationId xmlns:a16="http://schemas.microsoft.com/office/drawing/2014/main" id="{5B9B30A2-6298-A58A-76A2-823A807219A5}"/>
              </a:ext>
            </a:extLst>
          </p:cNvPr>
          <p:cNvGrpSpPr/>
          <p:nvPr/>
        </p:nvGrpSpPr>
        <p:grpSpPr>
          <a:xfrm>
            <a:off x="0" y="6383461"/>
            <a:ext cx="1708393" cy="276999"/>
            <a:chOff x="284477" y="6384391"/>
            <a:chExt cx="1708393" cy="276999"/>
          </a:xfrm>
        </p:grpSpPr>
        <p:sp>
          <p:nvSpPr>
            <p:cNvPr id="3" name="Rettangolo con angoli arrotondati sullo stesso lato 2">
              <a:extLst>
                <a:ext uri="{FF2B5EF4-FFF2-40B4-BE49-F238E27FC236}">
                  <a16:creationId xmlns:a16="http://schemas.microsoft.com/office/drawing/2014/main" id="{C1858059-EB68-7CAB-3B05-8C70C2CA0C03}"/>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5" name="CasellaDiTesto 4">
              <a:extLst>
                <a:ext uri="{FF2B5EF4-FFF2-40B4-BE49-F238E27FC236}">
                  <a16:creationId xmlns:a16="http://schemas.microsoft.com/office/drawing/2014/main" id="{FE30934F-EDCD-2494-CF5E-E8A446E7BC9E}"/>
                </a:ext>
              </a:extLst>
            </p:cNvPr>
            <p:cNvSpPr txBox="1"/>
            <p:nvPr/>
          </p:nvSpPr>
          <p:spPr>
            <a:xfrm>
              <a:off x="284479" y="6384391"/>
              <a:ext cx="1674126" cy="276999"/>
            </a:xfrm>
            <a:prstGeom prst="rect">
              <a:avLst/>
            </a:prstGeom>
            <a:noFill/>
          </p:spPr>
          <p:txBody>
            <a:bodyPr wrap="square" rtlCol="0">
              <a:spAutoFit/>
            </a:bodyPr>
            <a:lstStyle/>
            <a:p>
              <a:r>
                <a:rPr lang="it-IT" sz="1200" dirty="0">
                  <a:solidFill>
                    <a:schemeClr val="bg1"/>
                  </a:solidFill>
                  <a:latin typeface="Titillium Web" pitchFamily="2" charset="77"/>
                </a:rPr>
                <a:t>L’Assegno di inclusione</a:t>
              </a:r>
            </a:p>
          </p:txBody>
        </p:sp>
      </p:grpSp>
    </p:spTree>
    <p:extLst>
      <p:ext uri="{BB962C8B-B14F-4D97-AF65-F5344CB8AC3E}">
        <p14:creationId xmlns:p14="http://schemas.microsoft.com/office/powerpoint/2010/main" val="203321773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8">
            <a:extLst>
              <a:ext uri="{FF2B5EF4-FFF2-40B4-BE49-F238E27FC236}">
                <a16:creationId xmlns:a16="http://schemas.microsoft.com/office/drawing/2014/main" id="{57DBD17A-08DB-44EA-421A-B46515267707}"/>
              </a:ext>
            </a:extLst>
          </p:cNvPr>
          <p:cNvSpPr txBox="1">
            <a:spLocks/>
          </p:cNvSpPr>
          <p:nvPr/>
        </p:nvSpPr>
        <p:spPr>
          <a:xfrm>
            <a:off x="344384" y="1050811"/>
            <a:ext cx="11608364"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dirty="0">
                <a:latin typeface="Titillium Web" pitchFamily="2" charset="77"/>
              </a:rPr>
              <a:t>IL SUPPORTO PER LA FORMAZIONE E IL LAVORO</a:t>
            </a:r>
          </a:p>
        </p:txBody>
      </p:sp>
      <p:sp>
        <p:nvSpPr>
          <p:cNvPr id="6" name="Rettangolo con angoli arrotondati 9">
            <a:extLst>
              <a:ext uri="{FF2B5EF4-FFF2-40B4-BE49-F238E27FC236}">
                <a16:creationId xmlns:a16="http://schemas.microsoft.com/office/drawing/2014/main" id="{8A82DED6-B117-C196-5200-80A120538455}"/>
              </a:ext>
            </a:extLst>
          </p:cNvPr>
          <p:cNvSpPr/>
          <p:nvPr/>
        </p:nvSpPr>
        <p:spPr>
          <a:xfrm>
            <a:off x="1113230" y="2050509"/>
            <a:ext cx="2546868" cy="3855154"/>
          </a:xfrm>
          <a:prstGeom prst="roundRect">
            <a:avLst>
              <a:gd name="adj" fmla="val 8337"/>
            </a:avLst>
          </a:prstGeom>
          <a:solidFill>
            <a:srgbClr val="73CCF5">
              <a:alpha val="20000"/>
            </a:srgb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con angoli arrotondati 10">
            <a:extLst>
              <a:ext uri="{FF2B5EF4-FFF2-40B4-BE49-F238E27FC236}">
                <a16:creationId xmlns:a16="http://schemas.microsoft.com/office/drawing/2014/main" id="{5BC54F04-4CC5-5236-3366-F2F7B1B08D6B}"/>
              </a:ext>
            </a:extLst>
          </p:cNvPr>
          <p:cNvSpPr/>
          <p:nvPr/>
        </p:nvSpPr>
        <p:spPr>
          <a:xfrm>
            <a:off x="1000688" y="1952035"/>
            <a:ext cx="2546868" cy="3855154"/>
          </a:xfrm>
          <a:prstGeom prst="roundRect">
            <a:avLst>
              <a:gd name="adj" fmla="val 8337"/>
            </a:avLst>
          </a:prstGeom>
          <a:solidFill>
            <a:srgbClr val="73CCF5"/>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8F126306-F8F3-A4E7-4C59-0939FA590748}"/>
              </a:ext>
            </a:extLst>
          </p:cNvPr>
          <p:cNvGrpSpPr/>
          <p:nvPr/>
        </p:nvGrpSpPr>
        <p:grpSpPr>
          <a:xfrm>
            <a:off x="1528837" y="2385530"/>
            <a:ext cx="1490569" cy="1490569"/>
            <a:chOff x="4746885" y="2320015"/>
            <a:chExt cx="2520804" cy="2520804"/>
          </a:xfrm>
        </p:grpSpPr>
        <p:pic>
          <p:nvPicPr>
            <p:cNvPr id="10" name="Immagine 15" descr="Immagine che contiene Elementi grafici, schermata, cerchio, clipart&#10;&#10;Descrizione generata automaticamente">
              <a:extLst>
                <a:ext uri="{FF2B5EF4-FFF2-40B4-BE49-F238E27FC236}">
                  <a16:creationId xmlns:a16="http://schemas.microsoft.com/office/drawing/2014/main" id="{700275A9-ACA3-E6AD-127B-E7DEFA4301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6885" y="2320015"/>
              <a:ext cx="2520804" cy="2520804"/>
            </a:xfrm>
            <a:prstGeom prst="rect">
              <a:avLst/>
            </a:prstGeom>
          </p:spPr>
        </p:pic>
        <p:sp>
          <p:nvSpPr>
            <p:cNvPr id="11" name="Rettangolo 16">
              <a:extLst>
                <a:ext uri="{FF2B5EF4-FFF2-40B4-BE49-F238E27FC236}">
                  <a16:creationId xmlns:a16="http://schemas.microsoft.com/office/drawing/2014/main" id="{53E20E34-903A-C09B-3BA5-94222CBB1DD3}"/>
                </a:ext>
              </a:extLst>
            </p:cNvPr>
            <p:cNvSpPr/>
            <p:nvPr/>
          </p:nvSpPr>
          <p:spPr>
            <a:xfrm>
              <a:off x="5457825" y="3151732"/>
              <a:ext cx="1057275" cy="10958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2" name="Gruppo 17">
              <a:extLst>
                <a:ext uri="{FF2B5EF4-FFF2-40B4-BE49-F238E27FC236}">
                  <a16:creationId xmlns:a16="http://schemas.microsoft.com/office/drawing/2014/main" id="{35454B1B-8138-4DEB-A8C7-69DB1EE6BEAE}"/>
                </a:ext>
              </a:extLst>
            </p:cNvPr>
            <p:cNvGrpSpPr/>
            <p:nvPr/>
          </p:nvGrpSpPr>
          <p:grpSpPr>
            <a:xfrm>
              <a:off x="5062617" y="2973635"/>
              <a:ext cx="1975005" cy="1484092"/>
              <a:chOff x="8181032" y="2489054"/>
              <a:chExt cx="1975005" cy="1484092"/>
            </a:xfrm>
          </p:grpSpPr>
          <p:sp>
            <p:nvSpPr>
              <p:cNvPr id="13" name="CasellaDiTesto 18">
                <a:extLst>
                  <a:ext uri="{FF2B5EF4-FFF2-40B4-BE49-F238E27FC236}">
                    <a16:creationId xmlns:a16="http://schemas.microsoft.com/office/drawing/2014/main" id="{0B37A0B5-5D81-0214-A806-3C8DE7D8B340}"/>
                  </a:ext>
                </a:extLst>
              </p:cNvPr>
              <p:cNvSpPr txBox="1"/>
              <p:nvPr/>
            </p:nvSpPr>
            <p:spPr>
              <a:xfrm>
                <a:off x="8431718" y="2489054"/>
                <a:ext cx="1352876" cy="1197155"/>
              </a:xfrm>
              <a:prstGeom prst="rect">
                <a:avLst/>
              </a:prstGeom>
              <a:noFill/>
            </p:spPr>
            <p:txBody>
              <a:bodyPr wrap="square" rtlCol="0">
                <a:spAutoFit/>
              </a:bodyPr>
              <a:lstStyle/>
              <a:p>
                <a:pPr algn="ctr"/>
                <a:r>
                  <a:rPr lang="it-IT" sz="4000" b="1">
                    <a:latin typeface="Titillium Web" pitchFamily="2" charset="77"/>
                  </a:rPr>
                  <a:t>1°</a:t>
                </a:r>
              </a:p>
            </p:txBody>
          </p:sp>
          <p:sp>
            <p:nvSpPr>
              <p:cNvPr id="14" name="CasellaDiTesto 19">
                <a:extLst>
                  <a:ext uri="{FF2B5EF4-FFF2-40B4-BE49-F238E27FC236}">
                    <a16:creationId xmlns:a16="http://schemas.microsoft.com/office/drawing/2014/main" id="{D33F9FB0-18B8-C1CB-DDD1-6082F857C54F}"/>
                  </a:ext>
                </a:extLst>
              </p:cNvPr>
              <p:cNvSpPr txBox="1"/>
              <p:nvPr/>
            </p:nvSpPr>
            <p:spPr>
              <a:xfrm>
                <a:off x="8181032" y="3452643"/>
                <a:ext cx="1975005" cy="520503"/>
              </a:xfrm>
              <a:prstGeom prst="rect">
                <a:avLst/>
              </a:prstGeom>
              <a:noFill/>
            </p:spPr>
            <p:txBody>
              <a:bodyPr wrap="square" rtlCol="0">
                <a:spAutoFit/>
              </a:bodyPr>
              <a:lstStyle/>
              <a:p>
                <a:pPr algn="ctr">
                  <a:lnSpc>
                    <a:spcPts val="1600"/>
                  </a:lnSpc>
                </a:pPr>
                <a:r>
                  <a:rPr lang="it-IT" sz="1400" b="1">
                    <a:latin typeface="Titillium Web" pitchFamily="2" charset="77"/>
                  </a:rPr>
                  <a:t>settembre</a:t>
                </a:r>
              </a:p>
            </p:txBody>
          </p:sp>
        </p:grpSp>
      </p:grpSp>
      <p:sp>
        <p:nvSpPr>
          <p:cNvPr id="17" name="CasellaDiTesto 20">
            <a:extLst>
              <a:ext uri="{FF2B5EF4-FFF2-40B4-BE49-F238E27FC236}">
                <a16:creationId xmlns:a16="http://schemas.microsoft.com/office/drawing/2014/main" id="{F6EB5E3F-8307-5B78-A259-CFC2BC5BEDA9}"/>
              </a:ext>
            </a:extLst>
          </p:cNvPr>
          <p:cNvSpPr txBox="1"/>
          <p:nvPr/>
        </p:nvSpPr>
        <p:spPr>
          <a:xfrm>
            <a:off x="1145417" y="4034324"/>
            <a:ext cx="2310301" cy="1200329"/>
          </a:xfrm>
          <a:prstGeom prst="rect">
            <a:avLst/>
          </a:prstGeom>
          <a:noFill/>
        </p:spPr>
        <p:txBody>
          <a:bodyPr wrap="square" rtlCol="0">
            <a:spAutoFit/>
          </a:bodyPr>
          <a:lstStyle/>
          <a:p>
            <a:pPr algn="ctr"/>
            <a:r>
              <a:rPr lang="it-IT" sz="2400" dirty="0">
                <a:solidFill>
                  <a:schemeClr val="tx2"/>
                </a:solidFill>
                <a:latin typeface="Titillium Web" pitchFamily="2" charset="77"/>
                <a:cs typeface="Times New Roman" panose="02020603050405020304" pitchFamily="18" charset="0"/>
              </a:rPr>
              <a:t>Decorre dal 1° settembre 2023</a:t>
            </a:r>
            <a:endParaRPr lang="en-US" sz="2400" dirty="0">
              <a:solidFill>
                <a:schemeClr val="tx2"/>
              </a:solidFill>
              <a:latin typeface="Titillium Web" pitchFamily="2" charset="77"/>
              <a:cs typeface="Times New Roman" panose="02020603050405020304" pitchFamily="18" charset="0"/>
            </a:endParaRPr>
          </a:p>
          <a:p>
            <a:pPr algn="ctr"/>
            <a:endParaRPr lang="it-IT" sz="2400" dirty="0">
              <a:solidFill>
                <a:schemeClr val="tx2"/>
              </a:solidFill>
              <a:latin typeface="Titillium Web" pitchFamily="2" charset="77"/>
            </a:endParaRPr>
          </a:p>
        </p:txBody>
      </p:sp>
      <p:sp>
        <p:nvSpPr>
          <p:cNvPr id="19" name="CasellaDiTesto 7">
            <a:extLst>
              <a:ext uri="{FF2B5EF4-FFF2-40B4-BE49-F238E27FC236}">
                <a16:creationId xmlns:a16="http://schemas.microsoft.com/office/drawing/2014/main" id="{E6F1AC2F-83F3-4B48-E433-2C3794B9E66D}"/>
              </a:ext>
            </a:extLst>
          </p:cNvPr>
          <p:cNvSpPr txBox="1"/>
          <p:nvPr/>
        </p:nvSpPr>
        <p:spPr>
          <a:xfrm>
            <a:off x="4472256" y="2113387"/>
            <a:ext cx="6098058" cy="4154984"/>
          </a:xfrm>
          <a:prstGeom prst="rect">
            <a:avLst/>
          </a:prstGeom>
          <a:noFill/>
        </p:spPr>
        <p:txBody>
          <a:bodyPr wrap="square" lIns="91440" tIns="45720" rIns="91440" bIns="45720" anchor="t">
            <a:spAutoFit/>
          </a:bodyPr>
          <a:lstStyle/>
          <a:p>
            <a:pPr marL="276860" lvl="1" defTabSz="554466"/>
            <a:r>
              <a:rPr lang="it-IT" sz="2400" kern="0" dirty="0">
                <a:latin typeface="Titillium Web"/>
                <a:cs typeface="Times New Roman"/>
              </a:rPr>
              <a:t>Il SFL è una  </a:t>
            </a:r>
            <a:r>
              <a:rPr lang="it-IT" sz="2400" b="1" kern="0" dirty="0">
                <a:latin typeface="Titillium Web"/>
                <a:cs typeface="Times New Roman"/>
              </a:rPr>
              <a:t>misura di attivazione al lavoro</a:t>
            </a:r>
            <a:r>
              <a:rPr lang="it-IT" sz="2400" kern="0" dirty="0">
                <a:latin typeface="Titillium Web"/>
                <a:cs typeface="Times New Roman"/>
              </a:rPr>
              <a:t>, mediante la partecipazione a progetti di formazione, di qualificazione e riqualificazione professionale, di orientamento, di accompagnamento al lavoro e di politiche attive al lavoro, nonché mediante la partecipazione ai progetti utili alla collettività o al servizio </a:t>
            </a:r>
            <a:r>
              <a:rPr lang="it-IT" sz="2400" kern="0">
                <a:latin typeface="Titillium Web"/>
                <a:cs typeface="Times New Roman"/>
              </a:rPr>
              <a:t>civile universale.</a:t>
            </a:r>
            <a:endParaRPr lang="en-US" dirty="0">
              <a:latin typeface="Titillium Web"/>
              <a:cs typeface="Times New Roman"/>
            </a:endParaRPr>
          </a:p>
          <a:p>
            <a:pPr marL="276860" lvl="1" defTabSz="554466"/>
            <a:endParaRPr lang="it-IT" sz="2400" kern="0" dirty="0">
              <a:latin typeface="Titillium Web" pitchFamily="2" charset="77"/>
              <a:cs typeface="Times New Roman" panose="02020603050405020304" pitchFamily="18" charset="0"/>
            </a:endParaRPr>
          </a:p>
          <a:p>
            <a:pPr marL="276860" lvl="1" defTabSz="554466"/>
            <a:r>
              <a:rPr lang="it-IT" sz="2400" b="1" kern="0" dirty="0">
                <a:latin typeface="Titillium Web"/>
                <a:cs typeface="Times New Roman"/>
              </a:rPr>
              <a:t>Riferimento operativo: </a:t>
            </a:r>
            <a:endParaRPr lang="it-IT" sz="2400" b="1" kern="0" dirty="0">
              <a:latin typeface="Titillium Web" pitchFamily="2" charset="77"/>
              <a:cs typeface="Times New Roman" panose="02020603050405020304" pitchFamily="18" charset="0"/>
            </a:endParaRPr>
          </a:p>
          <a:p>
            <a:pPr marL="276860" lvl="1" defTabSz="554466"/>
            <a:r>
              <a:rPr lang="it-IT" sz="2400" b="1" kern="0" dirty="0">
                <a:latin typeface="Titillium Web" pitchFamily="2" charset="77"/>
                <a:cs typeface="Times New Roman" panose="02020603050405020304" pitchFamily="18" charset="0"/>
              </a:rPr>
              <a:t>centri per l’impiego o servizi accreditati.</a:t>
            </a:r>
          </a:p>
        </p:txBody>
      </p:sp>
      <p:sp>
        <p:nvSpPr>
          <p:cNvPr id="2" name="Segnaposto numero diapositiva 7">
            <a:extLst>
              <a:ext uri="{FF2B5EF4-FFF2-40B4-BE49-F238E27FC236}">
                <a16:creationId xmlns:a16="http://schemas.microsoft.com/office/drawing/2014/main" id="{85A312EE-CFCB-046D-A097-3149430B1DB0}"/>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79</a:t>
            </a:fld>
            <a:endParaRPr lang="it-IT" dirty="0"/>
          </a:p>
        </p:txBody>
      </p:sp>
      <p:grpSp>
        <p:nvGrpSpPr>
          <p:cNvPr id="16" name="Gruppo 15">
            <a:extLst>
              <a:ext uri="{FF2B5EF4-FFF2-40B4-BE49-F238E27FC236}">
                <a16:creationId xmlns:a16="http://schemas.microsoft.com/office/drawing/2014/main" id="{0CB94B21-E2A1-3961-56F7-FF79CCF15A60}"/>
              </a:ext>
            </a:extLst>
          </p:cNvPr>
          <p:cNvGrpSpPr/>
          <p:nvPr/>
        </p:nvGrpSpPr>
        <p:grpSpPr>
          <a:xfrm>
            <a:off x="0" y="6383461"/>
            <a:ext cx="3049235" cy="276999"/>
            <a:chOff x="0" y="6383461"/>
            <a:chExt cx="3049235" cy="276999"/>
          </a:xfrm>
        </p:grpSpPr>
        <p:grpSp>
          <p:nvGrpSpPr>
            <p:cNvPr id="3" name="Gruppo 2">
              <a:extLst>
                <a:ext uri="{FF2B5EF4-FFF2-40B4-BE49-F238E27FC236}">
                  <a16:creationId xmlns:a16="http://schemas.microsoft.com/office/drawing/2014/main" id="{3CE62E0A-6FA2-B435-D379-FA19DA024FFA}"/>
                </a:ext>
              </a:extLst>
            </p:cNvPr>
            <p:cNvGrpSpPr/>
            <p:nvPr/>
          </p:nvGrpSpPr>
          <p:grpSpPr>
            <a:xfrm>
              <a:off x="0" y="6383461"/>
              <a:ext cx="2883367" cy="276999"/>
              <a:chOff x="284477" y="6384391"/>
              <a:chExt cx="1756772" cy="276999"/>
            </a:xfrm>
          </p:grpSpPr>
          <p:sp>
            <p:nvSpPr>
              <p:cNvPr id="5" name="Rettangolo con angoli arrotondati sullo stesso lato 4">
                <a:extLst>
                  <a:ext uri="{FF2B5EF4-FFF2-40B4-BE49-F238E27FC236}">
                    <a16:creationId xmlns:a16="http://schemas.microsoft.com/office/drawing/2014/main" id="{F2C9CCD7-3553-C736-D5A1-F5014C0D5EE9}"/>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7" name="CasellaDiTesto 6">
                <a:extLst>
                  <a:ext uri="{FF2B5EF4-FFF2-40B4-BE49-F238E27FC236}">
                    <a16:creationId xmlns:a16="http://schemas.microsoft.com/office/drawing/2014/main" id="{44C89FB4-6567-AE6F-2EF4-0C1DB74C9B54}"/>
                  </a:ext>
                </a:extLst>
              </p:cNvPr>
              <p:cNvSpPr txBox="1"/>
              <p:nvPr/>
            </p:nvSpPr>
            <p:spPr>
              <a:xfrm>
                <a:off x="284479" y="6384391"/>
                <a:ext cx="1756770" cy="276999"/>
              </a:xfrm>
              <a:prstGeom prst="rect">
                <a:avLst/>
              </a:prstGeom>
              <a:solidFill>
                <a:srgbClr val="92D050"/>
              </a:solidFill>
              <a:ln>
                <a:noFill/>
              </a:ln>
            </p:spPr>
            <p:txBody>
              <a:bodyPr wrap="square" rtlCol="0">
                <a:spAutoFit/>
              </a:bodyPr>
              <a:lstStyle/>
              <a:p>
                <a:r>
                  <a:rPr lang="it-IT" sz="1200" dirty="0">
                    <a:solidFill>
                      <a:schemeClr val="bg1"/>
                    </a:solidFill>
                    <a:latin typeface="Titillium Web" pitchFamily="2" charset="77"/>
                  </a:rPr>
                  <a:t>Il Supporto per la formazione e il lavoro</a:t>
                </a:r>
              </a:p>
            </p:txBody>
          </p:sp>
        </p:grpSp>
        <p:sp>
          <p:nvSpPr>
            <p:cNvPr id="9" name="Ovale 8">
              <a:extLst>
                <a:ext uri="{FF2B5EF4-FFF2-40B4-BE49-F238E27FC236}">
                  <a16:creationId xmlns:a16="http://schemas.microsoft.com/office/drawing/2014/main" id="{705A1DB2-11FB-A777-E77B-89514D4DA7D4}"/>
                </a:ext>
              </a:extLst>
            </p:cNvPr>
            <p:cNvSpPr/>
            <p:nvPr/>
          </p:nvSpPr>
          <p:spPr>
            <a:xfrm>
              <a:off x="2733925" y="6387336"/>
              <a:ext cx="315310" cy="273124"/>
            </a:xfrm>
            <a:prstGeom prst="ellips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529706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txBox="1">
            <a:spLocks/>
          </p:cNvSpPr>
          <p:nvPr/>
        </p:nvSpPr>
        <p:spPr>
          <a:xfrm>
            <a:off x="542003" y="2289946"/>
            <a:ext cx="10203118" cy="3855154"/>
          </a:xfrm>
          <a:prstGeom prst="rect">
            <a:avLst/>
          </a:prstGeom>
        </p:spPr>
        <p:txBody>
          <a:bodyPr lIns="55446" tIns="27724" rIns="55446" bIns="27724">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19125" lvl="1" algn="just" defTabSz="554466">
              <a:tabLst>
                <a:tab pos="1081088" algn="l"/>
              </a:tabLst>
            </a:pPr>
            <a:endParaRPr lang="it-IT" sz="2400" b="1" kern="0">
              <a:solidFill>
                <a:srgbClr val="0070C0"/>
              </a:solidFill>
              <a:latin typeface="Times New Roman" panose="02020603050405020304" pitchFamily="18" charset="0"/>
              <a:cs typeface="Times New Roman" panose="02020603050405020304" pitchFamily="18" charset="0"/>
            </a:endParaRPr>
          </a:p>
          <a:p>
            <a:pPr marL="273050" defTabSz="554466"/>
            <a:endParaRPr lang="it-IT" sz="1880" kern="0">
              <a:solidFill>
                <a:sysClr val="windowText" lastClr="000000"/>
              </a:solidFill>
              <a:latin typeface="Times New Roman" panose="02020603050405020304" pitchFamily="18" charset="0"/>
              <a:cs typeface="Times New Roman" panose="02020603050405020304" pitchFamily="18" charset="0"/>
            </a:endParaRPr>
          </a:p>
        </p:txBody>
      </p:sp>
      <p:sp>
        <p:nvSpPr>
          <p:cNvPr id="8" name="Titolo 8">
            <a:extLst>
              <a:ext uri="{FF2B5EF4-FFF2-40B4-BE49-F238E27FC236}">
                <a16:creationId xmlns:a16="http://schemas.microsoft.com/office/drawing/2014/main" id="{50590E64-CF9C-0E36-E62C-B6B2DA9E587C}"/>
              </a:ext>
            </a:extLst>
          </p:cNvPr>
          <p:cNvSpPr txBox="1">
            <a:spLocks/>
          </p:cNvSpPr>
          <p:nvPr/>
        </p:nvSpPr>
        <p:spPr>
          <a:xfrm>
            <a:off x="711426" y="1082069"/>
            <a:ext cx="11080148" cy="584775"/>
          </a:xfrm>
          <a:prstGeom prst="rect">
            <a:avLst/>
          </a:prstGeom>
        </p:spPr>
        <p:txBody>
          <a:bodyPr wrap="square" lIns="0" tIns="0" rIns="0" bIns="0">
            <a:spAutoFit/>
          </a:bodyPr>
          <a:lstStyle>
            <a:lvl1pPr>
              <a:defRPr sz="5050" b="0" i="0">
                <a:solidFill>
                  <a:srgbClr val="20589B"/>
                </a:solidFill>
                <a:latin typeface="Open Sans Light"/>
                <a:ea typeface="+mj-ea"/>
                <a:cs typeface="Open Sans Light"/>
              </a:defRPr>
            </a:lvl1pPr>
          </a:lstStyle>
          <a:p>
            <a:r>
              <a:rPr lang="it-IT" sz="3800" kern="0">
                <a:latin typeface="Titillium Web" pitchFamily="2" charset="77"/>
              </a:rPr>
              <a:t>FASE TRANSITORIA (4)</a:t>
            </a:r>
          </a:p>
        </p:txBody>
      </p:sp>
      <p:pic>
        <p:nvPicPr>
          <p:cNvPr id="16" name="Immagine 15">
            <a:extLst>
              <a:ext uri="{FF2B5EF4-FFF2-40B4-BE49-F238E27FC236}">
                <a16:creationId xmlns:a16="http://schemas.microsoft.com/office/drawing/2014/main" id="{1E31DF4B-C05B-7B03-E4F4-AD179182192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771542" y="1863365"/>
            <a:ext cx="1836645" cy="1836645"/>
          </a:xfrm>
          <a:prstGeom prst="rect">
            <a:avLst/>
          </a:prstGeom>
        </p:spPr>
      </p:pic>
      <p:sp>
        <p:nvSpPr>
          <p:cNvPr id="17" name="CasellaDiTesto 16">
            <a:extLst>
              <a:ext uri="{FF2B5EF4-FFF2-40B4-BE49-F238E27FC236}">
                <a16:creationId xmlns:a16="http://schemas.microsoft.com/office/drawing/2014/main" id="{7CB99DFC-5A45-06B0-57BE-7728061C6997}"/>
              </a:ext>
            </a:extLst>
          </p:cNvPr>
          <p:cNvSpPr txBox="1"/>
          <p:nvPr/>
        </p:nvSpPr>
        <p:spPr>
          <a:xfrm>
            <a:off x="711425" y="1834789"/>
            <a:ext cx="9051139" cy="1976695"/>
          </a:xfrm>
          <a:prstGeom prst="rect">
            <a:avLst/>
          </a:prstGeom>
          <a:noFill/>
        </p:spPr>
        <p:txBody>
          <a:bodyPr wrap="square">
            <a:spAutoFit/>
          </a:bodyPr>
          <a:lstStyle/>
          <a:p>
            <a:r>
              <a:rPr lang="it-IT" sz="2000" dirty="0">
                <a:latin typeface="Titillium Web" pitchFamily="2" charset="77"/>
                <a:cs typeface="Times New Roman" panose="02020603050405020304" pitchFamily="18" charset="0"/>
              </a:rPr>
              <a:t>Per tutti gli altri nuclei, anche monocomponenti, di soli adulti, senza carichi di cura, ovvero senza almeno un minore o una persona con disabilità o una persona di almeno 60 anni, la durata e la tipologia del beneficio dipenderà dalla presa in carico fatta dai Comuni secondo lo schema seguente :</a:t>
            </a:r>
          </a:p>
          <a:p>
            <a:pPr marL="342900" indent="-342900">
              <a:lnSpc>
                <a:spcPct val="107000"/>
              </a:lnSpc>
              <a:spcAft>
                <a:spcPts val="800"/>
              </a:spcAft>
              <a:buClr>
                <a:srgbClr val="007DB3"/>
              </a:buClr>
              <a:buFont typeface="Arial" panose="020B0604020202020204" pitchFamily="34" charset="0"/>
              <a:buChar char="•"/>
            </a:pPr>
            <a:r>
              <a:rPr lang="it-IT" sz="2000" dirty="0">
                <a:latin typeface="Titillium Web" pitchFamily="2" charset="77"/>
                <a:ea typeface="Calibri" panose="020F0502020204030204" pitchFamily="34" charset="0"/>
                <a:cs typeface="Times New Roman" panose="02020603050405020304" pitchFamily="18" charset="0"/>
              </a:rPr>
              <a:t>coloro che </a:t>
            </a:r>
            <a:r>
              <a:rPr lang="it-IT" sz="2000" b="1" dirty="0">
                <a:latin typeface="Titillium Web" pitchFamily="2" charset="77"/>
                <a:ea typeface="Calibri" panose="020F0502020204030204" pitchFamily="34" charset="0"/>
                <a:cs typeface="Times New Roman" panose="02020603050405020304" pitchFamily="18" charset="0"/>
              </a:rPr>
              <a:t>sono stati</a:t>
            </a:r>
            <a:r>
              <a:rPr lang="it-IT" sz="2000" dirty="0">
                <a:latin typeface="Titillium Web" pitchFamily="2" charset="77"/>
                <a:ea typeface="Calibri" panose="020F0502020204030204" pitchFamily="34" charset="0"/>
                <a:cs typeface="Times New Roman" panose="02020603050405020304" pitchFamily="18" charset="0"/>
              </a:rPr>
              <a:t> </a:t>
            </a:r>
            <a:r>
              <a:rPr lang="it-IT" sz="2000" b="1" dirty="0">
                <a:latin typeface="Titillium Web" pitchFamily="2" charset="77"/>
                <a:ea typeface="Calibri" panose="020F0502020204030204" pitchFamily="34" charset="0"/>
                <a:cs typeface="Times New Roman" panose="02020603050405020304" pitchFamily="18" charset="0"/>
              </a:rPr>
              <a:t>presi in carico dai servizi sociali entro il settimo mese di fruizione del beneficio, con comunicazione comunque entro 31 ottobre 2023</a:t>
            </a:r>
            <a:r>
              <a:rPr lang="it-IT" sz="2000" dirty="0">
                <a:latin typeface="Titillium Web" pitchFamily="2" charset="77"/>
                <a:ea typeface="Calibri" panose="020F0502020204030204" pitchFamily="34" charset="0"/>
                <a:cs typeface="Times New Roman" panose="02020603050405020304" pitchFamily="18" charset="0"/>
              </a:rPr>
              <a:t>:</a:t>
            </a:r>
          </a:p>
        </p:txBody>
      </p:sp>
      <p:sp>
        <p:nvSpPr>
          <p:cNvPr id="27" name="CasellaDiTesto 26">
            <a:extLst>
              <a:ext uri="{FF2B5EF4-FFF2-40B4-BE49-F238E27FC236}">
                <a16:creationId xmlns:a16="http://schemas.microsoft.com/office/drawing/2014/main" id="{7842B59E-566D-9065-3C0D-BC1B7BF4138E}"/>
              </a:ext>
            </a:extLst>
          </p:cNvPr>
          <p:cNvSpPr txBox="1"/>
          <p:nvPr/>
        </p:nvSpPr>
        <p:spPr>
          <a:xfrm>
            <a:off x="2252776" y="4208423"/>
            <a:ext cx="7686447" cy="400110"/>
          </a:xfrm>
          <a:prstGeom prst="rect">
            <a:avLst/>
          </a:prstGeom>
          <a:noFill/>
        </p:spPr>
        <p:txBody>
          <a:bodyPr wrap="square" rtlCol="0">
            <a:spAutoFit/>
          </a:bodyPr>
          <a:lstStyle/>
          <a:p>
            <a:r>
              <a:rPr lang="it-IT" sz="2000">
                <a:latin typeface="Titillium Web" pitchFamily="2" charset="77"/>
                <a:ea typeface="Calibri" panose="020F0502020204030204" pitchFamily="34" charset="0"/>
                <a:cs typeface="Times New Roman" panose="02020603050405020304" pitchFamily="18" charset="0"/>
              </a:rPr>
              <a:t>nel 2023: ricevono il Reddito di Cittadinanza fino al 31 dicembre 2023</a:t>
            </a:r>
          </a:p>
        </p:txBody>
      </p:sp>
      <p:sp>
        <p:nvSpPr>
          <p:cNvPr id="32" name="CasellaDiTesto 31">
            <a:extLst>
              <a:ext uri="{FF2B5EF4-FFF2-40B4-BE49-F238E27FC236}">
                <a16:creationId xmlns:a16="http://schemas.microsoft.com/office/drawing/2014/main" id="{7E2B5867-5568-D8B6-8679-EEC448113E6C}"/>
              </a:ext>
            </a:extLst>
          </p:cNvPr>
          <p:cNvSpPr txBox="1"/>
          <p:nvPr/>
        </p:nvSpPr>
        <p:spPr>
          <a:xfrm>
            <a:off x="2252777" y="5152649"/>
            <a:ext cx="8492344" cy="745589"/>
          </a:xfrm>
          <a:prstGeom prst="rect">
            <a:avLst/>
          </a:prstGeom>
          <a:noFill/>
        </p:spPr>
        <p:txBody>
          <a:bodyPr wrap="square" rtlCol="0">
            <a:spAutoFit/>
          </a:bodyPr>
          <a:lstStyle/>
          <a:p>
            <a:pPr>
              <a:lnSpc>
                <a:spcPct val="107000"/>
              </a:lnSpc>
              <a:spcAft>
                <a:spcPts val="800"/>
              </a:spcAft>
            </a:pPr>
            <a:r>
              <a:rPr lang="it-IT" sz="2000" dirty="0">
                <a:latin typeface="Titillium Web" pitchFamily="2" charset="77"/>
                <a:ea typeface="Calibri" panose="020F0502020204030204" pitchFamily="34" charset="0"/>
                <a:cs typeface="Times New Roman" panose="02020603050405020304" pitchFamily="18" charset="0"/>
              </a:rPr>
              <a:t>nel 2024: possono richiedere il supporto per la formazione e il lavoro (SFL) per massimo 12 mesi non rinnovabili, se con ISEE non superiore a 6.000 euro  </a:t>
            </a:r>
          </a:p>
        </p:txBody>
      </p:sp>
      <p:grpSp>
        <p:nvGrpSpPr>
          <p:cNvPr id="2" name="Gruppo 1">
            <a:extLst>
              <a:ext uri="{FF2B5EF4-FFF2-40B4-BE49-F238E27FC236}">
                <a16:creationId xmlns:a16="http://schemas.microsoft.com/office/drawing/2014/main" id="{9B7E5972-989D-3BC1-E551-EC86229F962F}"/>
              </a:ext>
            </a:extLst>
          </p:cNvPr>
          <p:cNvGrpSpPr/>
          <p:nvPr/>
        </p:nvGrpSpPr>
        <p:grpSpPr>
          <a:xfrm>
            <a:off x="1140559" y="3922697"/>
            <a:ext cx="1051256" cy="1004975"/>
            <a:chOff x="4718175" y="2320015"/>
            <a:chExt cx="2636892" cy="2520804"/>
          </a:xfrm>
        </p:grpSpPr>
        <p:pic>
          <p:nvPicPr>
            <p:cNvPr id="5" name="Immagine 4" descr="Immagine che contiene Elementi grafici, schermata, cerchio, clipart&#10;&#10;Descrizione generata automaticamente">
              <a:extLst>
                <a:ext uri="{FF2B5EF4-FFF2-40B4-BE49-F238E27FC236}">
                  <a16:creationId xmlns:a16="http://schemas.microsoft.com/office/drawing/2014/main" id="{293CDC51-7060-6F6D-5951-CFDDA7A5FD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6885" y="2320015"/>
              <a:ext cx="2520804" cy="2520804"/>
            </a:xfrm>
            <a:prstGeom prst="rect">
              <a:avLst/>
            </a:prstGeom>
          </p:spPr>
        </p:pic>
        <p:sp>
          <p:nvSpPr>
            <p:cNvPr id="6" name="Rettangolo 5">
              <a:extLst>
                <a:ext uri="{FF2B5EF4-FFF2-40B4-BE49-F238E27FC236}">
                  <a16:creationId xmlns:a16="http://schemas.microsoft.com/office/drawing/2014/main" id="{28B66876-8C3A-8896-A0D7-493A9B01C3AF}"/>
                </a:ext>
              </a:extLst>
            </p:cNvPr>
            <p:cNvSpPr/>
            <p:nvPr/>
          </p:nvSpPr>
          <p:spPr>
            <a:xfrm>
              <a:off x="5457825" y="3151732"/>
              <a:ext cx="1057275" cy="10958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 name="Gruppo 6">
              <a:extLst>
                <a:ext uri="{FF2B5EF4-FFF2-40B4-BE49-F238E27FC236}">
                  <a16:creationId xmlns:a16="http://schemas.microsoft.com/office/drawing/2014/main" id="{AED60A62-F88D-0238-8F25-491D78B2B9FE}"/>
                </a:ext>
              </a:extLst>
            </p:cNvPr>
            <p:cNvGrpSpPr/>
            <p:nvPr/>
          </p:nvGrpSpPr>
          <p:grpSpPr>
            <a:xfrm>
              <a:off x="4718175" y="2973635"/>
              <a:ext cx="2636892" cy="1506896"/>
              <a:chOff x="7836590" y="2489054"/>
              <a:chExt cx="2636892" cy="1506896"/>
            </a:xfrm>
          </p:grpSpPr>
          <p:sp>
            <p:nvSpPr>
              <p:cNvPr id="9" name="CasellaDiTesto 8">
                <a:extLst>
                  <a:ext uri="{FF2B5EF4-FFF2-40B4-BE49-F238E27FC236}">
                    <a16:creationId xmlns:a16="http://schemas.microsoft.com/office/drawing/2014/main" id="{8B7F860D-5ECD-1A13-C190-7D62F2CBD3F1}"/>
                  </a:ext>
                </a:extLst>
              </p:cNvPr>
              <p:cNvSpPr txBox="1"/>
              <p:nvPr/>
            </p:nvSpPr>
            <p:spPr>
              <a:xfrm>
                <a:off x="8393491" y="2489054"/>
                <a:ext cx="1667475" cy="1312404"/>
              </a:xfrm>
              <a:prstGeom prst="rect">
                <a:avLst/>
              </a:prstGeom>
              <a:noFill/>
            </p:spPr>
            <p:txBody>
              <a:bodyPr wrap="square" rtlCol="0">
                <a:spAutoFit/>
              </a:bodyPr>
              <a:lstStyle/>
              <a:p>
                <a:r>
                  <a:rPr lang="it-IT" sz="2800" b="1">
                    <a:latin typeface="Titillium Web" pitchFamily="2" charset="77"/>
                  </a:rPr>
                  <a:t>31</a:t>
                </a:r>
              </a:p>
            </p:txBody>
          </p:sp>
          <p:sp>
            <p:nvSpPr>
              <p:cNvPr id="10" name="CasellaDiTesto 9">
                <a:extLst>
                  <a:ext uri="{FF2B5EF4-FFF2-40B4-BE49-F238E27FC236}">
                    <a16:creationId xmlns:a16="http://schemas.microsoft.com/office/drawing/2014/main" id="{F9503A29-6182-B479-F2C6-A1F20B847B4C}"/>
                  </a:ext>
                </a:extLst>
              </p:cNvPr>
              <p:cNvSpPr txBox="1"/>
              <p:nvPr/>
            </p:nvSpPr>
            <p:spPr>
              <a:xfrm>
                <a:off x="7836590" y="3262546"/>
                <a:ext cx="2636892" cy="733404"/>
              </a:xfrm>
              <a:prstGeom prst="rect">
                <a:avLst/>
              </a:prstGeom>
              <a:noFill/>
            </p:spPr>
            <p:txBody>
              <a:bodyPr wrap="square" rtlCol="0">
                <a:spAutoFit/>
              </a:bodyPr>
              <a:lstStyle/>
              <a:p>
                <a:pPr algn="ctr">
                  <a:lnSpc>
                    <a:spcPts val="1600"/>
                  </a:lnSpc>
                </a:pPr>
                <a:r>
                  <a:rPr lang="it-IT" sz="1000" b="1">
                    <a:latin typeface="Titillium Web" pitchFamily="2" charset="77"/>
                  </a:rPr>
                  <a:t>dicembre</a:t>
                </a:r>
              </a:p>
            </p:txBody>
          </p:sp>
        </p:grpSp>
      </p:grpSp>
      <p:grpSp>
        <p:nvGrpSpPr>
          <p:cNvPr id="11" name="Gruppo 10">
            <a:extLst>
              <a:ext uri="{FF2B5EF4-FFF2-40B4-BE49-F238E27FC236}">
                <a16:creationId xmlns:a16="http://schemas.microsoft.com/office/drawing/2014/main" id="{5B1905F4-2482-8698-0E24-552CB5FCF51D}"/>
              </a:ext>
            </a:extLst>
          </p:cNvPr>
          <p:cNvGrpSpPr/>
          <p:nvPr/>
        </p:nvGrpSpPr>
        <p:grpSpPr>
          <a:xfrm>
            <a:off x="1152005" y="5187617"/>
            <a:ext cx="1171922" cy="1004975"/>
            <a:chOff x="4746885" y="2320015"/>
            <a:chExt cx="2939561" cy="2520804"/>
          </a:xfrm>
        </p:grpSpPr>
        <p:pic>
          <p:nvPicPr>
            <p:cNvPr id="12" name="Immagine 11" descr="Immagine che contiene Elementi grafici, schermata, cerchio, clipart&#10;&#10;Descrizione generata automaticamente">
              <a:extLst>
                <a:ext uri="{FF2B5EF4-FFF2-40B4-BE49-F238E27FC236}">
                  <a16:creationId xmlns:a16="http://schemas.microsoft.com/office/drawing/2014/main" id="{50F74F16-FF2F-157F-FA66-2375C4D36F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6885" y="2320015"/>
              <a:ext cx="2520804" cy="2520804"/>
            </a:xfrm>
            <a:prstGeom prst="rect">
              <a:avLst/>
            </a:prstGeom>
          </p:spPr>
        </p:pic>
        <p:sp>
          <p:nvSpPr>
            <p:cNvPr id="13" name="Rettangolo 12">
              <a:extLst>
                <a:ext uri="{FF2B5EF4-FFF2-40B4-BE49-F238E27FC236}">
                  <a16:creationId xmlns:a16="http://schemas.microsoft.com/office/drawing/2014/main" id="{1D324F83-239E-CAAF-01AA-717A789B512E}"/>
                </a:ext>
              </a:extLst>
            </p:cNvPr>
            <p:cNvSpPr/>
            <p:nvPr/>
          </p:nvSpPr>
          <p:spPr>
            <a:xfrm>
              <a:off x="5457825" y="3151732"/>
              <a:ext cx="1057275" cy="10958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CasellaDiTesto 14">
              <a:extLst>
                <a:ext uri="{FF2B5EF4-FFF2-40B4-BE49-F238E27FC236}">
                  <a16:creationId xmlns:a16="http://schemas.microsoft.com/office/drawing/2014/main" id="{31F999CD-2DEE-91E6-5D2F-A167CA720A64}"/>
                </a:ext>
              </a:extLst>
            </p:cNvPr>
            <p:cNvSpPr txBox="1"/>
            <p:nvPr/>
          </p:nvSpPr>
          <p:spPr>
            <a:xfrm>
              <a:off x="5108400" y="3267552"/>
              <a:ext cx="2578046" cy="887804"/>
            </a:xfrm>
            <a:prstGeom prst="rect">
              <a:avLst/>
            </a:prstGeom>
            <a:noFill/>
          </p:spPr>
          <p:txBody>
            <a:bodyPr wrap="square" rtlCol="0">
              <a:spAutoFit/>
            </a:bodyPr>
            <a:lstStyle/>
            <a:p>
              <a:pPr>
                <a:lnSpc>
                  <a:spcPts val="2000"/>
                </a:lnSpc>
              </a:pPr>
              <a:r>
                <a:rPr lang="it-IT" b="1">
                  <a:latin typeface="Titillium Web" pitchFamily="2" charset="77"/>
                </a:rPr>
                <a:t>2024</a:t>
              </a:r>
            </a:p>
          </p:txBody>
        </p:sp>
      </p:grpSp>
      <p:grpSp>
        <p:nvGrpSpPr>
          <p:cNvPr id="19" name="Gruppo 18">
            <a:extLst>
              <a:ext uri="{FF2B5EF4-FFF2-40B4-BE49-F238E27FC236}">
                <a16:creationId xmlns:a16="http://schemas.microsoft.com/office/drawing/2014/main" id="{F1523FF3-5CDC-5245-E3ED-8670B1836D73}"/>
              </a:ext>
            </a:extLst>
          </p:cNvPr>
          <p:cNvGrpSpPr/>
          <p:nvPr/>
        </p:nvGrpSpPr>
        <p:grpSpPr>
          <a:xfrm>
            <a:off x="0" y="6374893"/>
            <a:ext cx="1295999" cy="276999"/>
            <a:chOff x="284479" y="6384391"/>
            <a:chExt cx="1295999" cy="276999"/>
          </a:xfrm>
        </p:grpSpPr>
        <p:sp>
          <p:nvSpPr>
            <p:cNvPr id="21" name="Rettangolo con angoli arrotondati sullo stesso lato 20">
              <a:extLst>
                <a:ext uri="{FF2B5EF4-FFF2-40B4-BE49-F238E27FC236}">
                  <a16:creationId xmlns:a16="http://schemas.microsoft.com/office/drawing/2014/main" id="{3400CD1B-C398-152E-C788-3652D9A2966B}"/>
                </a:ext>
              </a:extLst>
            </p:cNvPr>
            <p:cNvSpPr/>
            <p:nvPr/>
          </p:nvSpPr>
          <p:spPr>
            <a:xfrm rot="5400000">
              <a:off x="820380" y="5874892"/>
              <a:ext cx="224198" cy="1295999"/>
            </a:xfrm>
            <a:prstGeom prst="round2SameRect">
              <a:avLst>
                <a:gd name="adj1" fmla="val 50000"/>
                <a:gd name="adj2" fmla="val 0"/>
              </a:avLst>
            </a:prstGeom>
            <a:solidFill>
              <a:srgbClr val="F36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CasellaDiTesto 29">
              <a:extLst>
                <a:ext uri="{FF2B5EF4-FFF2-40B4-BE49-F238E27FC236}">
                  <a16:creationId xmlns:a16="http://schemas.microsoft.com/office/drawing/2014/main" id="{4361CF86-F260-220C-BE40-79DC408EFF9E}"/>
                </a:ext>
              </a:extLst>
            </p:cNvPr>
            <p:cNvSpPr txBox="1"/>
            <p:nvPr/>
          </p:nvSpPr>
          <p:spPr>
            <a:xfrm>
              <a:off x="284479" y="6384391"/>
              <a:ext cx="1198881" cy="276999"/>
            </a:xfrm>
            <a:prstGeom prst="rect">
              <a:avLst/>
            </a:prstGeom>
            <a:noFill/>
          </p:spPr>
          <p:txBody>
            <a:bodyPr wrap="square" rtlCol="0">
              <a:spAutoFit/>
            </a:bodyPr>
            <a:lstStyle/>
            <a:p>
              <a:r>
                <a:rPr lang="it-IT" sz="1200">
                  <a:solidFill>
                    <a:schemeClr val="bg1"/>
                  </a:solidFill>
                  <a:latin typeface="Titillium Web" pitchFamily="2" charset="77"/>
                </a:rPr>
                <a:t>Fase transitoria</a:t>
              </a:r>
            </a:p>
          </p:txBody>
        </p:sp>
      </p:grpSp>
      <p:sp>
        <p:nvSpPr>
          <p:cNvPr id="4" name="Segnaposto numero diapositiva 7">
            <a:extLst>
              <a:ext uri="{FF2B5EF4-FFF2-40B4-BE49-F238E27FC236}">
                <a16:creationId xmlns:a16="http://schemas.microsoft.com/office/drawing/2014/main" id="{715B6ADF-F6C8-D527-1150-9CF26575C9E0}"/>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8</a:t>
            </a:fld>
            <a:endParaRPr lang="it-IT" dirty="0"/>
          </a:p>
        </p:txBody>
      </p:sp>
    </p:spTree>
    <p:extLst>
      <p:ext uri="{BB962C8B-B14F-4D97-AF65-F5344CB8AC3E}">
        <p14:creationId xmlns:p14="http://schemas.microsoft.com/office/powerpoint/2010/main" val="40923935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con angoli arrotondati 7">
            <a:extLst>
              <a:ext uri="{FF2B5EF4-FFF2-40B4-BE49-F238E27FC236}">
                <a16:creationId xmlns:a16="http://schemas.microsoft.com/office/drawing/2014/main" id="{919737AC-640D-F474-E953-B03975BCB66E}"/>
              </a:ext>
            </a:extLst>
          </p:cNvPr>
          <p:cNvSpPr/>
          <p:nvPr/>
        </p:nvSpPr>
        <p:spPr>
          <a:xfrm>
            <a:off x="8523354" y="2018806"/>
            <a:ext cx="2748663" cy="3855154"/>
          </a:xfrm>
          <a:prstGeom prst="roundRect">
            <a:avLst>
              <a:gd name="adj" fmla="val 8337"/>
            </a:avLst>
          </a:prstGeom>
          <a:solidFill>
            <a:srgbClr val="73CCF5">
              <a:alpha val="20000"/>
            </a:srgb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Titolo 8">
            <a:extLst>
              <a:ext uri="{FF2B5EF4-FFF2-40B4-BE49-F238E27FC236}">
                <a16:creationId xmlns:a16="http://schemas.microsoft.com/office/drawing/2014/main" id="{E58E1011-0282-52BB-6632-7B2F791E72E4}"/>
              </a:ext>
            </a:extLst>
          </p:cNvPr>
          <p:cNvSpPr>
            <a:spLocks noGrp="1"/>
          </p:cNvSpPr>
          <p:nvPr>
            <p:ph type="title"/>
          </p:nvPr>
        </p:nvSpPr>
        <p:spPr>
          <a:xfrm>
            <a:off x="344384" y="1050811"/>
            <a:ext cx="11608364" cy="584775"/>
          </a:xfrm>
        </p:spPr>
        <p:txBody>
          <a:bodyPr/>
          <a:lstStyle/>
          <a:p>
            <a:r>
              <a:rPr lang="it-IT" sz="3800" dirty="0">
                <a:latin typeface="Titillium Web" pitchFamily="2" charset="77"/>
              </a:rPr>
              <a:t>IL SUPPORTO PER LA FORMAZIONE E IL LAVORO</a:t>
            </a:r>
          </a:p>
        </p:txBody>
      </p:sp>
      <p:sp>
        <p:nvSpPr>
          <p:cNvPr id="8" name="CasellaDiTesto 4">
            <a:extLst>
              <a:ext uri="{FF2B5EF4-FFF2-40B4-BE49-F238E27FC236}">
                <a16:creationId xmlns:a16="http://schemas.microsoft.com/office/drawing/2014/main" id="{280069E1-362E-0034-D092-773A24A39F89}"/>
              </a:ext>
            </a:extLst>
          </p:cNvPr>
          <p:cNvSpPr txBox="1"/>
          <p:nvPr/>
        </p:nvSpPr>
        <p:spPr>
          <a:xfrm>
            <a:off x="8321560" y="2192057"/>
            <a:ext cx="2950458" cy="2031325"/>
          </a:xfrm>
          <a:prstGeom prst="rect">
            <a:avLst/>
          </a:prstGeom>
          <a:noFill/>
        </p:spPr>
        <p:txBody>
          <a:bodyPr wrap="square">
            <a:spAutoFit/>
          </a:bodyPr>
          <a:lstStyle/>
          <a:p>
            <a:pPr marL="273050" lvl="1" algn="ctr" defTabSz="554466">
              <a:tabLst>
                <a:tab pos="273050" algn="l"/>
                <a:tab pos="1081088" algn="l"/>
              </a:tabLst>
            </a:pPr>
            <a:r>
              <a:rPr lang="it-IT" b="1" kern="0">
                <a:latin typeface="Titillium Web" pitchFamily="2" charset="77"/>
                <a:cs typeface="Times New Roman" panose="02020603050405020304" pitchFamily="18" charset="0"/>
              </a:rPr>
              <a:t>Ammontare del beneficio: </a:t>
            </a:r>
          </a:p>
          <a:p>
            <a:pPr marL="273050" lvl="1" algn="ctr" defTabSz="554466">
              <a:tabLst>
                <a:tab pos="273050" algn="l"/>
                <a:tab pos="1081088" algn="l"/>
              </a:tabLst>
            </a:pPr>
            <a:r>
              <a:rPr lang="it-IT" kern="0">
                <a:latin typeface="Titillium Web" pitchFamily="2" charset="77"/>
                <a:cs typeface="Times New Roman" panose="02020603050405020304" pitchFamily="18" charset="0"/>
              </a:rPr>
              <a:t>€. 350 mensili per la durata della partecipazione ai progetti e alle politiche attive del lavoro, max 12 mesi</a:t>
            </a:r>
          </a:p>
        </p:txBody>
      </p:sp>
      <p:sp>
        <p:nvSpPr>
          <p:cNvPr id="10" name="object 17">
            <a:extLst>
              <a:ext uri="{FF2B5EF4-FFF2-40B4-BE49-F238E27FC236}">
                <a16:creationId xmlns:a16="http://schemas.microsoft.com/office/drawing/2014/main" id="{CE6340A9-925B-A720-EC42-12B0A2AAB510}"/>
              </a:ext>
            </a:extLst>
          </p:cNvPr>
          <p:cNvSpPr/>
          <p:nvPr/>
        </p:nvSpPr>
        <p:spPr>
          <a:xfrm>
            <a:off x="9117514" y="4217281"/>
            <a:ext cx="1560342" cy="1662780"/>
          </a:xfrm>
          <a:prstGeom prst="rect">
            <a:avLst/>
          </a:prstGeom>
          <a:blipFill>
            <a:blip r:embed="rId2" cstate="print"/>
            <a:stretch>
              <a:fillRect/>
            </a:stretch>
          </a:blipFill>
        </p:spPr>
        <p:txBody>
          <a:bodyPr wrap="square" lIns="0" tIns="0" rIns="0" bIns="0" rtlCol="0"/>
          <a:lstStyle/>
          <a:p>
            <a:endParaRPr/>
          </a:p>
        </p:txBody>
      </p:sp>
      <p:sp>
        <p:nvSpPr>
          <p:cNvPr id="12" name="CasellaDiTesto 11">
            <a:extLst>
              <a:ext uri="{FF2B5EF4-FFF2-40B4-BE49-F238E27FC236}">
                <a16:creationId xmlns:a16="http://schemas.microsoft.com/office/drawing/2014/main" id="{650ECF2A-2DD4-B063-BEDB-4B992A7C33F7}"/>
              </a:ext>
            </a:extLst>
          </p:cNvPr>
          <p:cNvSpPr txBox="1"/>
          <p:nvPr/>
        </p:nvSpPr>
        <p:spPr>
          <a:xfrm>
            <a:off x="344384" y="2018806"/>
            <a:ext cx="7912500" cy="3939540"/>
          </a:xfrm>
          <a:prstGeom prst="rect">
            <a:avLst/>
          </a:prstGeom>
          <a:noFill/>
        </p:spPr>
        <p:txBody>
          <a:bodyPr wrap="square">
            <a:spAutoFit/>
          </a:bodyPr>
          <a:lstStyle/>
          <a:p>
            <a:pPr>
              <a:spcBef>
                <a:spcPts val="600"/>
              </a:spcBef>
              <a:spcAft>
                <a:spcPts val="600"/>
              </a:spcAft>
            </a:pPr>
            <a:r>
              <a:rPr lang="it-IT" sz="2000" b="1" dirty="0">
                <a:latin typeface="Titillium Web" pitchFamily="2" charset="77"/>
              </a:rPr>
              <a:t>Destinatari</a:t>
            </a:r>
          </a:p>
          <a:p>
            <a:pPr marL="285750" indent="-285750">
              <a:spcBef>
                <a:spcPts val="600"/>
              </a:spcBef>
              <a:spcAft>
                <a:spcPts val="600"/>
              </a:spcAft>
              <a:buFont typeface="Arial" panose="020B0604020202020204" pitchFamily="34" charset="0"/>
              <a:buChar char="•"/>
            </a:pPr>
            <a:r>
              <a:rPr lang="it-IT" sz="2000" dirty="0">
                <a:latin typeface="Titillium Web" pitchFamily="2" charset="77"/>
              </a:rPr>
              <a:t>componenti nuclei familiari di </a:t>
            </a:r>
            <a:r>
              <a:rPr lang="it-IT" sz="2000" b="1" dirty="0">
                <a:latin typeface="Titillium Web" pitchFamily="2" charset="77"/>
              </a:rPr>
              <a:t>età compresa tra i 18 e 59 anni</a:t>
            </a:r>
            <a:r>
              <a:rPr lang="it-IT" sz="2000" dirty="0">
                <a:latin typeface="Titillium Web" pitchFamily="2" charset="77"/>
              </a:rPr>
              <a:t>, che non hanno i requisiti per accedere all’Assegno di inclusione;</a:t>
            </a:r>
          </a:p>
          <a:p>
            <a:pPr marL="285750" indent="-285750">
              <a:spcBef>
                <a:spcPts val="600"/>
              </a:spcBef>
              <a:spcAft>
                <a:spcPts val="600"/>
              </a:spcAft>
              <a:buFont typeface="Arial" panose="020B0604020202020204" pitchFamily="34" charset="0"/>
              <a:buChar char="•"/>
            </a:pPr>
            <a:r>
              <a:rPr lang="it-IT" sz="2000" dirty="0">
                <a:latin typeface="Titillium Web" pitchFamily="2" charset="77"/>
              </a:rPr>
              <a:t>può essere utilizzato anche dai </a:t>
            </a:r>
            <a:r>
              <a:rPr lang="it-IT" sz="2000" b="1" dirty="0">
                <a:latin typeface="Titillium Web" pitchFamily="2" charset="77"/>
              </a:rPr>
              <a:t>componenti dei nuclei che percepiscono l’assegno di inclusione</a:t>
            </a:r>
            <a:r>
              <a:rPr lang="it-IT" sz="2000" dirty="0">
                <a:latin typeface="Titillium Web" pitchFamily="2" charset="77"/>
              </a:rPr>
              <a:t>, che non siano calcolati nella scala di equivalenza, ad eccezione dei genitori;</a:t>
            </a:r>
          </a:p>
          <a:p>
            <a:pPr marL="285750" indent="-285750">
              <a:spcBef>
                <a:spcPts val="600"/>
              </a:spcBef>
              <a:spcAft>
                <a:spcPts val="600"/>
              </a:spcAft>
              <a:buFont typeface="Arial" panose="020B0604020202020204" pitchFamily="34" charset="0"/>
              <a:buChar char="•"/>
            </a:pPr>
            <a:r>
              <a:rPr lang="it-IT" sz="2000" dirty="0">
                <a:latin typeface="Titillium Web" pitchFamily="2" charset="77"/>
              </a:rPr>
              <a:t>valore </a:t>
            </a:r>
            <a:r>
              <a:rPr lang="it-IT" sz="2000" b="1" dirty="0">
                <a:latin typeface="Titillium Web" pitchFamily="2" charset="77"/>
              </a:rPr>
              <a:t>ISEE non superiore € 6.000</a:t>
            </a:r>
          </a:p>
          <a:p>
            <a:pPr marL="285750" indent="-285750">
              <a:spcBef>
                <a:spcPts val="600"/>
              </a:spcBef>
              <a:spcAft>
                <a:spcPts val="600"/>
              </a:spcAft>
              <a:buFont typeface="Arial" panose="020B0604020202020204" pitchFamily="34" charset="0"/>
              <a:buChar char="•"/>
            </a:pPr>
            <a:r>
              <a:rPr lang="it-IT" sz="2000" dirty="0">
                <a:latin typeface="Titillium Web" pitchFamily="2" charset="77"/>
              </a:rPr>
              <a:t>valore </a:t>
            </a:r>
            <a:r>
              <a:rPr lang="it-IT" sz="2000" b="1" dirty="0">
                <a:latin typeface="Titillium Web" pitchFamily="2" charset="77"/>
              </a:rPr>
              <a:t>reddito familiare non superiore a €. 6.000, </a:t>
            </a:r>
            <a:r>
              <a:rPr lang="it-IT" sz="2000" dirty="0">
                <a:latin typeface="Titillium Web" pitchFamily="2" charset="77"/>
              </a:rPr>
              <a:t>moltiplicato per il corrispondente parametro della scala di equivalenza ai fini ISEE;</a:t>
            </a:r>
          </a:p>
          <a:p>
            <a:pPr marL="285750" indent="-285750">
              <a:spcBef>
                <a:spcPts val="600"/>
              </a:spcBef>
              <a:spcAft>
                <a:spcPts val="600"/>
              </a:spcAft>
              <a:buFont typeface="Arial" panose="020B0604020202020204" pitchFamily="34" charset="0"/>
              <a:buChar char="•"/>
            </a:pPr>
            <a:r>
              <a:rPr lang="it-IT" sz="2000" dirty="0">
                <a:latin typeface="Titillium Web" pitchFamily="2" charset="77"/>
              </a:rPr>
              <a:t>stessi requisiti previsti per l’Assegno di inclusione, tranne ISEE</a:t>
            </a:r>
          </a:p>
        </p:txBody>
      </p:sp>
      <p:sp>
        <p:nvSpPr>
          <p:cNvPr id="2" name="Segnaposto numero diapositiva 7">
            <a:extLst>
              <a:ext uri="{FF2B5EF4-FFF2-40B4-BE49-F238E27FC236}">
                <a16:creationId xmlns:a16="http://schemas.microsoft.com/office/drawing/2014/main" id="{B5232EFF-2864-DB63-8FBD-56C23156EB09}"/>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80</a:t>
            </a:fld>
            <a:endParaRPr lang="it-IT" dirty="0"/>
          </a:p>
        </p:txBody>
      </p:sp>
      <p:grpSp>
        <p:nvGrpSpPr>
          <p:cNvPr id="15" name="Gruppo 14">
            <a:extLst>
              <a:ext uri="{FF2B5EF4-FFF2-40B4-BE49-F238E27FC236}">
                <a16:creationId xmlns:a16="http://schemas.microsoft.com/office/drawing/2014/main" id="{DE9C1FC5-9E7D-4D66-FCC7-D017601CFC38}"/>
              </a:ext>
            </a:extLst>
          </p:cNvPr>
          <p:cNvGrpSpPr/>
          <p:nvPr/>
        </p:nvGrpSpPr>
        <p:grpSpPr>
          <a:xfrm>
            <a:off x="0" y="6383461"/>
            <a:ext cx="3049235" cy="276999"/>
            <a:chOff x="0" y="6383461"/>
            <a:chExt cx="3049235" cy="276999"/>
          </a:xfrm>
        </p:grpSpPr>
        <p:grpSp>
          <p:nvGrpSpPr>
            <p:cNvPr id="9" name="Gruppo 8">
              <a:extLst>
                <a:ext uri="{FF2B5EF4-FFF2-40B4-BE49-F238E27FC236}">
                  <a16:creationId xmlns:a16="http://schemas.microsoft.com/office/drawing/2014/main" id="{F74FF915-BFB2-9ACF-4376-39BB6EB39FB2}"/>
                </a:ext>
              </a:extLst>
            </p:cNvPr>
            <p:cNvGrpSpPr/>
            <p:nvPr/>
          </p:nvGrpSpPr>
          <p:grpSpPr>
            <a:xfrm>
              <a:off x="0" y="6383461"/>
              <a:ext cx="2883367" cy="276999"/>
              <a:chOff x="284477" y="6384391"/>
              <a:chExt cx="1756772" cy="276999"/>
            </a:xfrm>
          </p:grpSpPr>
          <p:sp>
            <p:nvSpPr>
              <p:cNvPr id="11" name="Rettangolo con angoli arrotondati sullo stesso lato 10">
                <a:extLst>
                  <a:ext uri="{FF2B5EF4-FFF2-40B4-BE49-F238E27FC236}">
                    <a16:creationId xmlns:a16="http://schemas.microsoft.com/office/drawing/2014/main" id="{3FDDEC49-CC5F-BF9C-576F-6EB714586014}"/>
                  </a:ext>
                </a:extLst>
              </p:cNvPr>
              <p:cNvSpPr/>
              <p:nvPr/>
            </p:nvSpPr>
            <p:spPr>
              <a:xfrm rot="5400000">
                <a:off x="1026575" y="5668697"/>
                <a:ext cx="224198" cy="1708393"/>
              </a:xfrm>
              <a:prstGeom prst="round2SameRect">
                <a:avLst>
                  <a:gd name="adj1" fmla="val 50000"/>
                  <a:gd name="adj2" fmla="val 0"/>
                </a:avLst>
              </a:prstGeom>
              <a:solidFill>
                <a:srgbClr val="4E8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a:p>
            </p:txBody>
          </p:sp>
          <p:sp>
            <p:nvSpPr>
              <p:cNvPr id="13" name="CasellaDiTesto 12">
                <a:extLst>
                  <a:ext uri="{FF2B5EF4-FFF2-40B4-BE49-F238E27FC236}">
                    <a16:creationId xmlns:a16="http://schemas.microsoft.com/office/drawing/2014/main" id="{1FAC92D2-5DA2-D545-20D2-194D5DC99CEC}"/>
                  </a:ext>
                </a:extLst>
              </p:cNvPr>
              <p:cNvSpPr txBox="1"/>
              <p:nvPr/>
            </p:nvSpPr>
            <p:spPr>
              <a:xfrm>
                <a:off x="284479" y="6384391"/>
                <a:ext cx="1756770" cy="276999"/>
              </a:xfrm>
              <a:prstGeom prst="rect">
                <a:avLst/>
              </a:prstGeom>
              <a:solidFill>
                <a:srgbClr val="92D050"/>
              </a:solidFill>
              <a:ln>
                <a:noFill/>
              </a:ln>
            </p:spPr>
            <p:txBody>
              <a:bodyPr wrap="square" rtlCol="0">
                <a:spAutoFit/>
              </a:bodyPr>
              <a:lstStyle/>
              <a:p>
                <a:r>
                  <a:rPr lang="it-IT" sz="1200" dirty="0">
                    <a:solidFill>
                      <a:schemeClr val="bg1"/>
                    </a:solidFill>
                    <a:latin typeface="Titillium Web" pitchFamily="2" charset="77"/>
                  </a:rPr>
                  <a:t>Il Supporto per la formazione e il lavoro</a:t>
                </a:r>
              </a:p>
            </p:txBody>
          </p:sp>
        </p:grpSp>
        <p:sp>
          <p:nvSpPr>
            <p:cNvPr id="14" name="Ovale 13">
              <a:extLst>
                <a:ext uri="{FF2B5EF4-FFF2-40B4-BE49-F238E27FC236}">
                  <a16:creationId xmlns:a16="http://schemas.microsoft.com/office/drawing/2014/main" id="{7FE98974-FD1F-3C78-C38D-ABFE7A1A313E}"/>
                </a:ext>
              </a:extLst>
            </p:cNvPr>
            <p:cNvSpPr/>
            <p:nvPr/>
          </p:nvSpPr>
          <p:spPr>
            <a:xfrm>
              <a:off x="2733925" y="6387336"/>
              <a:ext cx="315310" cy="273124"/>
            </a:xfrm>
            <a:prstGeom prst="ellips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19338936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7">
            <a:extLst>
              <a:ext uri="{FF2B5EF4-FFF2-40B4-BE49-F238E27FC236}">
                <a16:creationId xmlns:a16="http://schemas.microsoft.com/office/drawing/2014/main" id="{D7397E21-F4E5-8AA6-EC93-23B5908CDCBB}"/>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81</a:t>
            </a:fld>
            <a:endParaRPr lang="it-IT" dirty="0"/>
          </a:p>
        </p:txBody>
      </p:sp>
      <p:sp>
        <p:nvSpPr>
          <p:cNvPr id="2" name="object 2"/>
          <p:cNvSpPr/>
          <p:nvPr/>
        </p:nvSpPr>
        <p:spPr>
          <a:xfrm>
            <a:off x="1713" y="962"/>
            <a:ext cx="12190287" cy="685703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554440"/>
            <a:endParaRPr sz="1092">
              <a:solidFill>
                <a:prstClr val="black"/>
              </a:solidFill>
              <a:latin typeface="Calibri"/>
            </a:endParaRPr>
          </a:p>
        </p:txBody>
      </p:sp>
      <p:grpSp>
        <p:nvGrpSpPr>
          <p:cNvPr id="5" name="Gruppo 4">
            <a:extLst>
              <a:ext uri="{FF2B5EF4-FFF2-40B4-BE49-F238E27FC236}">
                <a16:creationId xmlns:a16="http://schemas.microsoft.com/office/drawing/2014/main" id="{53B439B5-6AFB-3A8E-7135-BEB08668EEF3}"/>
              </a:ext>
            </a:extLst>
          </p:cNvPr>
          <p:cNvGrpSpPr/>
          <p:nvPr/>
        </p:nvGrpSpPr>
        <p:grpSpPr>
          <a:xfrm>
            <a:off x="1968670" y="2974860"/>
            <a:ext cx="8254660" cy="908280"/>
            <a:chOff x="1562633" y="2974860"/>
            <a:chExt cx="8254660" cy="908280"/>
          </a:xfrm>
        </p:grpSpPr>
        <p:sp>
          <p:nvSpPr>
            <p:cNvPr id="12" name="object 12"/>
            <p:cNvSpPr/>
            <p:nvPr/>
          </p:nvSpPr>
          <p:spPr>
            <a:xfrm>
              <a:off x="1562633" y="3112614"/>
              <a:ext cx="6795577" cy="632771"/>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pPr defTabSz="554440"/>
              <a:endParaRPr sz="1092">
                <a:solidFill>
                  <a:prstClr val="black"/>
                </a:solidFill>
                <a:latin typeface="Calibri"/>
              </a:endParaRPr>
            </a:p>
          </p:txBody>
        </p:sp>
        <p:pic>
          <p:nvPicPr>
            <p:cNvPr id="14" name="Immagine 1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58210" y="2974860"/>
              <a:ext cx="1459083" cy="908280"/>
            </a:xfrm>
            <a:prstGeom prst="rect">
              <a:avLst/>
            </a:prstGeom>
          </p:spPr>
        </p:pic>
      </p:grpSp>
    </p:spTree>
    <p:extLst>
      <p:ext uri="{BB962C8B-B14F-4D97-AF65-F5344CB8AC3E}">
        <p14:creationId xmlns:p14="http://schemas.microsoft.com/office/powerpoint/2010/main" val="453735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ttangolo 24">
            <a:extLst>
              <a:ext uri="{FF2B5EF4-FFF2-40B4-BE49-F238E27FC236}">
                <a16:creationId xmlns:a16="http://schemas.microsoft.com/office/drawing/2014/main" id="{DC1172BB-5E96-E054-F659-2ED8A79CA9A0}"/>
              </a:ext>
            </a:extLst>
          </p:cNvPr>
          <p:cNvSpPr/>
          <p:nvPr/>
        </p:nvSpPr>
        <p:spPr>
          <a:xfrm>
            <a:off x="4980242" y="3287043"/>
            <a:ext cx="4848432" cy="320238"/>
          </a:xfrm>
          <a:prstGeom prst="rect">
            <a:avLst/>
          </a:prstGeom>
          <a:solidFill>
            <a:schemeClr val="accent1">
              <a:alpha val="3363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Titolo 8"/>
          <p:cNvSpPr>
            <a:spLocks noGrp="1"/>
          </p:cNvSpPr>
          <p:nvPr>
            <p:ph type="title"/>
          </p:nvPr>
        </p:nvSpPr>
        <p:spPr>
          <a:xfrm>
            <a:off x="740437" y="1060063"/>
            <a:ext cx="11080148" cy="584775"/>
          </a:xfrm>
        </p:spPr>
        <p:txBody>
          <a:bodyPr/>
          <a:lstStyle/>
          <a:p>
            <a:r>
              <a:rPr lang="it-IT" sz="3800">
                <a:latin typeface="Titillium Web" pitchFamily="2" charset="77"/>
              </a:rPr>
              <a:t>ALCUNI ESEMPI</a:t>
            </a:r>
          </a:p>
        </p:txBody>
      </p:sp>
      <p:cxnSp>
        <p:nvCxnSpPr>
          <p:cNvPr id="2" name="Connettore 2 1">
            <a:extLst>
              <a:ext uri="{FF2B5EF4-FFF2-40B4-BE49-F238E27FC236}">
                <a16:creationId xmlns:a16="http://schemas.microsoft.com/office/drawing/2014/main" id="{35964F82-E7E3-3785-7D27-2857820C96A0}"/>
              </a:ext>
            </a:extLst>
          </p:cNvPr>
          <p:cNvCxnSpPr>
            <a:cxnSpLocks/>
          </p:cNvCxnSpPr>
          <p:nvPr/>
        </p:nvCxnSpPr>
        <p:spPr>
          <a:xfrm>
            <a:off x="0" y="3814584"/>
            <a:ext cx="11287125" cy="0"/>
          </a:xfrm>
          <a:prstGeom prst="straightConnector1">
            <a:avLst/>
          </a:prstGeom>
          <a:ln w="25400">
            <a:solidFill>
              <a:srgbClr val="007DB3"/>
            </a:solidFill>
            <a:tailEnd type="triangle" w="lg" len="lg"/>
          </a:ln>
        </p:spPr>
        <p:style>
          <a:lnRef idx="1">
            <a:schemeClr val="accent1"/>
          </a:lnRef>
          <a:fillRef idx="0">
            <a:schemeClr val="accent1"/>
          </a:fillRef>
          <a:effectRef idx="0">
            <a:schemeClr val="accent1"/>
          </a:effectRef>
          <a:fontRef idx="minor">
            <a:schemeClr val="tx1"/>
          </a:fontRef>
        </p:style>
      </p:cxnSp>
      <p:sp>
        <p:nvSpPr>
          <p:cNvPr id="6" name="Rettangolo con angoli arrotondati 5">
            <a:extLst>
              <a:ext uri="{FF2B5EF4-FFF2-40B4-BE49-F238E27FC236}">
                <a16:creationId xmlns:a16="http://schemas.microsoft.com/office/drawing/2014/main" id="{C666FFCF-818C-D8EC-A8B3-CB23ED16001E}"/>
              </a:ext>
            </a:extLst>
          </p:cNvPr>
          <p:cNvSpPr/>
          <p:nvPr/>
        </p:nvSpPr>
        <p:spPr>
          <a:xfrm>
            <a:off x="711426" y="3597773"/>
            <a:ext cx="1591788" cy="433620"/>
          </a:xfrm>
          <a:prstGeom prst="roundRect">
            <a:avLst>
              <a:gd name="adj" fmla="val 50000"/>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C16637F8-973E-A72A-A71F-1CCD54927AD1}"/>
              </a:ext>
            </a:extLst>
          </p:cNvPr>
          <p:cNvSpPr txBox="1"/>
          <p:nvPr/>
        </p:nvSpPr>
        <p:spPr>
          <a:xfrm>
            <a:off x="986066" y="3567261"/>
            <a:ext cx="1071333" cy="523220"/>
          </a:xfrm>
          <a:prstGeom prst="rect">
            <a:avLst/>
          </a:prstGeom>
          <a:noFill/>
        </p:spPr>
        <p:txBody>
          <a:bodyPr wrap="square">
            <a:spAutoFit/>
          </a:bodyPr>
          <a:lstStyle/>
          <a:p>
            <a:pPr algn="ctr"/>
            <a:r>
              <a:rPr lang="it-IT" sz="2800" b="1">
                <a:solidFill>
                  <a:schemeClr val="bg1"/>
                </a:solidFill>
                <a:latin typeface="Titillium Web" pitchFamily="2" charset="77"/>
                <a:cs typeface="Times New Roman" panose="02020603050405020304" pitchFamily="18" charset="0"/>
              </a:rPr>
              <a:t>2023</a:t>
            </a:r>
            <a:endParaRPr lang="it-IT" sz="2800" b="1">
              <a:solidFill>
                <a:schemeClr val="bg1"/>
              </a:solidFill>
              <a:latin typeface="Titillium Web" pitchFamily="2" charset="77"/>
              <a:ea typeface="Calibri" panose="020F0502020204030204" pitchFamily="34" charset="0"/>
              <a:cs typeface="Times New Roman" panose="02020603050405020304" pitchFamily="18" charset="0"/>
            </a:endParaRPr>
          </a:p>
        </p:txBody>
      </p:sp>
      <p:sp>
        <p:nvSpPr>
          <p:cNvPr id="10" name="Ovale 9">
            <a:extLst>
              <a:ext uri="{FF2B5EF4-FFF2-40B4-BE49-F238E27FC236}">
                <a16:creationId xmlns:a16="http://schemas.microsoft.com/office/drawing/2014/main" id="{09C73530-C52A-94B0-2415-B4DA44673551}"/>
              </a:ext>
            </a:extLst>
          </p:cNvPr>
          <p:cNvSpPr/>
          <p:nvPr/>
        </p:nvSpPr>
        <p:spPr>
          <a:xfrm>
            <a:off x="2808841" y="3721080"/>
            <a:ext cx="187006" cy="187006"/>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Ovale 10">
            <a:extLst>
              <a:ext uri="{FF2B5EF4-FFF2-40B4-BE49-F238E27FC236}">
                <a16:creationId xmlns:a16="http://schemas.microsoft.com/office/drawing/2014/main" id="{68DE4623-242B-AAF1-4F87-87C6C079295E}"/>
              </a:ext>
            </a:extLst>
          </p:cNvPr>
          <p:cNvSpPr/>
          <p:nvPr/>
        </p:nvSpPr>
        <p:spPr>
          <a:xfrm>
            <a:off x="3501474" y="3721080"/>
            <a:ext cx="187006" cy="187006"/>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Ovale 11">
            <a:extLst>
              <a:ext uri="{FF2B5EF4-FFF2-40B4-BE49-F238E27FC236}">
                <a16:creationId xmlns:a16="http://schemas.microsoft.com/office/drawing/2014/main" id="{AFEDE7F0-4923-F7AE-A09B-D1746200EF49}"/>
              </a:ext>
            </a:extLst>
          </p:cNvPr>
          <p:cNvSpPr/>
          <p:nvPr/>
        </p:nvSpPr>
        <p:spPr>
          <a:xfrm>
            <a:off x="4194107" y="3721080"/>
            <a:ext cx="187006" cy="187006"/>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Ovale 12">
            <a:extLst>
              <a:ext uri="{FF2B5EF4-FFF2-40B4-BE49-F238E27FC236}">
                <a16:creationId xmlns:a16="http://schemas.microsoft.com/office/drawing/2014/main" id="{46A0D5B8-B64F-BBDB-3F7C-4E63E0E7655F}"/>
              </a:ext>
            </a:extLst>
          </p:cNvPr>
          <p:cNvSpPr/>
          <p:nvPr/>
        </p:nvSpPr>
        <p:spPr>
          <a:xfrm>
            <a:off x="4886740" y="3721080"/>
            <a:ext cx="187006" cy="187006"/>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Ovale 13">
            <a:extLst>
              <a:ext uri="{FF2B5EF4-FFF2-40B4-BE49-F238E27FC236}">
                <a16:creationId xmlns:a16="http://schemas.microsoft.com/office/drawing/2014/main" id="{1D9F7958-F293-5FC9-AB31-DF4A44660A0A}"/>
              </a:ext>
            </a:extLst>
          </p:cNvPr>
          <p:cNvSpPr/>
          <p:nvPr/>
        </p:nvSpPr>
        <p:spPr>
          <a:xfrm>
            <a:off x="5579373" y="3721080"/>
            <a:ext cx="187006" cy="187006"/>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Ovale 14">
            <a:extLst>
              <a:ext uri="{FF2B5EF4-FFF2-40B4-BE49-F238E27FC236}">
                <a16:creationId xmlns:a16="http://schemas.microsoft.com/office/drawing/2014/main" id="{B3C55797-F7CA-AC19-A141-C67538F5B843}"/>
              </a:ext>
            </a:extLst>
          </p:cNvPr>
          <p:cNvSpPr/>
          <p:nvPr/>
        </p:nvSpPr>
        <p:spPr>
          <a:xfrm>
            <a:off x="6272006" y="3721080"/>
            <a:ext cx="187006" cy="187006"/>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15">
            <a:extLst>
              <a:ext uri="{FF2B5EF4-FFF2-40B4-BE49-F238E27FC236}">
                <a16:creationId xmlns:a16="http://schemas.microsoft.com/office/drawing/2014/main" id="{86B2D30C-9235-E8D5-CA12-01B65005D472}"/>
              </a:ext>
            </a:extLst>
          </p:cNvPr>
          <p:cNvSpPr/>
          <p:nvPr/>
        </p:nvSpPr>
        <p:spPr>
          <a:xfrm>
            <a:off x="6964639" y="3721080"/>
            <a:ext cx="187006" cy="187006"/>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a:extLst>
              <a:ext uri="{FF2B5EF4-FFF2-40B4-BE49-F238E27FC236}">
                <a16:creationId xmlns:a16="http://schemas.microsoft.com/office/drawing/2014/main" id="{3B4DDA64-46FD-60D8-F1B9-7BCD428AA46B}"/>
              </a:ext>
            </a:extLst>
          </p:cNvPr>
          <p:cNvSpPr/>
          <p:nvPr/>
        </p:nvSpPr>
        <p:spPr>
          <a:xfrm>
            <a:off x="7657272" y="3721080"/>
            <a:ext cx="187006" cy="187006"/>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a:extLst>
              <a:ext uri="{FF2B5EF4-FFF2-40B4-BE49-F238E27FC236}">
                <a16:creationId xmlns:a16="http://schemas.microsoft.com/office/drawing/2014/main" id="{1139E630-79B6-4B34-6C2A-F5BEA39B37BA}"/>
              </a:ext>
            </a:extLst>
          </p:cNvPr>
          <p:cNvSpPr/>
          <p:nvPr/>
        </p:nvSpPr>
        <p:spPr>
          <a:xfrm>
            <a:off x="8349905" y="3721080"/>
            <a:ext cx="187006" cy="187006"/>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Ovale 18">
            <a:extLst>
              <a:ext uri="{FF2B5EF4-FFF2-40B4-BE49-F238E27FC236}">
                <a16:creationId xmlns:a16="http://schemas.microsoft.com/office/drawing/2014/main" id="{D90A09A2-DFC1-E0AE-CA87-B237B8D933ED}"/>
              </a:ext>
            </a:extLst>
          </p:cNvPr>
          <p:cNvSpPr/>
          <p:nvPr/>
        </p:nvSpPr>
        <p:spPr>
          <a:xfrm>
            <a:off x="9042538" y="3721080"/>
            <a:ext cx="187006" cy="187006"/>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Ovale 19">
            <a:extLst>
              <a:ext uri="{FF2B5EF4-FFF2-40B4-BE49-F238E27FC236}">
                <a16:creationId xmlns:a16="http://schemas.microsoft.com/office/drawing/2014/main" id="{28F8AE5F-5D7C-F726-539F-FDF3F7247A11}"/>
              </a:ext>
            </a:extLst>
          </p:cNvPr>
          <p:cNvSpPr/>
          <p:nvPr/>
        </p:nvSpPr>
        <p:spPr>
          <a:xfrm>
            <a:off x="9735171" y="3721080"/>
            <a:ext cx="187006" cy="187006"/>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Ovale 20">
            <a:extLst>
              <a:ext uri="{FF2B5EF4-FFF2-40B4-BE49-F238E27FC236}">
                <a16:creationId xmlns:a16="http://schemas.microsoft.com/office/drawing/2014/main" id="{06E97229-653B-D144-283A-97032D164044}"/>
              </a:ext>
            </a:extLst>
          </p:cNvPr>
          <p:cNvSpPr/>
          <p:nvPr/>
        </p:nvSpPr>
        <p:spPr>
          <a:xfrm>
            <a:off x="10427809" y="3721080"/>
            <a:ext cx="187006" cy="187006"/>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Rettangolo con angoli arrotondati 21">
            <a:extLst>
              <a:ext uri="{FF2B5EF4-FFF2-40B4-BE49-F238E27FC236}">
                <a16:creationId xmlns:a16="http://schemas.microsoft.com/office/drawing/2014/main" id="{F4937E80-6818-4E08-16AE-C2CCCBE15E80}"/>
              </a:ext>
            </a:extLst>
          </p:cNvPr>
          <p:cNvSpPr/>
          <p:nvPr/>
        </p:nvSpPr>
        <p:spPr>
          <a:xfrm>
            <a:off x="2550332" y="1768484"/>
            <a:ext cx="8736792" cy="1522249"/>
          </a:xfrm>
          <a:prstGeom prst="roundRect">
            <a:avLst>
              <a:gd name="adj" fmla="val 12285"/>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CasellaDiTesto 22">
            <a:extLst>
              <a:ext uri="{FF2B5EF4-FFF2-40B4-BE49-F238E27FC236}">
                <a16:creationId xmlns:a16="http://schemas.microsoft.com/office/drawing/2014/main" id="{AE2BCFE4-271F-3D56-E581-2C186B253252}"/>
              </a:ext>
            </a:extLst>
          </p:cNvPr>
          <p:cNvSpPr txBox="1"/>
          <p:nvPr/>
        </p:nvSpPr>
        <p:spPr>
          <a:xfrm>
            <a:off x="2684270" y="1768484"/>
            <a:ext cx="8602853" cy="1569340"/>
          </a:xfrm>
          <a:prstGeom prst="rect">
            <a:avLst/>
          </a:prstGeom>
          <a:noFill/>
        </p:spPr>
        <p:txBody>
          <a:bodyPr wrap="square" rtlCol="0">
            <a:spAutoFit/>
          </a:bodyPr>
          <a:lstStyle/>
          <a:p>
            <a:pPr lvl="0">
              <a:lnSpc>
                <a:spcPct val="107000"/>
              </a:lnSpc>
            </a:pPr>
            <a:r>
              <a:rPr lang="it-IT" sz="1800" dirty="0">
                <a:solidFill>
                  <a:schemeClr val="bg1"/>
                </a:solidFill>
                <a:latin typeface="Titillium Web" pitchFamily="2" charset="77"/>
                <a:ea typeface="Calibri" panose="020F0502020204030204" pitchFamily="34" charset="0"/>
                <a:cs typeface="Times New Roman" panose="02020603050405020304" pitchFamily="18" charset="0"/>
              </a:rPr>
              <a:t>Nucleo familiare composto da soli adulti di età compresa tra i 18 e i 59 anni che richiede il Reddito di Cittadinanza nel mese di aprile, con diritto al beneficio da maggio e per sette mesi, sino a novembre: potrà fruire del Reddito di Cittadinanza sino al 31 dicembre 2023, se preso in carico dai servizi sociali e i componenti non siano indirizzati ai Centri per l’Impiego.</a:t>
            </a:r>
          </a:p>
        </p:txBody>
      </p:sp>
      <p:sp>
        <p:nvSpPr>
          <p:cNvPr id="24" name="Triangolo 23">
            <a:extLst>
              <a:ext uri="{FF2B5EF4-FFF2-40B4-BE49-F238E27FC236}">
                <a16:creationId xmlns:a16="http://schemas.microsoft.com/office/drawing/2014/main" id="{DF0B5E1F-2678-7BAF-F650-5005E9519832}"/>
              </a:ext>
            </a:extLst>
          </p:cNvPr>
          <p:cNvSpPr/>
          <p:nvPr/>
        </p:nvSpPr>
        <p:spPr>
          <a:xfrm rot="10800000">
            <a:off x="4794505" y="3287043"/>
            <a:ext cx="371475" cy="320237"/>
          </a:xfrm>
          <a:prstGeom prst="triangl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Rettangolo 25">
            <a:extLst>
              <a:ext uri="{FF2B5EF4-FFF2-40B4-BE49-F238E27FC236}">
                <a16:creationId xmlns:a16="http://schemas.microsoft.com/office/drawing/2014/main" id="{BA8FA347-7B72-0F65-8908-15D5A58CA400}"/>
              </a:ext>
            </a:extLst>
          </p:cNvPr>
          <p:cNvSpPr/>
          <p:nvPr/>
        </p:nvSpPr>
        <p:spPr>
          <a:xfrm>
            <a:off x="9828674" y="3287043"/>
            <a:ext cx="686926" cy="320238"/>
          </a:xfrm>
          <a:prstGeom prst="rect">
            <a:avLst/>
          </a:prstGeom>
          <a:solidFill>
            <a:schemeClr val="accent1">
              <a:alpha val="1530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ettangolo con angoli arrotondati 26">
            <a:extLst>
              <a:ext uri="{FF2B5EF4-FFF2-40B4-BE49-F238E27FC236}">
                <a16:creationId xmlns:a16="http://schemas.microsoft.com/office/drawing/2014/main" id="{9260F816-A7BF-5264-5B0B-921F3C2C75A1}"/>
              </a:ext>
            </a:extLst>
          </p:cNvPr>
          <p:cNvSpPr/>
          <p:nvPr/>
        </p:nvSpPr>
        <p:spPr>
          <a:xfrm>
            <a:off x="2550332" y="4518945"/>
            <a:ext cx="8736792" cy="1522249"/>
          </a:xfrm>
          <a:prstGeom prst="roundRect">
            <a:avLst>
              <a:gd name="adj" fmla="val 12285"/>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6B5F4159-5966-A0DB-AAA9-0B9659B652DC}"/>
              </a:ext>
            </a:extLst>
          </p:cNvPr>
          <p:cNvSpPr txBox="1"/>
          <p:nvPr/>
        </p:nvSpPr>
        <p:spPr>
          <a:xfrm>
            <a:off x="2671397" y="4518945"/>
            <a:ext cx="8615725" cy="1569340"/>
          </a:xfrm>
          <a:prstGeom prst="rect">
            <a:avLst/>
          </a:prstGeom>
          <a:noFill/>
        </p:spPr>
        <p:txBody>
          <a:bodyPr wrap="square" rtlCol="0">
            <a:spAutoFit/>
          </a:bodyPr>
          <a:lstStyle/>
          <a:p>
            <a:pPr lvl="0">
              <a:lnSpc>
                <a:spcPct val="107000"/>
              </a:lnSpc>
            </a:pPr>
            <a:r>
              <a:rPr lang="it-IT" sz="1800" dirty="0">
                <a:solidFill>
                  <a:schemeClr val="bg1"/>
                </a:solidFill>
                <a:latin typeface="Titillium Web" pitchFamily="2" charset="77"/>
                <a:ea typeface="Calibri" panose="020F0502020204030204" pitchFamily="34" charset="0"/>
                <a:cs typeface="Times New Roman" panose="02020603050405020304" pitchFamily="18" charset="0"/>
              </a:rPr>
              <a:t>Nucleo familiare composto da soli adulti di età compresa tra i 18 e i 59 anni che termina la fruizione del beneficio nel mese di febbraio. Potrà presentare istanza di rinnovo a partire da aprile. Potrà fruire del Reddito di Cittadinanza sino al 31 dicembre 2023, se preso in carico dai servizi sociali, in caso contrario, potrà beneficiarne sino al mese di settembre.</a:t>
            </a:r>
          </a:p>
        </p:txBody>
      </p:sp>
      <p:sp>
        <p:nvSpPr>
          <p:cNvPr id="29" name="Triangolo 28">
            <a:extLst>
              <a:ext uri="{FF2B5EF4-FFF2-40B4-BE49-F238E27FC236}">
                <a16:creationId xmlns:a16="http://schemas.microsoft.com/office/drawing/2014/main" id="{3AB556F3-CC71-CA69-6A38-8F713C382B55}"/>
              </a:ext>
            </a:extLst>
          </p:cNvPr>
          <p:cNvSpPr/>
          <p:nvPr/>
        </p:nvSpPr>
        <p:spPr>
          <a:xfrm>
            <a:off x="3409239" y="4208705"/>
            <a:ext cx="371475" cy="320237"/>
          </a:xfrm>
          <a:prstGeom prst="triangl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ttangolo 29">
            <a:extLst>
              <a:ext uri="{FF2B5EF4-FFF2-40B4-BE49-F238E27FC236}">
                <a16:creationId xmlns:a16="http://schemas.microsoft.com/office/drawing/2014/main" id="{78C02CED-7E2A-BF8A-3065-72CC6FC5C8EF}"/>
              </a:ext>
            </a:extLst>
          </p:cNvPr>
          <p:cNvSpPr/>
          <p:nvPr/>
        </p:nvSpPr>
        <p:spPr>
          <a:xfrm>
            <a:off x="4980242" y="4208705"/>
            <a:ext cx="5535358" cy="320238"/>
          </a:xfrm>
          <a:prstGeom prst="rect">
            <a:avLst/>
          </a:prstGeom>
          <a:solidFill>
            <a:srgbClr val="73CCF5">
              <a:alpha val="3363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1288BB2F-F912-5524-D710-4F6367A0DD1A}"/>
              </a:ext>
            </a:extLst>
          </p:cNvPr>
          <p:cNvSpPr txBox="1"/>
          <p:nvPr/>
        </p:nvSpPr>
        <p:spPr>
          <a:xfrm>
            <a:off x="2553737" y="3876336"/>
            <a:ext cx="692633" cy="253916"/>
          </a:xfrm>
          <a:prstGeom prst="rect">
            <a:avLst/>
          </a:prstGeom>
          <a:noFill/>
        </p:spPr>
        <p:txBody>
          <a:bodyPr wrap="square" rtlCol="0">
            <a:spAutoFit/>
          </a:bodyPr>
          <a:lstStyle/>
          <a:p>
            <a:pPr algn="ctr"/>
            <a:r>
              <a:rPr lang="it-IT" sz="1050">
                <a:solidFill>
                  <a:srgbClr val="007DB3"/>
                </a:solidFill>
                <a:latin typeface="Titillium Web" pitchFamily="2" charset="77"/>
              </a:rPr>
              <a:t>GEN</a:t>
            </a:r>
          </a:p>
        </p:txBody>
      </p:sp>
      <p:sp>
        <p:nvSpPr>
          <p:cNvPr id="5" name="CasellaDiTesto 4">
            <a:extLst>
              <a:ext uri="{FF2B5EF4-FFF2-40B4-BE49-F238E27FC236}">
                <a16:creationId xmlns:a16="http://schemas.microsoft.com/office/drawing/2014/main" id="{3CFDCFBC-FED7-B0C6-728E-8E94FFE01062}"/>
              </a:ext>
            </a:extLst>
          </p:cNvPr>
          <p:cNvSpPr txBox="1"/>
          <p:nvPr/>
        </p:nvSpPr>
        <p:spPr>
          <a:xfrm>
            <a:off x="3254233" y="3876336"/>
            <a:ext cx="692633" cy="253916"/>
          </a:xfrm>
          <a:prstGeom prst="rect">
            <a:avLst/>
          </a:prstGeom>
          <a:noFill/>
        </p:spPr>
        <p:txBody>
          <a:bodyPr wrap="square" rtlCol="0">
            <a:spAutoFit/>
          </a:bodyPr>
          <a:lstStyle/>
          <a:p>
            <a:pPr algn="ctr"/>
            <a:r>
              <a:rPr lang="it-IT" sz="1050">
                <a:solidFill>
                  <a:srgbClr val="007DB3"/>
                </a:solidFill>
                <a:latin typeface="Titillium Web" pitchFamily="2" charset="77"/>
              </a:rPr>
              <a:t>FEB</a:t>
            </a:r>
          </a:p>
        </p:txBody>
      </p:sp>
      <p:sp>
        <p:nvSpPr>
          <p:cNvPr id="7" name="CasellaDiTesto 6">
            <a:extLst>
              <a:ext uri="{FF2B5EF4-FFF2-40B4-BE49-F238E27FC236}">
                <a16:creationId xmlns:a16="http://schemas.microsoft.com/office/drawing/2014/main" id="{062392AB-871F-87E2-826E-FA6DCFD4E91C}"/>
              </a:ext>
            </a:extLst>
          </p:cNvPr>
          <p:cNvSpPr txBox="1"/>
          <p:nvPr/>
        </p:nvSpPr>
        <p:spPr>
          <a:xfrm>
            <a:off x="3933683" y="3876336"/>
            <a:ext cx="692633" cy="253916"/>
          </a:xfrm>
          <a:prstGeom prst="rect">
            <a:avLst/>
          </a:prstGeom>
          <a:noFill/>
        </p:spPr>
        <p:txBody>
          <a:bodyPr wrap="square" rtlCol="0">
            <a:spAutoFit/>
          </a:bodyPr>
          <a:lstStyle/>
          <a:p>
            <a:pPr algn="ctr"/>
            <a:r>
              <a:rPr lang="it-IT" sz="1050">
                <a:solidFill>
                  <a:srgbClr val="007DB3"/>
                </a:solidFill>
                <a:latin typeface="Titillium Web" pitchFamily="2" charset="77"/>
              </a:rPr>
              <a:t>MAR</a:t>
            </a:r>
          </a:p>
        </p:txBody>
      </p:sp>
      <p:sp>
        <p:nvSpPr>
          <p:cNvPr id="31" name="CasellaDiTesto 30">
            <a:extLst>
              <a:ext uri="{FF2B5EF4-FFF2-40B4-BE49-F238E27FC236}">
                <a16:creationId xmlns:a16="http://schemas.microsoft.com/office/drawing/2014/main" id="{A769E2DC-7F0C-181C-581C-961DCBA820EE}"/>
              </a:ext>
            </a:extLst>
          </p:cNvPr>
          <p:cNvSpPr txBox="1"/>
          <p:nvPr/>
        </p:nvSpPr>
        <p:spPr>
          <a:xfrm>
            <a:off x="4632183" y="3876336"/>
            <a:ext cx="692633" cy="253916"/>
          </a:xfrm>
          <a:prstGeom prst="rect">
            <a:avLst/>
          </a:prstGeom>
          <a:noFill/>
        </p:spPr>
        <p:txBody>
          <a:bodyPr wrap="square" rtlCol="0">
            <a:spAutoFit/>
          </a:bodyPr>
          <a:lstStyle/>
          <a:p>
            <a:pPr algn="ctr"/>
            <a:r>
              <a:rPr lang="it-IT" sz="1050">
                <a:solidFill>
                  <a:srgbClr val="007DB3"/>
                </a:solidFill>
                <a:latin typeface="Titillium Web" pitchFamily="2" charset="77"/>
              </a:rPr>
              <a:t>APR</a:t>
            </a:r>
          </a:p>
        </p:txBody>
      </p:sp>
      <p:sp>
        <p:nvSpPr>
          <p:cNvPr id="32" name="CasellaDiTesto 31">
            <a:extLst>
              <a:ext uri="{FF2B5EF4-FFF2-40B4-BE49-F238E27FC236}">
                <a16:creationId xmlns:a16="http://schemas.microsoft.com/office/drawing/2014/main" id="{B5D08826-026C-3D21-86EA-4C0A67F908D1}"/>
              </a:ext>
            </a:extLst>
          </p:cNvPr>
          <p:cNvSpPr txBox="1"/>
          <p:nvPr/>
        </p:nvSpPr>
        <p:spPr>
          <a:xfrm>
            <a:off x="5324333" y="3876336"/>
            <a:ext cx="692633" cy="253916"/>
          </a:xfrm>
          <a:prstGeom prst="rect">
            <a:avLst/>
          </a:prstGeom>
          <a:noFill/>
        </p:spPr>
        <p:txBody>
          <a:bodyPr wrap="square" rtlCol="0">
            <a:spAutoFit/>
          </a:bodyPr>
          <a:lstStyle/>
          <a:p>
            <a:pPr algn="ctr"/>
            <a:r>
              <a:rPr lang="it-IT" sz="1050">
                <a:solidFill>
                  <a:srgbClr val="007DB3"/>
                </a:solidFill>
                <a:latin typeface="Titillium Web" pitchFamily="2" charset="77"/>
              </a:rPr>
              <a:t>MAG</a:t>
            </a:r>
          </a:p>
        </p:txBody>
      </p:sp>
      <p:sp>
        <p:nvSpPr>
          <p:cNvPr id="33" name="CasellaDiTesto 32">
            <a:extLst>
              <a:ext uri="{FF2B5EF4-FFF2-40B4-BE49-F238E27FC236}">
                <a16:creationId xmlns:a16="http://schemas.microsoft.com/office/drawing/2014/main" id="{83E8CDE7-2EA6-D419-7EA4-AABE93315552}"/>
              </a:ext>
            </a:extLst>
          </p:cNvPr>
          <p:cNvSpPr txBox="1"/>
          <p:nvPr/>
        </p:nvSpPr>
        <p:spPr>
          <a:xfrm>
            <a:off x="6010133" y="3876336"/>
            <a:ext cx="692633" cy="253916"/>
          </a:xfrm>
          <a:prstGeom prst="rect">
            <a:avLst/>
          </a:prstGeom>
          <a:noFill/>
        </p:spPr>
        <p:txBody>
          <a:bodyPr wrap="square" rtlCol="0">
            <a:spAutoFit/>
          </a:bodyPr>
          <a:lstStyle/>
          <a:p>
            <a:pPr algn="ctr"/>
            <a:r>
              <a:rPr lang="it-IT" sz="1050">
                <a:solidFill>
                  <a:srgbClr val="007DB3"/>
                </a:solidFill>
                <a:latin typeface="Titillium Web" pitchFamily="2" charset="77"/>
              </a:rPr>
              <a:t>GIU</a:t>
            </a:r>
          </a:p>
        </p:txBody>
      </p:sp>
      <p:sp>
        <p:nvSpPr>
          <p:cNvPr id="34" name="CasellaDiTesto 33">
            <a:extLst>
              <a:ext uri="{FF2B5EF4-FFF2-40B4-BE49-F238E27FC236}">
                <a16:creationId xmlns:a16="http://schemas.microsoft.com/office/drawing/2014/main" id="{EC535C53-B79F-C4CE-DE75-028EB854DB7D}"/>
              </a:ext>
            </a:extLst>
          </p:cNvPr>
          <p:cNvSpPr txBox="1"/>
          <p:nvPr/>
        </p:nvSpPr>
        <p:spPr>
          <a:xfrm>
            <a:off x="6702283" y="3876336"/>
            <a:ext cx="692633" cy="253916"/>
          </a:xfrm>
          <a:prstGeom prst="rect">
            <a:avLst/>
          </a:prstGeom>
          <a:noFill/>
        </p:spPr>
        <p:txBody>
          <a:bodyPr wrap="square" rtlCol="0">
            <a:spAutoFit/>
          </a:bodyPr>
          <a:lstStyle/>
          <a:p>
            <a:pPr algn="ctr"/>
            <a:r>
              <a:rPr lang="it-IT" sz="1050">
                <a:solidFill>
                  <a:srgbClr val="007DB3"/>
                </a:solidFill>
                <a:latin typeface="Titillium Web" pitchFamily="2" charset="77"/>
              </a:rPr>
              <a:t>LUG</a:t>
            </a:r>
          </a:p>
        </p:txBody>
      </p:sp>
      <p:sp>
        <p:nvSpPr>
          <p:cNvPr id="35" name="CasellaDiTesto 34">
            <a:extLst>
              <a:ext uri="{FF2B5EF4-FFF2-40B4-BE49-F238E27FC236}">
                <a16:creationId xmlns:a16="http://schemas.microsoft.com/office/drawing/2014/main" id="{D11B2023-5419-4300-4322-A4571ED6719B}"/>
              </a:ext>
            </a:extLst>
          </p:cNvPr>
          <p:cNvSpPr txBox="1"/>
          <p:nvPr/>
        </p:nvSpPr>
        <p:spPr>
          <a:xfrm>
            <a:off x="7400783" y="3876336"/>
            <a:ext cx="692633" cy="253916"/>
          </a:xfrm>
          <a:prstGeom prst="rect">
            <a:avLst/>
          </a:prstGeom>
          <a:noFill/>
        </p:spPr>
        <p:txBody>
          <a:bodyPr wrap="square" rtlCol="0">
            <a:spAutoFit/>
          </a:bodyPr>
          <a:lstStyle/>
          <a:p>
            <a:pPr algn="ctr"/>
            <a:r>
              <a:rPr lang="it-IT" sz="1050">
                <a:solidFill>
                  <a:srgbClr val="007DB3"/>
                </a:solidFill>
                <a:latin typeface="Titillium Web" pitchFamily="2" charset="77"/>
              </a:rPr>
              <a:t>AGO</a:t>
            </a:r>
          </a:p>
        </p:txBody>
      </p:sp>
      <p:sp>
        <p:nvSpPr>
          <p:cNvPr id="36" name="CasellaDiTesto 35">
            <a:extLst>
              <a:ext uri="{FF2B5EF4-FFF2-40B4-BE49-F238E27FC236}">
                <a16:creationId xmlns:a16="http://schemas.microsoft.com/office/drawing/2014/main" id="{DB43E485-B39E-9687-9E71-71E6D991A744}"/>
              </a:ext>
            </a:extLst>
          </p:cNvPr>
          <p:cNvSpPr txBox="1"/>
          <p:nvPr/>
        </p:nvSpPr>
        <p:spPr>
          <a:xfrm>
            <a:off x="8086583" y="3876336"/>
            <a:ext cx="692633" cy="253916"/>
          </a:xfrm>
          <a:prstGeom prst="rect">
            <a:avLst/>
          </a:prstGeom>
          <a:noFill/>
        </p:spPr>
        <p:txBody>
          <a:bodyPr wrap="square" rtlCol="0">
            <a:spAutoFit/>
          </a:bodyPr>
          <a:lstStyle/>
          <a:p>
            <a:pPr algn="ctr"/>
            <a:r>
              <a:rPr lang="it-IT" sz="1050">
                <a:solidFill>
                  <a:srgbClr val="007DB3"/>
                </a:solidFill>
                <a:latin typeface="Titillium Web" pitchFamily="2" charset="77"/>
              </a:rPr>
              <a:t>SET</a:t>
            </a:r>
          </a:p>
        </p:txBody>
      </p:sp>
      <p:sp>
        <p:nvSpPr>
          <p:cNvPr id="37" name="CasellaDiTesto 36">
            <a:extLst>
              <a:ext uri="{FF2B5EF4-FFF2-40B4-BE49-F238E27FC236}">
                <a16:creationId xmlns:a16="http://schemas.microsoft.com/office/drawing/2014/main" id="{B5DCE625-2823-B26C-35B3-BE59D24C087C}"/>
              </a:ext>
            </a:extLst>
          </p:cNvPr>
          <p:cNvSpPr txBox="1"/>
          <p:nvPr/>
        </p:nvSpPr>
        <p:spPr>
          <a:xfrm>
            <a:off x="8772383" y="3876336"/>
            <a:ext cx="692633" cy="253916"/>
          </a:xfrm>
          <a:prstGeom prst="rect">
            <a:avLst/>
          </a:prstGeom>
          <a:noFill/>
        </p:spPr>
        <p:txBody>
          <a:bodyPr wrap="square" rtlCol="0">
            <a:spAutoFit/>
          </a:bodyPr>
          <a:lstStyle/>
          <a:p>
            <a:pPr algn="ctr"/>
            <a:r>
              <a:rPr lang="it-IT" sz="1050">
                <a:solidFill>
                  <a:srgbClr val="007DB3"/>
                </a:solidFill>
                <a:latin typeface="Titillium Web" pitchFamily="2" charset="77"/>
              </a:rPr>
              <a:t>OTT</a:t>
            </a:r>
          </a:p>
        </p:txBody>
      </p:sp>
      <p:sp>
        <p:nvSpPr>
          <p:cNvPr id="38" name="CasellaDiTesto 37">
            <a:extLst>
              <a:ext uri="{FF2B5EF4-FFF2-40B4-BE49-F238E27FC236}">
                <a16:creationId xmlns:a16="http://schemas.microsoft.com/office/drawing/2014/main" id="{6229854C-1B12-AA8F-9D43-8FB18D7DEE03}"/>
              </a:ext>
            </a:extLst>
          </p:cNvPr>
          <p:cNvSpPr txBox="1"/>
          <p:nvPr/>
        </p:nvSpPr>
        <p:spPr>
          <a:xfrm>
            <a:off x="9470883" y="3876336"/>
            <a:ext cx="692633" cy="253916"/>
          </a:xfrm>
          <a:prstGeom prst="rect">
            <a:avLst/>
          </a:prstGeom>
          <a:noFill/>
        </p:spPr>
        <p:txBody>
          <a:bodyPr wrap="square" rtlCol="0">
            <a:spAutoFit/>
          </a:bodyPr>
          <a:lstStyle/>
          <a:p>
            <a:pPr algn="ctr"/>
            <a:r>
              <a:rPr lang="it-IT" sz="1050">
                <a:solidFill>
                  <a:srgbClr val="007DB3"/>
                </a:solidFill>
                <a:latin typeface="Titillium Web" pitchFamily="2" charset="77"/>
              </a:rPr>
              <a:t>NOV</a:t>
            </a:r>
          </a:p>
        </p:txBody>
      </p:sp>
      <p:sp>
        <p:nvSpPr>
          <p:cNvPr id="39" name="CasellaDiTesto 38">
            <a:extLst>
              <a:ext uri="{FF2B5EF4-FFF2-40B4-BE49-F238E27FC236}">
                <a16:creationId xmlns:a16="http://schemas.microsoft.com/office/drawing/2014/main" id="{C0965119-30F8-32D9-043D-5D2F5DF7C9DC}"/>
              </a:ext>
            </a:extLst>
          </p:cNvPr>
          <p:cNvSpPr txBox="1"/>
          <p:nvPr/>
        </p:nvSpPr>
        <p:spPr>
          <a:xfrm>
            <a:off x="10175733" y="3876336"/>
            <a:ext cx="692633" cy="253916"/>
          </a:xfrm>
          <a:prstGeom prst="rect">
            <a:avLst/>
          </a:prstGeom>
          <a:noFill/>
        </p:spPr>
        <p:txBody>
          <a:bodyPr wrap="square" rtlCol="0">
            <a:spAutoFit/>
          </a:bodyPr>
          <a:lstStyle/>
          <a:p>
            <a:pPr algn="ctr"/>
            <a:r>
              <a:rPr lang="it-IT" sz="1050">
                <a:solidFill>
                  <a:srgbClr val="007DB3"/>
                </a:solidFill>
                <a:latin typeface="Titillium Web" pitchFamily="2" charset="77"/>
              </a:rPr>
              <a:t>DIC</a:t>
            </a:r>
          </a:p>
        </p:txBody>
      </p:sp>
      <p:sp>
        <p:nvSpPr>
          <p:cNvPr id="41" name="Ovale 40">
            <a:extLst>
              <a:ext uri="{FF2B5EF4-FFF2-40B4-BE49-F238E27FC236}">
                <a16:creationId xmlns:a16="http://schemas.microsoft.com/office/drawing/2014/main" id="{6227D247-6E85-6A1F-24A6-85AD1B211481}"/>
              </a:ext>
            </a:extLst>
          </p:cNvPr>
          <p:cNvSpPr/>
          <p:nvPr/>
        </p:nvSpPr>
        <p:spPr>
          <a:xfrm>
            <a:off x="1000000" y="1981234"/>
            <a:ext cx="1057399" cy="1057399"/>
          </a:xfrm>
          <a:prstGeom prst="ellipse">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0" name="Elemento grafico 39" descr="Uomo con riempimento a tinta unita">
            <a:extLst>
              <a:ext uri="{FF2B5EF4-FFF2-40B4-BE49-F238E27FC236}">
                <a16:creationId xmlns:a16="http://schemas.microsoft.com/office/drawing/2014/main" id="{CF36F3E1-FF73-1E35-35DC-2C81AB6163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96483" y="2095737"/>
            <a:ext cx="870375" cy="870375"/>
          </a:xfrm>
          <a:prstGeom prst="rect">
            <a:avLst/>
          </a:prstGeom>
        </p:spPr>
      </p:pic>
      <p:sp>
        <p:nvSpPr>
          <p:cNvPr id="42" name="Ovale 41">
            <a:extLst>
              <a:ext uri="{FF2B5EF4-FFF2-40B4-BE49-F238E27FC236}">
                <a16:creationId xmlns:a16="http://schemas.microsoft.com/office/drawing/2014/main" id="{F0CA2ACB-8E6A-FD75-79ED-8988F7796763}"/>
              </a:ext>
            </a:extLst>
          </p:cNvPr>
          <p:cNvSpPr/>
          <p:nvPr/>
        </p:nvSpPr>
        <p:spPr>
          <a:xfrm>
            <a:off x="1000000" y="4603410"/>
            <a:ext cx="1057399" cy="1057399"/>
          </a:xfrm>
          <a:prstGeom prst="ellipse">
            <a:avLst/>
          </a:prstGeom>
          <a:solidFill>
            <a:srgbClr val="73C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3" name="Elemento grafico 42" descr="Uomo con riempimento a tinta unita">
            <a:extLst>
              <a:ext uri="{FF2B5EF4-FFF2-40B4-BE49-F238E27FC236}">
                <a16:creationId xmlns:a16="http://schemas.microsoft.com/office/drawing/2014/main" id="{1DCF90B7-743E-E15B-5C50-F9F90354E46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35361" y="4686811"/>
            <a:ext cx="870375" cy="870375"/>
          </a:xfrm>
          <a:prstGeom prst="rect">
            <a:avLst/>
          </a:prstGeom>
        </p:spPr>
      </p:pic>
      <p:grpSp>
        <p:nvGrpSpPr>
          <p:cNvPr id="44" name="Gruppo 43">
            <a:extLst>
              <a:ext uri="{FF2B5EF4-FFF2-40B4-BE49-F238E27FC236}">
                <a16:creationId xmlns:a16="http://schemas.microsoft.com/office/drawing/2014/main" id="{30D28534-C42F-845E-B8D2-E8C3C0CB76E9}"/>
              </a:ext>
            </a:extLst>
          </p:cNvPr>
          <p:cNvGrpSpPr/>
          <p:nvPr/>
        </p:nvGrpSpPr>
        <p:grpSpPr>
          <a:xfrm>
            <a:off x="0" y="6374893"/>
            <a:ext cx="1295999" cy="276999"/>
            <a:chOff x="284479" y="6384391"/>
            <a:chExt cx="1295999" cy="276999"/>
          </a:xfrm>
        </p:grpSpPr>
        <p:sp>
          <p:nvSpPr>
            <p:cNvPr id="45" name="Rettangolo con angoli arrotondati sullo stesso lato 44">
              <a:extLst>
                <a:ext uri="{FF2B5EF4-FFF2-40B4-BE49-F238E27FC236}">
                  <a16:creationId xmlns:a16="http://schemas.microsoft.com/office/drawing/2014/main" id="{48E1C649-51D4-6D8E-A255-864B671268B4}"/>
                </a:ext>
              </a:extLst>
            </p:cNvPr>
            <p:cNvSpPr/>
            <p:nvPr/>
          </p:nvSpPr>
          <p:spPr>
            <a:xfrm rot="5400000">
              <a:off x="820380" y="5874892"/>
              <a:ext cx="224198" cy="1295999"/>
            </a:xfrm>
            <a:prstGeom prst="round2SameRect">
              <a:avLst>
                <a:gd name="adj1" fmla="val 50000"/>
                <a:gd name="adj2" fmla="val 0"/>
              </a:avLst>
            </a:prstGeom>
            <a:solidFill>
              <a:srgbClr val="F36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CasellaDiTesto 45">
              <a:extLst>
                <a:ext uri="{FF2B5EF4-FFF2-40B4-BE49-F238E27FC236}">
                  <a16:creationId xmlns:a16="http://schemas.microsoft.com/office/drawing/2014/main" id="{E9C83042-8573-81A8-6BC0-3DF0428D0577}"/>
                </a:ext>
              </a:extLst>
            </p:cNvPr>
            <p:cNvSpPr txBox="1"/>
            <p:nvPr/>
          </p:nvSpPr>
          <p:spPr>
            <a:xfrm>
              <a:off x="284479" y="6384391"/>
              <a:ext cx="1198881" cy="276999"/>
            </a:xfrm>
            <a:prstGeom prst="rect">
              <a:avLst/>
            </a:prstGeom>
            <a:noFill/>
          </p:spPr>
          <p:txBody>
            <a:bodyPr wrap="square" rtlCol="0">
              <a:spAutoFit/>
            </a:bodyPr>
            <a:lstStyle/>
            <a:p>
              <a:r>
                <a:rPr lang="it-IT" sz="1200">
                  <a:solidFill>
                    <a:schemeClr val="bg1"/>
                  </a:solidFill>
                  <a:latin typeface="Titillium Web" pitchFamily="2" charset="77"/>
                </a:rPr>
                <a:t>Fase transitoria</a:t>
              </a:r>
            </a:p>
          </p:txBody>
        </p:sp>
      </p:grpSp>
      <p:pic>
        <p:nvPicPr>
          <p:cNvPr id="49" name="Elemento grafico 24" descr="Donna con riempimento a tinta unita">
            <a:extLst>
              <a:ext uri="{FF2B5EF4-FFF2-40B4-BE49-F238E27FC236}">
                <a16:creationId xmlns:a16="http://schemas.microsoft.com/office/drawing/2014/main" id="{F6B1B2FB-B783-0831-C26F-CC7A9450907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6041" y="2096974"/>
            <a:ext cx="844610" cy="860161"/>
          </a:xfrm>
          <a:prstGeom prst="rect">
            <a:avLst/>
          </a:prstGeom>
        </p:spPr>
      </p:pic>
      <p:pic>
        <p:nvPicPr>
          <p:cNvPr id="50" name="Elemento grafico 24" descr="Donna con riempimento a tinta unita">
            <a:extLst>
              <a:ext uri="{FF2B5EF4-FFF2-40B4-BE49-F238E27FC236}">
                <a16:creationId xmlns:a16="http://schemas.microsoft.com/office/drawing/2014/main" id="{AE6233A0-8E05-1B10-AF83-31BE4B0D6F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3817" y="4693995"/>
            <a:ext cx="852386" cy="867937"/>
          </a:xfrm>
          <a:prstGeom prst="rect">
            <a:avLst/>
          </a:prstGeom>
        </p:spPr>
      </p:pic>
      <p:sp>
        <p:nvSpPr>
          <p:cNvPr id="4" name="Segnaposto numero diapositiva 7">
            <a:extLst>
              <a:ext uri="{FF2B5EF4-FFF2-40B4-BE49-F238E27FC236}">
                <a16:creationId xmlns:a16="http://schemas.microsoft.com/office/drawing/2014/main" id="{B890B55B-CCCF-6C25-7DDE-C226C67ECA44}"/>
              </a:ext>
            </a:extLst>
          </p:cNvPr>
          <p:cNvSpPr>
            <a:spLocks noGrp="1"/>
          </p:cNvSpPr>
          <p:nvPr>
            <p:ph type="sldNum" sz="quarter" idx="7"/>
          </p:nvPr>
        </p:nvSpPr>
        <p:spPr>
          <a:xfrm>
            <a:off x="4694017" y="6340088"/>
            <a:ext cx="2803963" cy="342900"/>
          </a:xfrm>
        </p:spPr>
        <p:txBody>
          <a:bodyPr/>
          <a:lstStyle/>
          <a:p>
            <a:pPr algn="ctr"/>
            <a:fld id="{B6F15528-21DE-4FAA-801E-634DDDAF4B2B}" type="slidenum">
              <a:rPr lang="it-IT" smtClean="0"/>
              <a:pPr algn="ctr"/>
              <a:t>9</a:t>
            </a:fld>
            <a:endParaRPr lang="it-IT" dirty="0"/>
          </a:p>
        </p:txBody>
      </p:sp>
    </p:spTree>
    <p:extLst>
      <p:ext uri="{BB962C8B-B14F-4D97-AF65-F5344CB8AC3E}">
        <p14:creationId xmlns:p14="http://schemas.microsoft.com/office/powerpoint/2010/main" val="1974845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f5d221dd-0aa7-4983-a9d4-13836b56b3f2">
      <UserInfo>
        <DisplayName>Everyone</DisplayName>
        <AccountId>11</AccountId>
        <AccountType/>
      </UserInfo>
      <UserInfo>
        <DisplayName>Reddito di Cittadinanza RAS - WB Group Members</DisplayName>
        <AccountId>8</AccountId>
        <AccountType/>
      </UserInfo>
      <UserInfo>
        <DisplayName>Alessandra Marini</DisplayName>
        <AccountId>13</AccountId>
        <AccountType/>
      </UserInfo>
      <UserInfo>
        <DisplayName>Erik Stone Trautman</DisplayName>
        <AccountId>36</AccountId>
        <AccountType/>
      </UserInfo>
      <UserInfo>
        <DisplayName>Ludovica Cherchi</DisplayName>
        <AccountId>15</AccountId>
        <AccountType/>
      </UserInfo>
      <UserInfo>
        <DisplayName>Laura Figazzolo</DisplayName>
        <AccountId>12</AccountId>
        <AccountType/>
      </UserInfo>
      <UserInfo>
        <DisplayName>Elvira Zaccari</DisplayName>
        <AccountId>25</AccountId>
        <AccountType/>
      </UserInfo>
      <UserInfo>
        <DisplayName>Francesco Cenedese</DisplayName>
        <AccountId>14</AccountId>
        <AccountType/>
      </UserInfo>
      <UserInfo>
        <DisplayName>Lucia Solbes Castro</DisplayName>
        <AccountId>22</AccountId>
        <AccountType/>
      </UserInfo>
      <UserInfo>
        <DisplayName>Cristina Perricone</DisplayName>
        <AccountId>33</AccountId>
        <AccountType/>
      </UserInfo>
      <UserInfo>
        <DisplayName>Ana Lia Rebuelto</DisplayName>
        <AccountId>27</AccountId>
        <AccountType/>
      </UserInfo>
      <UserInfo>
        <DisplayName>Robin Hendrix</DisplayName>
        <AccountId>23</AccountId>
        <AccountType/>
      </UserInfo>
      <UserInfo>
        <DisplayName>stathis.marinos@gmail.com</DisplayName>
        <AccountId>26</AccountId>
        <AccountType/>
      </UserInfo>
      <UserInfo>
        <DisplayName>daniela mesini</DisplayName>
        <AccountId>68</AccountId>
        <AccountType/>
      </UserInfo>
      <UserInfo>
        <DisplayName>Ettore Vittorio Uccellini</DisplayName>
        <AccountId>66</AccountId>
        <AccountType/>
      </UserInfo>
      <UserInfo>
        <DisplayName>xhuliano.dule</DisplayName>
        <AccountId>58</AccountId>
        <AccountType/>
      </UserInfo>
    </SharedWithUsers>
    <TaxCatchAll xmlns="3e02667f-0271-471b-bd6e-11a2e16def1d" xsi:nil="true"/>
    <lcf76f155ced4ddcb4097134ff3c332f xmlns="32766ff9-0e22-4b2c-99d7-adf475998fe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B0BB7B6009E5443AD97271ECDDB5606" ma:contentTypeVersion="14" ma:contentTypeDescription="Create a new document." ma:contentTypeScope="" ma:versionID="a340e545f517bd1e5e5b3048ce109780">
  <xsd:schema xmlns:xsd="http://www.w3.org/2001/XMLSchema" xmlns:xs="http://www.w3.org/2001/XMLSchema" xmlns:p="http://schemas.microsoft.com/office/2006/metadata/properties" xmlns:ns2="32766ff9-0e22-4b2c-99d7-adf475998fe8" xmlns:ns3="f5d221dd-0aa7-4983-a9d4-13836b56b3f2" xmlns:ns4="3e02667f-0271-471b-bd6e-11a2e16def1d" targetNamespace="http://schemas.microsoft.com/office/2006/metadata/properties" ma:root="true" ma:fieldsID="4d86837d6016065379d2f80461530244" ns2:_="" ns3:_="" ns4:_="">
    <xsd:import namespace="32766ff9-0e22-4b2c-99d7-adf475998fe8"/>
    <xsd:import namespace="f5d221dd-0aa7-4983-a9d4-13836b56b3f2"/>
    <xsd:import namespace="3e02667f-0271-471b-bd6e-11a2e16def1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4:TaxCatchAll"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766ff9-0e22-4b2c-99d7-adf475998f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2a6c10d7-b926-4fc0-945e-3cbf5049f6bd"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d221dd-0aa7-4983-a9d4-13836b56b3f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e02667f-0271-471b-bd6e-11a2e16def1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4bfda5ff-439d-4c85-ac26-0d058ef9e6d0}" ma:internalName="TaxCatchAll" ma:showField="CatchAllData" ma:web="f5d221dd-0aa7-4983-a9d4-13836b56b3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6B8B3A-EAD3-4FE6-81F1-E78623003D13}">
  <ds:schemaRefs>
    <ds:schemaRef ds:uri="32766ff9-0e22-4b2c-99d7-adf475998fe8"/>
    <ds:schemaRef ds:uri="3e02667f-0271-471b-bd6e-11a2e16def1d"/>
    <ds:schemaRef ds:uri="f5d221dd-0aa7-4983-a9d4-13836b56b3f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419375B-2D1B-4AAC-927E-06D530B8E330}">
  <ds:schemaRefs>
    <ds:schemaRef ds:uri="http://schemas.microsoft.com/sharepoint/v3/contenttype/forms"/>
  </ds:schemaRefs>
</ds:datastoreItem>
</file>

<file path=customXml/itemProps3.xml><?xml version="1.0" encoding="utf-8"?>
<ds:datastoreItem xmlns:ds="http://schemas.openxmlformats.org/officeDocument/2006/customXml" ds:itemID="{0A89944F-E5F4-4BBC-9051-9BA464FB21F6}">
  <ds:schemaRefs>
    <ds:schemaRef ds:uri="32766ff9-0e22-4b2c-99d7-adf475998fe8"/>
    <ds:schemaRef ds:uri="3e02667f-0271-471b-bd6e-11a2e16def1d"/>
    <ds:schemaRef ds:uri="f5d221dd-0aa7-4983-a9d4-13836b56b3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1824</TotalTime>
  <Words>9314</Words>
  <Application>Microsoft Office PowerPoint</Application>
  <PresentationFormat>Widescreen</PresentationFormat>
  <Paragraphs>775</Paragraphs>
  <Slides>81</Slides>
  <Notes>3</Notes>
  <HiddenSlides>0</HiddenSlides>
  <MMClips>0</MMClips>
  <ScaleCrop>false</ScaleCrop>
  <HeadingPairs>
    <vt:vector size="6" baseType="variant">
      <vt:variant>
        <vt:lpstr>Caratteri utilizzati</vt:lpstr>
      </vt:variant>
      <vt:variant>
        <vt:i4>10</vt:i4>
      </vt:variant>
      <vt:variant>
        <vt:lpstr>Tema</vt:lpstr>
      </vt:variant>
      <vt:variant>
        <vt:i4>8</vt:i4>
      </vt:variant>
      <vt:variant>
        <vt:lpstr>Titoli diapositive</vt:lpstr>
      </vt:variant>
      <vt:variant>
        <vt:i4>81</vt:i4>
      </vt:variant>
    </vt:vector>
  </HeadingPairs>
  <TitlesOfParts>
    <vt:vector size="99" baseType="lpstr">
      <vt:lpstr>Arial</vt:lpstr>
      <vt:lpstr>Calibri</vt:lpstr>
      <vt:lpstr>Calibri Light</vt:lpstr>
      <vt:lpstr>Open Sans</vt:lpstr>
      <vt:lpstr>Open Sans Extrabold</vt:lpstr>
      <vt:lpstr>Open Sans Light</vt:lpstr>
      <vt:lpstr>Times New Roman</vt:lpstr>
      <vt:lpstr>Titillium Web</vt:lpstr>
      <vt:lpstr>Titillium Web Light</vt:lpstr>
      <vt:lpstr>Wingdings</vt:lpstr>
      <vt:lpstr>Office Theme</vt:lpstr>
      <vt:lpstr>1_Office Theme</vt:lpstr>
      <vt:lpstr>2_Office Theme</vt:lpstr>
      <vt:lpstr>3_Office Theme</vt:lpstr>
      <vt:lpstr>4_Office Theme</vt:lpstr>
      <vt:lpstr>4_Office Theme</vt:lpstr>
      <vt:lpstr>4_Office Theme</vt:lpstr>
      <vt:lpstr>4_Office Theme</vt:lpstr>
      <vt:lpstr>Presentazione standard di PowerPoint</vt:lpstr>
      <vt:lpstr>Presentazione standard di PowerPoint</vt:lpstr>
      <vt:lpstr>VERSO LE NUOVE MISURE DI CONTRASTO ALLA POVERTÀ</vt:lpstr>
      <vt:lpstr>FASE TRANSITORIA (1)</vt:lpstr>
      <vt:lpstr>FASE TRANSITORIA (2) – presa in carico</vt:lpstr>
      <vt:lpstr>FASE TRANSITORIA (2) – presa in carico</vt:lpstr>
      <vt:lpstr>FASE TRANSITORIA (3)</vt:lpstr>
      <vt:lpstr>Presentazione standard di PowerPoint</vt:lpstr>
      <vt:lpstr>ALCUNI ESEMPI</vt:lpstr>
      <vt:lpstr>Presentazione standard di PowerPoint</vt:lpstr>
      <vt:lpstr>Presentazione standard di PowerPoint</vt:lpstr>
      <vt:lpstr>Presentazione standard di PowerPoint</vt:lpstr>
      <vt:lpstr>L'ASSEGNO DI INCLUSIONE</vt:lpstr>
      <vt:lpstr>Presentazione standard di PowerPoint</vt:lpstr>
      <vt:lpstr>Presentazione standard di PowerPoint</vt:lpstr>
      <vt:lpstr>Presentazione standard di PowerPoint</vt:lpstr>
      <vt:lpstr>COS’È L’ ASSEGNO DI INCLUSIONE- REQUISITI</vt:lpstr>
      <vt:lpstr>Presentazione standard di PowerPoint</vt:lpstr>
      <vt:lpstr>Presentazione standard di PowerPoint</vt:lpstr>
      <vt:lpstr>Presentazione standard di PowerPoint</vt:lpstr>
      <vt:lpstr>Presentazione standard di PowerPoint</vt:lpstr>
      <vt:lpstr>ULTERIORI REQUISITI SOGGETTIVI (1)</vt:lpstr>
      <vt:lpstr>Presentazione standard di PowerPoint</vt:lpstr>
      <vt:lpstr>Presentazione standard di PowerPoint</vt:lpstr>
      <vt:lpstr>Presentazione standard di PowerPoint</vt:lpstr>
      <vt:lpstr>Presentazione standard di PowerPoint</vt:lpstr>
      <vt:lpstr>LA NUOVA SCALA DI EQUIVALENZA</vt:lpstr>
      <vt:lpstr>SULLA SCALA DI EQUIVALENZA</vt:lpstr>
      <vt:lpstr>Presentazione standard di PowerPoint</vt:lpstr>
      <vt:lpstr>Presentazione standard di PowerPoint</vt:lpstr>
      <vt:lpstr>Presentazione standard di PowerPoint</vt:lpstr>
      <vt:lpstr>Presentazione standard di PowerPoint</vt:lpstr>
      <vt:lpstr>ELEMENTI CHE DETERMINANO IL REDDITO FAMILIARE (3)</vt:lpstr>
      <vt:lpstr>ELEMENTI CHE NON DETERMINANO IL REDDITO FAMILIARE</vt:lpstr>
      <vt:lpstr>QUALE ISEE E QUALI REDDITI (1)</vt:lpstr>
      <vt:lpstr>QUALE ISEE E QUALI REDDITI (2)</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DETERMINAZIONE DEL BENEFICIO (1)</vt:lpstr>
      <vt:lpstr>Presentazione standard di PowerPoint</vt:lpstr>
      <vt:lpstr>Presentazione standard di PowerPoint</vt:lpstr>
      <vt:lpstr>Presentazione standard di PowerPoint</vt:lpstr>
      <vt:lpstr>Presentazione standard di PowerPoint</vt:lpstr>
      <vt:lpstr>VARIAZIONI PER ATTIVITÀ LAVORATIVA SUBORDINATA</vt:lpstr>
      <vt:lpstr>VARIAZIONI PER ALTRE ATTIVITÀ LAVORATIVE</vt:lpstr>
      <vt:lpstr>VARIAZIONI PER ATTIVITÀ DI LAVORO AUTONOMO/IMPRESA </vt:lpstr>
      <vt:lpstr>ALTRE VARIAZIONI</vt:lpstr>
      <vt:lpstr>VARIAZIONI DEL NUCLEO FAMILIARE</vt:lpstr>
      <vt:lpstr>LA CARTA DI INCLUSIONE (1)</vt:lpstr>
      <vt:lpstr>LA CARTA DI INCLUSIONE (2)</vt:lpstr>
      <vt:lpstr>LA CARTA DI INCLUSIONE (3)</vt:lpstr>
      <vt:lpstr>Presentazione standard di PowerPoint</vt:lpstr>
      <vt:lpstr>IL PERCORSO DI ATTIVAZIONE  </vt:lpstr>
      <vt:lpstr>GLI STRUMENTI</vt:lpstr>
      <vt:lpstr>Presentazione standard di PowerPoint</vt:lpstr>
      <vt:lpstr>I TENUTI AGLI OBBLIGHI </vt:lpstr>
      <vt:lpstr>Presentazione standard di PowerPoint</vt:lpstr>
      <vt:lpstr>MODALITÀ DI CONVOCAZIONE</vt:lpstr>
      <vt:lpstr>OFFERTA DI LAVORO CONGRUA</vt:lpstr>
      <vt:lpstr>INCENTIVI PER ASSUNZIONI</vt:lpstr>
      <vt:lpstr>Presentazione standard di PowerPoint</vt:lpstr>
      <vt:lpstr>Presentazione standard di PowerPoint</vt:lpstr>
      <vt:lpstr>IL RUOLO DEL TERZO SETTORE</vt:lpstr>
      <vt:lpstr>Presentazione standard di PowerPoint</vt:lpstr>
      <vt:lpstr>LIVELLI ESSENZIALI DELLE PRESTAZIONI</vt:lpstr>
      <vt:lpstr>QUOTA SERVIZI FONDO POVERTÀ</vt:lpstr>
      <vt:lpstr>SISTEMA SANZIONATORIO (1)</vt:lpstr>
      <vt:lpstr>SISTEMA SANZIONATORIO (2)</vt:lpstr>
      <vt:lpstr>SISTEMA SANZIONATORIO (3)</vt:lpstr>
      <vt:lpstr>SISTEMA SANZIONATORIO (4)</vt:lpstr>
      <vt:lpstr>Presentazione standard di PowerPoint</vt:lpstr>
      <vt:lpstr>IL SUPPORTO PER LA FORMAZIONE E IL LAVORO</vt:lpstr>
      <vt:lpstr>Presentazione standard di PowerPoint</vt:lpstr>
    </vt:vector>
  </TitlesOfParts>
  <Company>Ettore Vittorio Uccellini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Assegno inclusione</dc:title>
  <dc:creator>Ettore Vittorio Uccellini</dc:creator>
  <cp:lastModifiedBy>ettore uccellini</cp:lastModifiedBy>
  <cp:revision>245</cp:revision>
  <dcterms:created xsi:type="dcterms:W3CDTF">2019-04-02T09:05:12Z</dcterms:created>
  <dcterms:modified xsi:type="dcterms:W3CDTF">2023-07-25T16:41:04Z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0x010100AB0BB7B6009E5443AD97271ECDDB5606</vt:lpwstr>
  </property>
  <property fmtid="{D5CDD505-2E9C-101B-9397-08002B2CF9AE}" pid="3" name="MediaServiceImageTags">
    <vt:lpwstr/>
  </property>
</Properties>
</file>