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147375523" r:id="rId5"/>
    <p:sldId id="2147375614" r:id="rId6"/>
    <p:sldId id="2147375562" r:id="rId7"/>
    <p:sldId id="2147375588" r:id="rId8"/>
    <p:sldId id="2147375628" r:id="rId9"/>
    <p:sldId id="2147375629" r:id="rId10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D0A7C1F-7BF3-4696-9D9B-3E028ED9667B}">
          <p14:sldIdLst>
            <p14:sldId id="2147375523"/>
            <p14:sldId id="2147375614"/>
            <p14:sldId id="2147375562"/>
            <p14:sldId id="2147375588"/>
            <p14:sldId id="2147375628"/>
            <p14:sldId id="2147375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7061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61F0E-933F-77EB-C36B-7C6B3A2C78A7}" name="Bellofiore Alba" initials="AB" userId="S::abellofiore@invitalia.it::a8b1520c-483b-4360-8aa6-7ec61c87b4af" providerId="AD"/>
  <p188:author id="{14039A17-7F02-32B5-60CE-4246A4EC842D}" name="Luna Silvia" initials="SL" userId="S::sluna@invitalia.it::1634ea93-3e6f-4ea7-a5b9-fdefac9404f7" providerId="AD"/>
  <p188:author id="{5ADE5628-9DDC-3A73-9FE6-DB4BB7F34E8A}" name="Utente" initials="U3" userId="Utente" providerId="None"/>
  <p188:author id="{2D1291C9-2BEE-F355-7CDA-48819BC581C3}" name="Utente 3" initials="U3" userId="Utente 3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F8E"/>
    <a:srgbClr val="DCE6F1"/>
    <a:srgbClr val="F1E4AD"/>
    <a:srgbClr val="B1A0C7"/>
    <a:srgbClr val="FFFFFF"/>
    <a:srgbClr val="92CDDC"/>
    <a:srgbClr val="E6B8B7"/>
    <a:srgbClr val="E2EDFA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>
        <p:guide orient="horz" pos="1684"/>
        <p:guide pos="279"/>
        <p:guide pos="70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FA49749-4D16-4631-8852-ABBF04FF9025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888A696-80FE-4E3F-BA7E-0C51A18898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06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9230-EB8B-463A-28EF-5A49CC129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8BAE68A-0430-FC32-6A0B-9E59066F1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B24BB2F-09E5-3B76-E25A-78AE2C83A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31DC20-0861-298B-31E4-9AFD25C57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8A696-80FE-4E3F-BA7E-0C51A188984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98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9230-EB8B-463A-28EF-5A49CC129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8BAE68A-0430-FC32-6A0B-9E59066F1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B24BB2F-09E5-3B76-E25A-78AE2C83A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31DC20-0861-298B-31E4-9AFD25C57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8A696-80FE-4E3F-BA7E-0C51A188984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7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5219-A17E-1812-0B62-A89DD397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E258A3-25A5-7483-7367-657502F5B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5FBB3D-191B-FDEC-B3EE-2A3F5FA38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0F7EDF-CB6F-37B3-21DA-8F073113D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8A696-80FE-4E3F-BA7E-0C51A188984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76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A3AEC-1A33-4FE7-A099-5B9238B5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CB6AB5-D8B3-4F11-BB71-B8D8F01D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918788-C064-4247-9DB4-15C2FA96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8B89-E869-4524-A33A-A2AED6927AE1}" type="datetime1">
              <a:rPr lang="it-IT" smtClean="0"/>
              <a:t>24/06/2025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D90BA6-5590-458A-94DE-8E46B4F8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585BAF-C1C9-422F-BD83-3652FABA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93E-9E3C-4C1C-9EFC-154CFA7CEC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53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0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F0D4ED5-2DC5-B6B1-3824-486621EBE74E}"/>
              </a:ext>
            </a:extLst>
          </p:cNvPr>
          <p:cNvSpPr/>
          <p:nvPr/>
        </p:nvSpPr>
        <p:spPr>
          <a:xfrm>
            <a:off x="3261359" y="-6201"/>
            <a:ext cx="8930641" cy="6864201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475F8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9621" t="336" r="-6397" b="-22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Google Shape;134;p1">
            <a:extLst>
              <a:ext uri="{FF2B5EF4-FFF2-40B4-BE49-F238E27FC236}">
                <a16:creationId xmlns:a16="http://schemas.microsoft.com/office/drawing/2014/main" id="{5AB42F9D-FD84-1E96-D54E-99E72F1B61ED}"/>
              </a:ext>
            </a:extLst>
          </p:cNvPr>
          <p:cNvSpPr/>
          <p:nvPr/>
        </p:nvSpPr>
        <p:spPr>
          <a:xfrm rot="5400000">
            <a:off x="-300682" y="300209"/>
            <a:ext cx="6864200" cy="6262837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78521E44-CC18-769A-5BFD-18BAEC9B513A}"/>
              </a:ext>
            </a:extLst>
          </p:cNvPr>
          <p:cNvSpPr txBox="1"/>
          <p:nvPr/>
        </p:nvSpPr>
        <p:spPr>
          <a:xfrm>
            <a:off x="3261360" y="5718672"/>
            <a:ext cx="2661920" cy="446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800" b="1" i="0" u="none" strike="noStrike" baseline="0">
                <a:solidFill>
                  <a:srgbClr val="185AA0"/>
                </a:solidFill>
                <a:latin typeface="Titillium Web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1" u="none" strike="noStrike" kern="1200" cap="none" spc="0" normalizeH="0" baseline="0" noProof="0">
              <a:ln>
                <a:noFill/>
              </a:ln>
              <a:solidFill>
                <a:srgbClr val="444E6D"/>
              </a:solidFill>
              <a:effectLst/>
              <a:uLnTx/>
              <a:uFillTx/>
              <a:latin typeface="Titillium Web" panose="00000500000000000000" pitchFamily="2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887FD60-60DD-20DA-E270-8496EF9D452A}"/>
              </a:ext>
            </a:extLst>
          </p:cNvPr>
          <p:cNvGrpSpPr/>
          <p:nvPr/>
        </p:nvGrpSpPr>
        <p:grpSpPr>
          <a:xfrm>
            <a:off x="394949" y="150691"/>
            <a:ext cx="4284119" cy="499315"/>
            <a:chOff x="394949" y="150691"/>
            <a:chExt cx="4284119" cy="499315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36B674B-E787-DCCF-708B-603A048AD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068" b="2498"/>
            <a:stretch/>
          </p:blipFill>
          <p:spPr>
            <a:xfrm>
              <a:off x="2144962" y="150691"/>
              <a:ext cx="2534106" cy="499315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grafica, cartone animato, arte&#10;&#10;Descrizione generata automaticamente">
              <a:extLst>
                <a:ext uri="{FF2B5EF4-FFF2-40B4-BE49-F238E27FC236}">
                  <a16:creationId xmlns:a16="http://schemas.microsoft.com/office/drawing/2014/main" id="{2B1E7987-09FE-DF40-0C87-1708710A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49" y="152737"/>
              <a:ext cx="1727895" cy="460252"/>
            </a:xfrm>
            <a:prstGeom prst="rect">
              <a:avLst/>
            </a:prstGeom>
          </p:spPr>
        </p:pic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9FC4172A-93FD-8DF2-0E5C-B037741C9736}"/>
              </a:ext>
            </a:extLst>
          </p:cNvPr>
          <p:cNvSpPr txBox="1"/>
          <p:nvPr/>
        </p:nvSpPr>
        <p:spPr>
          <a:xfrm>
            <a:off x="394949" y="2226424"/>
            <a:ext cx="5027656" cy="39386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2400" b="1" i="1" dirty="0">
                <a:solidFill>
                  <a:srgbClr val="444E6D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M7-Investimento 10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2400" dirty="0">
                <a:solidFill>
                  <a:srgbClr val="444E6D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Progetti pilota sulle competenze “Crescere Green”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444E6D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Rendicontazione del Target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i="1" dirty="0">
                <a:solidFill>
                  <a:srgbClr val="444E6D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Rendicontazione della Spesa 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444E6D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D4AFD-0FFE-06A2-7C04-CBF70BA0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94" y="124800"/>
            <a:ext cx="962842" cy="5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9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4D5D-4177-F1D6-5ADA-C095AC9D7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EC2E1882-AC0D-78B6-96F3-1D82D6D919FC}"/>
              </a:ext>
            </a:extLst>
          </p:cNvPr>
          <p:cNvGrpSpPr/>
          <p:nvPr/>
        </p:nvGrpSpPr>
        <p:grpSpPr>
          <a:xfrm>
            <a:off x="538526" y="6247980"/>
            <a:ext cx="4284119" cy="499315"/>
            <a:chOff x="394949" y="150691"/>
            <a:chExt cx="4284119" cy="499315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70C45BF-6B8A-6DA4-C7C6-7F7BDC01A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068" b="2498"/>
            <a:stretch/>
          </p:blipFill>
          <p:spPr>
            <a:xfrm>
              <a:off x="2144962" y="150691"/>
              <a:ext cx="2534106" cy="499315"/>
            </a:xfrm>
            <a:prstGeom prst="rect">
              <a:avLst/>
            </a:prstGeom>
          </p:spPr>
        </p:pic>
        <p:pic>
          <p:nvPicPr>
            <p:cNvPr id="26" name="Immagine 25" descr="Immagine che contiene Elementi grafici, grafica, cartone animato, arte&#10;&#10;Descrizione generata automaticamente">
              <a:extLst>
                <a:ext uri="{FF2B5EF4-FFF2-40B4-BE49-F238E27FC236}">
                  <a16:creationId xmlns:a16="http://schemas.microsoft.com/office/drawing/2014/main" id="{2CE41B44-5DEB-2DB1-A630-A0703F53D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49" y="152737"/>
              <a:ext cx="1727895" cy="460252"/>
            </a:xfrm>
            <a:prstGeom prst="rect">
              <a:avLst/>
            </a:prstGeom>
          </p:spPr>
        </p:pic>
      </p:grpSp>
      <p:sp>
        <p:nvSpPr>
          <p:cNvPr id="27" name="Google Shape;581;p11">
            <a:extLst>
              <a:ext uri="{FF2B5EF4-FFF2-40B4-BE49-F238E27FC236}">
                <a16:creationId xmlns:a16="http://schemas.microsoft.com/office/drawing/2014/main" id="{7460ACE2-9BC0-CECB-4492-6818E48A0253}"/>
              </a:ext>
            </a:extLst>
          </p:cNvPr>
          <p:cNvSpPr txBox="1"/>
          <p:nvPr/>
        </p:nvSpPr>
        <p:spPr>
          <a:xfrm>
            <a:off x="336587" y="250405"/>
            <a:ext cx="10398845" cy="7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None/>
              <a:tabLst/>
              <a:defRPr/>
            </a:pPr>
            <a:r>
              <a:rPr lang="it-IT" sz="3600" b="1" dirty="0">
                <a:solidFill>
                  <a:srgbClr val="444E6D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1.Obiettivo dell’Investimento 10 della Missione 7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444E6D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F079574-999A-07F0-5F81-AFF15181C809}"/>
              </a:ext>
            </a:extLst>
          </p:cNvPr>
          <p:cNvSpPr txBox="1"/>
          <p:nvPr/>
        </p:nvSpPr>
        <p:spPr>
          <a:xfrm>
            <a:off x="708627" y="1015414"/>
            <a:ext cx="10774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noProof="1">
                <a:solidFill>
                  <a:srgbClr val="444E6D"/>
                </a:solidFill>
                <a:latin typeface="Titillium Web"/>
                <a:cs typeface="Arial"/>
              </a:rPr>
              <a:t>L’investimento prevede, in sinergia con il Programma GOL, il completamento della formazione in competenze green per 20.000 iscritti al Programma</a:t>
            </a:r>
            <a:r>
              <a:rPr lang="it-IT" sz="1600" b="1" noProof="1">
                <a:solidFill>
                  <a:srgbClr val="444E6D"/>
                </a:solidFill>
                <a:latin typeface="Titillium Web"/>
                <a:cs typeface="Arial"/>
              </a:rPr>
              <a:t>.</a:t>
            </a:r>
            <a:endParaRPr lang="it-IT" sz="1800" b="1" i="0" u="none" strike="noStrike" baseline="0" dirty="0">
              <a:solidFill>
                <a:srgbClr val="444E6D"/>
              </a:solidFill>
              <a:latin typeface="Titillium Web" panose="00000500000000000000" pitchFamily="2" charset="0"/>
            </a:endParaRPr>
          </a:p>
          <a:p>
            <a:r>
              <a:rPr lang="it-IT" sz="1800" b="0" i="0" u="none" strike="noStrike" baseline="0" dirty="0">
                <a:solidFill>
                  <a:srgbClr val="444E6D"/>
                </a:solidFill>
                <a:latin typeface="Titillium Web" panose="00000500000000000000" pitchFamily="2" charset="0"/>
              </a:rPr>
              <a:t> </a:t>
            </a:r>
            <a:endParaRPr lang="it-IT" dirty="0">
              <a:solidFill>
                <a:srgbClr val="444E6D"/>
              </a:solidFill>
              <a:latin typeface="Titillium Web" panose="00000500000000000000" pitchFamily="2" charset="0"/>
            </a:endParaRPr>
          </a:p>
        </p:txBody>
      </p:sp>
      <p:sp>
        <p:nvSpPr>
          <p:cNvPr id="30" name="Segnaposto numero diapositiva 1">
            <a:extLst>
              <a:ext uri="{FF2B5EF4-FFF2-40B4-BE49-F238E27FC236}">
                <a16:creationId xmlns:a16="http://schemas.microsoft.com/office/drawing/2014/main" id="{86FB12FB-27CC-EB7F-F243-69AFD81D6294}"/>
              </a:ext>
            </a:extLst>
          </p:cNvPr>
          <p:cNvSpPr txBox="1">
            <a:spLocks/>
          </p:cNvSpPr>
          <p:nvPr/>
        </p:nvSpPr>
        <p:spPr>
          <a:xfrm>
            <a:off x="11246993" y="63332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latin typeface="Titillium Web" panose="00000500000000000000" pitchFamily="2" charset="0"/>
              </a:rPr>
              <a:pPr/>
              <a:t>2</a:t>
            </a:fld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F95DC9CC-031C-15D7-2D28-A0D537590780}"/>
              </a:ext>
            </a:extLst>
          </p:cNvPr>
          <p:cNvSpPr txBox="1"/>
          <p:nvPr/>
        </p:nvSpPr>
        <p:spPr>
          <a:xfrm>
            <a:off x="538526" y="4120582"/>
            <a:ext cx="10708467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0" bIns="45720" rtlCol="0" anchor="t">
            <a:spAutoFit/>
          </a:bodyPr>
          <a:lstStyle/>
          <a:p>
            <a:pPr algn="just"/>
            <a:r>
              <a:rPr lang="it-IT" noProof="1">
                <a:solidFill>
                  <a:srgbClr val="444E6D"/>
                </a:solidFill>
                <a:latin typeface="Titillium Web"/>
                <a:cs typeface="Arial"/>
              </a:rPr>
              <a:t>L'investimento mira allo sviluppo di competenze green su scala nazionale, con il coinvolgimento delle </a:t>
            </a:r>
            <a:r>
              <a:rPr lang="it-IT" b="1" noProof="1">
                <a:solidFill>
                  <a:srgbClr val="444E6D"/>
                </a:solidFill>
                <a:latin typeface="Titillium Web"/>
                <a:cs typeface="Arial"/>
              </a:rPr>
              <a:t>imprese e del settore privato</a:t>
            </a:r>
            <a:r>
              <a:rPr lang="it-IT" noProof="1">
                <a:solidFill>
                  <a:srgbClr val="444E6D"/>
                </a:solidFill>
                <a:latin typeface="Titillium Web"/>
                <a:cs typeface="Arial"/>
              </a:rPr>
              <a:t>.</a:t>
            </a:r>
          </a:p>
          <a:p>
            <a:pPr algn="just"/>
            <a:r>
              <a:rPr lang="it-IT" noProof="1">
                <a:solidFill>
                  <a:srgbClr val="444E6D"/>
                </a:solidFill>
                <a:latin typeface="Titillium Web"/>
                <a:cs typeface="Arial"/>
              </a:rPr>
              <a:t>La necessità di potenziare la </a:t>
            </a:r>
            <a:r>
              <a:rPr lang="it-IT" b="1" noProof="1">
                <a:solidFill>
                  <a:srgbClr val="444E6D"/>
                </a:solidFill>
                <a:latin typeface="Titillium Web"/>
                <a:cs typeface="Arial"/>
              </a:rPr>
              <a:t>formazione green </a:t>
            </a:r>
            <a:r>
              <a:rPr lang="it-IT" noProof="1">
                <a:solidFill>
                  <a:srgbClr val="444E6D"/>
                </a:solidFill>
                <a:latin typeface="Titillium Web"/>
                <a:cs typeface="Arial"/>
              </a:rPr>
              <a:t>contribuisce al maggior accrescimento delle opportunità di </a:t>
            </a:r>
            <a:r>
              <a:rPr lang="it-IT" b="1" noProof="1">
                <a:solidFill>
                  <a:srgbClr val="444E6D"/>
                </a:solidFill>
                <a:latin typeface="Titillium Web"/>
                <a:cs typeface="Arial"/>
              </a:rPr>
              <a:t>inserimento lavorativo </a:t>
            </a:r>
            <a:r>
              <a:rPr lang="it-IT" noProof="1">
                <a:solidFill>
                  <a:srgbClr val="444E6D"/>
                </a:solidFill>
                <a:latin typeface="Titillium Web"/>
                <a:cs typeface="Arial"/>
              </a:rPr>
              <a:t>offrendo percorsi di formazione smart e maggiormente legati alle transizioni in atto. </a:t>
            </a:r>
            <a:endParaRPr lang="en-US" b="1" noProof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1A4D91D2-3168-3A0A-C05A-09CEB1511422}"/>
              </a:ext>
            </a:extLst>
          </p:cNvPr>
          <p:cNvSpPr/>
          <p:nvPr/>
        </p:nvSpPr>
        <p:spPr>
          <a:xfrm>
            <a:off x="4658470" y="1673704"/>
            <a:ext cx="2906551" cy="2389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165" extrusionOk="0">
                <a:moveTo>
                  <a:pt x="21106" y="16459"/>
                </a:moveTo>
                <a:lnTo>
                  <a:pt x="19048" y="13985"/>
                </a:lnTo>
                <a:cubicBezTo>
                  <a:pt x="18369" y="13170"/>
                  <a:pt x="17196" y="13750"/>
                  <a:pt x="17196" y="14911"/>
                </a:cubicBezTo>
                <a:lnTo>
                  <a:pt x="17196" y="14911"/>
                </a:lnTo>
                <a:cubicBezTo>
                  <a:pt x="17196" y="15547"/>
                  <a:pt x="16759" y="16072"/>
                  <a:pt x="16230" y="16072"/>
                </a:cubicBezTo>
                <a:lnTo>
                  <a:pt x="7880" y="16072"/>
                </a:lnTo>
                <a:cubicBezTo>
                  <a:pt x="4832" y="16072"/>
                  <a:pt x="2267" y="13184"/>
                  <a:pt x="2186" y="9522"/>
                </a:cubicBezTo>
                <a:cubicBezTo>
                  <a:pt x="2106" y="5749"/>
                  <a:pt x="4636" y="2653"/>
                  <a:pt x="7753" y="2626"/>
                </a:cubicBezTo>
                <a:cubicBezTo>
                  <a:pt x="8328" y="2626"/>
                  <a:pt x="8834" y="2101"/>
                  <a:pt x="8869" y="1423"/>
                </a:cubicBezTo>
                <a:cubicBezTo>
                  <a:pt x="8915" y="650"/>
                  <a:pt x="8409" y="0"/>
                  <a:pt x="7776" y="0"/>
                </a:cubicBezTo>
                <a:cubicBezTo>
                  <a:pt x="3451" y="0"/>
                  <a:pt x="-68" y="4270"/>
                  <a:pt x="1" y="9494"/>
                </a:cubicBezTo>
                <a:cubicBezTo>
                  <a:pt x="70" y="14621"/>
                  <a:pt x="3624" y="18698"/>
                  <a:pt x="7903" y="18698"/>
                </a:cubicBezTo>
                <a:lnTo>
                  <a:pt x="16230" y="18698"/>
                </a:lnTo>
                <a:cubicBezTo>
                  <a:pt x="16759" y="18698"/>
                  <a:pt x="17196" y="19223"/>
                  <a:pt x="17196" y="19859"/>
                </a:cubicBezTo>
                <a:lnTo>
                  <a:pt x="17196" y="19859"/>
                </a:lnTo>
                <a:cubicBezTo>
                  <a:pt x="17196" y="21020"/>
                  <a:pt x="18369" y="21600"/>
                  <a:pt x="19048" y="20785"/>
                </a:cubicBezTo>
                <a:lnTo>
                  <a:pt x="21106" y="18311"/>
                </a:lnTo>
                <a:cubicBezTo>
                  <a:pt x="21532" y="17800"/>
                  <a:pt x="21532" y="16970"/>
                  <a:pt x="21106" y="16459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5E1AF96C-2E75-742C-9540-6A9C3F574D12}"/>
              </a:ext>
            </a:extLst>
          </p:cNvPr>
          <p:cNvSpPr/>
          <p:nvPr/>
        </p:nvSpPr>
        <p:spPr>
          <a:xfrm>
            <a:off x="4872254" y="1806974"/>
            <a:ext cx="1813051" cy="1813045"/>
          </a:xfrm>
          <a:prstGeom prst="ellipse">
            <a:avLst/>
          </a:prstGeom>
          <a:solidFill>
            <a:srgbClr val="475F8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6CE0FC43-3D30-2EF9-35EA-48D649DCCEC7}"/>
              </a:ext>
            </a:extLst>
          </p:cNvPr>
          <p:cNvSpPr/>
          <p:nvPr/>
        </p:nvSpPr>
        <p:spPr>
          <a:xfrm>
            <a:off x="5112544" y="1907966"/>
            <a:ext cx="1572761" cy="1572764"/>
          </a:xfrm>
          <a:prstGeom prst="ellipse">
            <a:avLst/>
          </a:prstGeom>
          <a:solidFill>
            <a:srgbClr val="F0EF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" name="Elemento grafico 35" descr="Lavoro in remoto con riempimento a tinta unita">
            <a:extLst>
              <a:ext uri="{FF2B5EF4-FFF2-40B4-BE49-F238E27FC236}">
                <a16:creationId xmlns:a16="http://schemas.microsoft.com/office/drawing/2014/main" id="{61DAB81C-53A0-62ED-94A7-C20C62394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6009" y="2237148"/>
            <a:ext cx="914400" cy="9144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FA894FE-68A0-CA11-54AA-5674F5B3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88" y="6192321"/>
            <a:ext cx="962842" cy="5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2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4D5D-4177-F1D6-5ADA-C095AC9D7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1;p11">
            <a:extLst>
              <a:ext uri="{FF2B5EF4-FFF2-40B4-BE49-F238E27FC236}">
                <a16:creationId xmlns:a16="http://schemas.microsoft.com/office/drawing/2014/main" id="{04718A63-1FF0-16E0-43F2-837D7E53D093}"/>
              </a:ext>
            </a:extLst>
          </p:cNvPr>
          <p:cNvSpPr txBox="1"/>
          <p:nvPr/>
        </p:nvSpPr>
        <p:spPr>
          <a:xfrm>
            <a:off x="336587" y="250405"/>
            <a:ext cx="10398845" cy="7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444E6D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2.Rendicontazione </a:t>
            </a:r>
            <a:r>
              <a:rPr lang="it-IT" sz="3600" b="1" dirty="0">
                <a:solidFill>
                  <a:srgbClr val="444E6D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T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4E6D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arget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444E6D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Segnaposto numero diapositiva 1">
            <a:extLst>
              <a:ext uri="{FF2B5EF4-FFF2-40B4-BE49-F238E27FC236}">
                <a16:creationId xmlns:a16="http://schemas.microsoft.com/office/drawing/2014/main" id="{2D3C607E-993F-BAE0-AD5F-27342AF2A366}"/>
              </a:ext>
            </a:extLst>
          </p:cNvPr>
          <p:cNvSpPr txBox="1">
            <a:spLocks/>
          </p:cNvSpPr>
          <p:nvPr/>
        </p:nvSpPr>
        <p:spPr>
          <a:xfrm>
            <a:off x="11246993" y="63332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latin typeface="Titillium Web" panose="00000500000000000000" pitchFamily="2" charset="0"/>
              </a:rPr>
              <a:pPr/>
              <a:t>3</a:t>
            </a:fld>
            <a:endParaRPr lang="en-US">
              <a:latin typeface="Titillium Web" panose="00000500000000000000" pitchFamily="2" charset="0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CF089787-3F48-10B8-C050-8A87F6DDEB13}"/>
              </a:ext>
            </a:extLst>
          </p:cNvPr>
          <p:cNvGrpSpPr/>
          <p:nvPr/>
        </p:nvGrpSpPr>
        <p:grpSpPr>
          <a:xfrm>
            <a:off x="538526" y="6247980"/>
            <a:ext cx="4284119" cy="499315"/>
            <a:chOff x="394949" y="150691"/>
            <a:chExt cx="4284119" cy="499315"/>
          </a:xfrm>
        </p:grpSpPr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17F17955-803B-7F81-60B5-F73A5797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068" b="2498"/>
            <a:stretch/>
          </p:blipFill>
          <p:spPr>
            <a:xfrm>
              <a:off x="2144962" y="150691"/>
              <a:ext cx="2534106" cy="499315"/>
            </a:xfrm>
            <a:prstGeom prst="rect">
              <a:avLst/>
            </a:prstGeom>
          </p:spPr>
        </p:pic>
        <p:pic>
          <p:nvPicPr>
            <p:cNvPr id="58" name="Immagine 57" descr="Immagine che contiene Elementi grafici, grafica, cartone animato, arte&#10;&#10;Descrizione generata automaticamente">
              <a:extLst>
                <a:ext uri="{FF2B5EF4-FFF2-40B4-BE49-F238E27FC236}">
                  <a16:creationId xmlns:a16="http://schemas.microsoft.com/office/drawing/2014/main" id="{C900D66A-910A-70DA-1070-576B68BA9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49" y="152737"/>
              <a:ext cx="1727895" cy="460252"/>
            </a:xfrm>
            <a:prstGeom prst="rect">
              <a:avLst/>
            </a:prstGeom>
          </p:spPr>
        </p:pic>
      </p:grpSp>
      <p:sp>
        <p:nvSpPr>
          <p:cNvPr id="2" name="Rectangle: Rounded Corners 22">
            <a:extLst>
              <a:ext uri="{FF2B5EF4-FFF2-40B4-BE49-F238E27FC236}">
                <a16:creationId xmlns:a16="http://schemas.microsoft.com/office/drawing/2014/main" id="{03C442C0-70B0-81AC-4DD2-6D95FEE0B11D}"/>
              </a:ext>
            </a:extLst>
          </p:cNvPr>
          <p:cNvSpPr/>
          <p:nvPr/>
        </p:nvSpPr>
        <p:spPr>
          <a:xfrm>
            <a:off x="798285" y="1045983"/>
            <a:ext cx="10674735" cy="1004696"/>
          </a:xfrm>
          <a:prstGeom prst="roundRect">
            <a:avLst/>
          </a:prstGeom>
          <a:solidFill>
            <a:schemeClr val="tx2"/>
          </a:solidFill>
          <a:ln w="53975" cap="flat" cmpd="sng" algn="ctr">
            <a:noFill/>
            <a:prstDash val="solid"/>
            <a:miter lim="800000"/>
          </a:ln>
          <a:effectLst>
            <a:outerShdw blurRad="863600" dist="723900" dir="7800000" sx="85000" sy="85000" algn="t" rotWithShape="0">
              <a:prstClr val="black">
                <a:alpha val="15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lvl="0" algn="just">
              <a:defRPr/>
            </a:pPr>
            <a:r>
              <a:rPr lang="it-IT" sz="1600" kern="0" dirty="0">
                <a:solidFill>
                  <a:srgbClr val="444E6D"/>
                </a:solidFill>
                <a:latin typeface="Titillium Web"/>
              </a:rPr>
              <a:t>Ai fini della rendicontazione del target M7-I.10, l’Unità di Missione per il PNRR del Ministero del Lavoro e delle Politiche Sociali ha previsto l’apertura di una casella di posta «</a:t>
            </a:r>
            <a:r>
              <a:rPr lang="it-IT" sz="1600" b="1" i="1" kern="0" dirty="0">
                <a:solidFill>
                  <a:srgbClr val="444E6D"/>
                </a:solidFill>
                <a:latin typeface="Titillium Web"/>
              </a:rPr>
              <a:t>rendicontazionetargetcresceregreen@lavoro.gov.it</a:t>
            </a:r>
            <a:r>
              <a:rPr lang="it-IT" sz="1600" kern="0" dirty="0">
                <a:solidFill>
                  <a:srgbClr val="444E6D"/>
                </a:solidFill>
                <a:latin typeface="Titillium Web"/>
              </a:rPr>
              <a:t>», alla quale far pervenire </a:t>
            </a:r>
            <a:r>
              <a:rPr lang="it-IT" sz="1600" b="1" kern="0" dirty="0">
                <a:solidFill>
                  <a:srgbClr val="444E6D"/>
                </a:solidFill>
                <a:latin typeface="Titillium Web"/>
              </a:rPr>
              <a:t>entro il 15 luglio 2025,</a:t>
            </a:r>
            <a:r>
              <a:rPr lang="it-IT" sz="1600" kern="0" dirty="0">
                <a:solidFill>
                  <a:srgbClr val="444E6D"/>
                </a:solidFill>
                <a:latin typeface="Titillium Web"/>
              </a:rPr>
              <a:t> la documentazione che attesta la formazione effettuata.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C3D01E5-810D-B701-7FB2-70F234A87E25}"/>
              </a:ext>
            </a:extLst>
          </p:cNvPr>
          <p:cNvSpPr/>
          <p:nvPr/>
        </p:nvSpPr>
        <p:spPr>
          <a:xfrm>
            <a:off x="1515266" y="2878511"/>
            <a:ext cx="9161465" cy="3369469"/>
          </a:xfrm>
          <a:prstGeom prst="flowChartAlternateProcess">
            <a:avLst/>
          </a:prstGeom>
          <a:solidFill>
            <a:srgbClr val="475F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Il </a:t>
            </a:r>
            <a:r>
              <a:rPr lang="it-IT" sz="1600" b="1" kern="0" dirty="0">
                <a:solidFill>
                  <a:schemeClr val="bg1"/>
                </a:solidFill>
                <a:latin typeface="Titillium Web"/>
              </a:rPr>
              <a:t>Soggetto esecutore </a:t>
            </a: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dovrà trasmettere: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il Tracciato </a:t>
            </a:r>
            <a:r>
              <a:rPr lang="it-IT" sz="1600" kern="0" dirty="0" err="1">
                <a:solidFill>
                  <a:schemeClr val="bg1"/>
                </a:solidFill>
                <a:latin typeface="Titillium Web"/>
              </a:rPr>
              <a:t>relevant</a:t>
            </a: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 (Allegato n. 5  all’Avviso “Tracciato PILOT”);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L’Attestazione di messa in trasparenza delle competenze acquisite per ciascun partecipante, nelle Aree Di Attività (ADA) compatibili con la classificazione ESCO (l’Attestazione di formazione completata con logo PNRR, riferimento Misura e Investimento, CUP - Format libero) o altra attestazione coerente con il D.lgs. n.13/2023;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Patto di servizio GOL (ID presa in carico, se disponibile);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SAP estratta dal sistema SIU o alternativamente comunicazione di aver provveduto a trasmettere alla Regione di riferimento i dati elencati nel tracciato per il caricamento nei sistemi regionali;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Copia dei Registri della formazione debitamente sottoscritti;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Dichiarazione dell’Ente esecutore per attestare il rispetto delle condizioni e obblighi previsti dal PNRR e dall’Avviso (format predisposto dall’Unità di Missione).</a:t>
            </a:r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339653D7-4A4C-C262-DBFF-CC046B4D42BD}"/>
              </a:ext>
            </a:extLst>
          </p:cNvPr>
          <p:cNvSpPr/>
          <p:nvPr/>
        </p:nvSpPr>
        <p:spPr>
          <a:xfrm rot="10800000">
            <a:off x="4972638" y="2211832"/>
            <a:ext cx="2246720" cy="505526"/>
          </a:xfrm>
          <a:prstGeom prst="triangle">
            <a:avLst/>
          </a:prstGeom>
          <a:solidFill>
            <a:srgbClr val="444E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1FC14F3-2000-6B77-2F3F-AD609971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88" y="6192321"/>
            <a:ext cx="962842" cy="5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4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1;p11">
            <a:extLst>
              <a:ext uri="{FF2B5EF4-FFF2-40B4-BE49-F238E27FC236}">
                <a16:creationId xmlns:a16="http://schemas.microsoft.com/office/drawing/2014/main" id="{2F15A9B0-C303-B522-E9C7-BB79B474EEF1}"/>
              </a:ext>
            </a:extLst>
          </p:cNvPr>
          <p:cNvSpPr txBox="1"/>
          <p:nvPr/>
        </p:nvSpPr>
        <p:spPr>
          <a:xfrm>
            <a:off x="336587" y="342370"/>
            <a:ext cx="10398845" cy="55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444E6D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2.Rendicontazione Target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CC330F-B949-71D6-D9D9-9F9C2B9D91B4}"/>
              </a:ext>
            </a:extLst>
          </p:cNvPr>
          <p:cNvSpPr txBox="1"/>
          <p:nvPr/>
        </p:nvSpPr>
        <p:spPr>
          <a:xfrm>
            <a:off x="814625" y="979950"/>
            <a:ext cx="4747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444E6D"/>
                </a:solidFill>
                <a:latin typeface="Titillium Web" panose="00000500000000000000" pitchFamily="2" charset="0"/>
              </a:rPr>
              <a:t>Target M7-10– Tempistica </a:t>
            </a:r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1AE2F79C-BB32-31DF-F8BF-5182008E1F37}"/>
              </a:ext>
            </a:extLst>
          </p:cNvPr>
          <p:cNvSpPr/>
          <p:nvPr/>
        </p:nvSpPr>
        <p:spPr>
          <a:xfrm>
            <a:off x="4235589" y="1366281"/>
            <a:ext cx="310764" cy="541261"/>
          </a:xfrm>
          <a:custGeom>
            <a:avLst/>
            <a:gdLst>
              <a:gd name="connsiteX0" fmla="*/ 106507 w 213013"/>
              <a:gd name="connsiteY0" fmla="*/ 426027 h 426027"/>
              <a:gd name="connsiteX1" fmla="*/ 213014 w 213013"/>
              <a:gd name="connsiteY1" fmla="*/ 319521 h 426027"/>
              <a:gd name="connsiteX2" fmla="*/ 213014 w 213013"/>
              <a:gd name="connsiteY2" fmla="*/ 106507 h 426027"/>
              <a:gd name="connsiteX3" fmla="*/ 106507 w 213013"/>
              <a:gd name="connsiteY3" fmla="*/ 0 h 426027"/>
              <a:gd name="connsiteX4" fmla="*/ 0 w 213013"/>
              <a:gd name="connsiteY4" fmla="*/ 106507 h 426027"/>
              <a:gd name="connsiteX5" fmla="*/ 0 w 213013"/>
              <a:gd name="connsiteY5" fmla="*/ 319521 h 426027"/>
              <a:gd name="connsiteX6" fmla="*/ 106507 w 213013"/>
              <a:gd name="connsiteY6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13" h="426027">
                <a:moveTo>
                  <a:pt x="106507" y="426027"/>
                </a:moveTo>
                <a:cubicBezTo>
                  <a:pt x="166861" y="426027"/>
                  <a:pt x="213014" y="379874"/>
                  <a:pt x="213014" y="319521"/>
                </a:cubicBezTo>
                <a:lnTo>
                  <a:pt x="213014" y="106507"/>
                </a:lnTo>
                <a:cubicBezTo>
                  <a:pt x="213014" y="46153"/>
                  <a:pt x="166861" y="0"/>
                  <a:pt x="106507" y="0"/>
                </a:cubicBezTo>
                <a:cubicBezTo>
                  <a:pt x="46153" y="0"/>
                  <a:pt x="0" y="46153"/>
                  <a:pt x="0" y="106507"/>
                </a:cubicBezTo>
                <a:lnTo>
                  <a:pt x="0" y="319521"/>
                </a:lnTo>
                <a:cubicBezTo>
                  <a:pt x="0" y="379874"/>
                  <a:pt x="46153" y="426027"/>
                  <a:pt x="106507" y="426027"/>
                </a:cubicBez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59A48CFF-769F-2F57-3E38-6ED1B1AB686B}"/>
              </a:ext>
            </a:extLst>
          </p:cNvPr>
          <p:cNvSpPr/>
          <p:nvPr/>
        </p:nvSpPr>
        <p:spPr>
          <a:xfrm>
            <a:off x="3614057" y="3035172"/>
            <a:ext cx="3776106" cy="3572423"/>
          </a:xfrm>
          <a:custGeom>
            <a:avLst/>
            <a:gdLst>
              <a:gd name="connsiteX0" fmla="*/ 0 w 2588326"/>
              <a:gd name="connsiteY0" fmla="*/ 0 h 2811855"/>
              <a:gd name="connsiteX1" fmla="*/ 639041 w 2588326"/>
              <a:gd name="connsiteY1" fmla="*/ 0 h 2811855"/>
              <a:gd name="connsiteX2" fmla="*/ 639041 w 2588326"/>
              <a:gd name="connsiteY2" fmla="*/ 148466 h 2811855"/>
              <a:gd name="connsiteX3" fmla="*/ 148466 w 2588326"/>
              <a:gd name="connsiteY3" fmla="*/ 148466 h 2811855"/>
              <a:gd name="connsiteX4" fmla="*/ 148466 w 2588326"/>
              <a:gd name="connsiteY4" fmla="*/ 2663389 h 2811855"/>
              <a:gd name="connsiteX5" fmla="*/ 2439860 w 2588326"/>
              <a:gd name="connsiteY5" fmla="*/ 2663389 h 2811855"/>
              <a:gd name="connsiteX6" fmla="*/ 2439860 w 2588326"/>
              <a:gd name="connsiteY6" fmla="*/ 148466 h 2811855"/>
              <a:gd name="connsiteX7" fmla="*/ 1949286 w 2588326"/>
              <a:gd name="connsiteY7" fmla="*/ 148466 h 2811855"/>
              <a:gd name="connsiteX8" fmla="*/ 1949286 w 2588326"/>
              <a:gd name="connsiteY8" fmla="*/ 0 h 2811855"/>
              <a:gd name="connsiteX9" fmla="*/ 2588326 w 2588326"/>
              <a:gd name="connsiteY9" fmla="*/ 0 h 2811855"/>
              <a:gd name="connsiteX10" fmla="*/ 2588326 w 2588326"/>
              <a:gd name="connsiteY10" fmla="*/ 2811855 h 2811855"/>
              <a:gd name="connsiteX11" fmla="*/ 0 w 2588326"/>
              <a:gd name="connsiteY11" fmla="*/ 2811855 h 28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8326" h="2811855">
                <a:moveTo>
                  <a:pt x="0" y="0"/>
                </a:moveTo>
                <a:lnTo>
                  <a:pt x="639041" y="0"/>
                </a:lnTo>
                <a:lnTo>
                  <a:pt x="639041" y="148466"/>
                </a:lnTo>
                <a:lnTo>
                  <a:pt x="148466" y="148466"/>
                </a:lnTo>
                <a:lnTo>
                  <a:pt x="148466" y="2663389"/>
                </a:lnTo>
                <a:lnTo>
                  <a:pt x="2439860" y="2663389"/>
                </a:lnTo>
                <a:lnTo>
                  <a:pt x="2439860" y="148466"/>
                </a:lnTo>
                <a:lnTo>
                  <a:pt x="1949286" y="148466"/>
                </a:lnTo>
                <a:lnTo>
                  <a:pt x="1949286" y="0"/>
                </a:lnTo>
                <a:lnTo>
                  <a:pt x="2588326" y="0"/>
                </a:lnTo>
                <a:lnTo>
                  <a:pt x="2588326" y="2811855"/>
                </a:lnTo>
                <a:lnTo>
                  <a:pt x="0" y="2811855"/>
                </a:ln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BE8EA381-DE71-9AB7-E19E-4042149993DF}"/>
              </a:ext>
            </a:extLst>
          </p:cNvPr>
          <p:cNvSpPr/>
          <p:nvPr/>
        </p:nvSpPr>
        <p:spPr>
          <a:xfrm>
            <a:off x="3614057" y="1636911"/>
            <a:ext cx="3776106" cy="1127632"/>
          </a:xfrm>
          <a:custGeom>
            <a:avLst/>
            <a:gdLst>
              <a:gd name="connsiteX0" fmla="*/ 1807276 w 2588326"/>
              <a:gd name="connsiteY0" fmla="*/ 0 h 887559"/>
              <a:gd name="connsiteX1" fmla="*/ 1807276 w 2588326"/>
              <a:gd name="connsiteY1" fmla="*/ 106507 h 887559"/>
              <a:gd name="connsiteX2" fmla="*/ 2055792 w 2588326"/>
              <a:gd name="connsiteY2" fmla="*/ 355023 h 887559"/>
              <a:gd name="connsiteX3" fmla="*/ 2304308 w 2588326"/>
              <a:gd name="connsiteY3" fmla="*/ 106507 h 887559"/>
              <a:gd name="connsiteX4" fmla="*/ 2304308 w 2588326"/>
              <a:gd name="connsiteY4" fmla="*/ 0 h 887559"/>
              <a:gd name="connsiteX5" fmla="*/ 2588326 w 2588326"/>
              <a:gd name="connsiteY5" fmla="*/ 0 h 887559"/>
              <a:gd name="connsiteX6" fmla="*/ 2588326 w 2588326"/>
              <a:gd name="connsiteY6" fmla="*/ 390525 h 887559"/>
              <a:gd name="connsiteX7" fmla="*/ 2588326 w 2588326"/>
              <a:gd name="connsiteY7" fmla="*/ 497032 h 887559"/>
              <a:gd name="connsiteX8" fmla="*/ 2588326 w 2588326"/>
              <a:gd name="connsiteY8" fmla="*/ 887559 h 887559"/>
              <a:gd name="connsiteX9" fmla="*/ 0 w 2588326"/>
              <a:gd name="connsiteY9" fmla="*/ 887559 h 887559"/>
              <a:gd name="connsiteX10" fmla="*/ 0 w 2588326"/>
              <a:gd name="connsiteY10" fmla="*/ 497034 h 887559"/>
              <a:gd name="connsiteX11" fmla="*/ 0 w 2588326"/>
              <a:gd name="connsiteY11" fmla="*/ 390525 h 887559"/>
              <a:gd name="connsiteX12" fmla="*/ 0 w 2588326"/>
              <a:gd name="connsiteY12" fmla="*/ 2 h 887559"/>
              <a:gd name="connsiteX13" fmla="*/ 284018 w 2588326"/>
              <a:gd name="connsiteY13" fmla="*/ 2 h 887559"/>
              <a:gd name="connsiteX14" fmla="*/ 284018 w 2588326"/>
              <a:gd name="connsiteY14" fmla="*/ 106509 h 887559"/>
              <a:gd name="connsiteX15" fmla="*/ 532534 w 2588326"/>
              <a:gd name="connsiteY15" fmla="*/ 355025 h 887559"/>
              <a:gd name="connsiteX16" fmla="*/ 781050 w 2588326"/>
              <a:gd name="connsiteY16" fmla="*/ 106509 h 887559"/>
              <a:gd name="connsiteX17" fmla="*/ 781050 w 2588326"/>
              <a:gd name="connsiteY17" fmla="*/ 2 h 88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8326" h="887559">
                <a:moveTo>
                  <a:pt x="1807276" y="0"/>
                </a:moveTo>
                <a:lnTo>
                  <a:pt x="1807276" y="106507"/>
                </a:lnTo>
                <a:cubicBezTo>
                  <a:pt x="1807276" y="244966"/>
                  <a:pt x="1917333" y="355023"/>
                  <a:pt x="2055792" y="355023"/>
                </a:cubicBezTo>
                <a:cubicBezTo>
                  <a:pt x="2194251" y="355023"/>
                  <a:pt x="2304308" y="244966"/>
                  <a:pt x="2304308" y="106507"/>
                </a:cubicBezTo>
                <a:lnTo>
                  <a:pt x="2304308" y="0"/>
                </a:lnTo>
                <a:lnTo>
                  <a:pt x="2588326" y="0"/>
                </a:lnTo>
                <a:lnTo>
                  <a:pt x="2588326" y="390525"/>
                </a:lnTo>
                <a:lnTo>
                  <a:pt x="2588326" y="497032"/>
                </a:lnTo>
                <a:lnTo>
                  <a:pt x="2588326" y="887559"/>
                </a:lnTo>
                <a:lnTo>
                  <a:pt x="0" y="887559"/>
                </a:lnTo>
                <a:lnTo>
                  <a:pt x="0" y="497034"/>
                </a:lnTo>
                <a:lnTo>
                  <a:pt x="0" y="390525"/>
                </a:lnTo>
                <a:lnTo>
                  <a:pt x="0" y="2"/>
                </a:lnTo>
                <a:lnTo>
                  <a:pt x="284018" y="2"/>
                </a:lnTo>
                <a:lnTo>
                  <a:pt x="284018" y="106509"/>
                </a:lnTo>
                <a:cubicBezTo>
                  <a:pt x="284018" y="244968"/>
                  <a:pt x="394075" y="355025"/>
                  <a:pt x="532534" y="355025"/>
                </a:cubicBezTo>
                <a:cubicBezTo>
                  <a:pt x="670993" y="355025"/>
                  <a:pt x="781050" y="244968"/>
                  <a:pt x="781050" y="106509"/>
                </a:cubicBezTo>
                <a:lnTo>
                  <a:pt x="781050" y="2"/>
                </a:ln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91440"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cap="all">
              <a:solidFill>
                <a:schemeClr val="bg1"/>
              </a:solidFill>
            </a:endParaRP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6642C2ED-FE23-EA8A-ABB0-0BC68B1652BC}"/>
              </a:ext>
            </a:extLst>
          </p:cNvPr>
          <p:cNvSpPr/>
          <p:nvPr/>
        </p:nvSpPr>
        <p:spPr>
          <a:xfrm>
            <a:off x="6457868" y="1366281"/>
            <a:ext cx="310764" cy="541261"/>
          </a:xfrm>
          <a:custGeom>
            <a:avLst/>
            <a:gdLst>
              <a:gd name="connsiteX0" fmla="*/ 106507 w 213013"/>
              <a:gd name="connsiteY0" fmla="*/ 426027 h 426027"/>
              <a:gd name="connsiteX1" fmla="*/ 213014 w 213013"/>
              <a:gd name="connsiteY1" fmla="*/ 319521 h 426027"/>
              <a:gd name="connsiteX2" fmla="*/ 213014 w 213013"/>
              <a:gd name="connsiteY2" fmla="*/ 106507 h 426027"/>
              <a:gd name="connsiteX3" fmla="*/ 106507 w 213013"/>
              <a:gd name="connsiteY3" fmla="*/ 0 h 426027"/>
              <a:gd name="connsiteX4" fmla="*/ 0 w 213013"/>
              <a:gd name="connsiteY4" fmla="*/ 106507 h 426027"/>
              <a:gd name="connsiteX5" fmla="*/ 0 w 213013"/>
              <a:gd name="connsiteY5" fmla="*/ 319521 h 426027"/>
              <a:gd name="connsiteX6" fmla="*/ 106507 w 213013"/>
              <a:gd name="connsiteY6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13" h="426027">
                <a:moveTo>
                  <a:pt x="106507" y="426027"/>
                </a:moveTo>
                <a:cubicBezTo>
                  <a:pt x="166861" y="426027"/>
                  <a:pt x="213014" y="379874"/>
                  <a:pt x="213014" y="319521"/>
                </a:cubicBezTo>
                <a:lnTo>
                  <a:pt x="213014" y="106507"/>
                </a:lnTo>
                <a:cubicBezTo>
                  <a:pt x="213014" y="46153"/>
                  <a:pt x="166861" y="0"/>
                  <a:pt x="106507" y="0"/>
                </a:cubicBezTo>
                <a:cubicBezTo>
                  <a:pt x="46153" y="0"/>
                  <a:pt x="0" y="46153"/>
                  <a:pt x="0" y="106507"/>
                </a:cubicBezTo>
                <a:lnTo>
                  <a:pt x="0" y="319521"/>
                </a:lnTo>
                <a:cubicBezTo>
                  <a:pt x="0" y="379874"/>
                  <a:pt x="46153" y="426027"/>
                  <a:pt x="106507" y="426027"/>
                </a:cubicBez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F2C7145-874C-FDA1-EFAA-2A7D373161CC}"/>
              </a:ext>
            </a:extLst>
          </p:cNvPr>
          <p:cNvSpPr txBox="1"/>
          <p:nvPr/>
        </p:nvSpPr>
        <p:spPr>
          <a:xfrm>
            <a:off x="4028626" y="4094360"/>
            <a:ext cx="2946967" cy="206210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kern="0" noProof="1">
                <a:solidFill>
                  <a:srgbClr val="444E6D"/>
                </a:solidFill>
                <a:latin typeface="Titillium Web"/>
              </a:rPr>
              <a:t>La rendicontazione del </a:t>
            </a:r>
            <a:r>
              <a:rPr lang="it-IT" sz="1600" b="1" kern="0" noProof="1">
                <a:solidFill>
                  <a:srgbClr val="444E6D"/>
                </a:solidFill>
                <a:latin typeface="Titillium Web"/>
              </a:rPr>
              <a:t>target M7-10 da parte del Soggetto attuatore (MLPS) </a:t>
            </a:r>
            <a:r>
              <a:rPr lang="it-IT" sz="1600" kern="0" noProof="1">
                <a:solidFill>
                  <a:srgbClr val="444E6D"/>
                </a:solidFill>
                <a:latin typeface="Titillium Web"/>
              </a:rPr>
              <a:t>avverrà a seguito della ricezione e verifica della documentazione formativa da parte degli Enti esecutori, che andrà trasmessa entro il </a:t>
            </a:r>
            <a:r>
              <a:rPr lang="it-IT" sz="1600" b="1" kern="0" noProof="1">
                <a:solidFill>
                  <a:srgbClr val="444E6D"/>
                </a:solidFill>
                <a:latin typeface="Titillium Web"/>
              </a:rPr>
              <a:t>15 luglio 2025</a:t>
            </a:r>
            <a:r>
              <a:rPr lang="it-IT" sz="1400" kern="0" noProof="1">
                <a:solidFill>
                  <a:srgbClr val="444E6D"/>
                </a:solidFill>
                <a:latin typeface="Titillium Web"/>
              </a:rPr>
              <a:t>. </a:t>
            </a:r>
            <a:endParaRPr lang="it-IT" sz="1400" b="1" kern="0" noProof="1">
              <a:solidFill>
                <a:srgbClr val="444E6D"/>
              </a:solidFill>
              <a:latin typeface="Titillium Web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FE99408-0554-48D1-99AC-CCF32A20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42" y="3021394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6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F508C-FDD4-BEA6-255E-E265113A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C0F4C2-D8EB-E42D-09ED-BF9B184974BD}"/>
              </a:ext>
            </a:extLst>
          </p:cNvPr>
          <p:cNvSpPr txBox="1"/>
          <p:nvPr/>
        </p:nvSpPr>
        <p:spPr>
          <a:xfrm>
            <a:off x="442912" y="1004263"/>
            <a:ext cx="11030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>
                <a:solidFill>
                  <a:srgbClr val="444E6D"/>
                </a:solidFill>
                <a:latin typeface="Titillium Web" panose="00000500000000000000" pitchFamily="2" charset="0"/>
              </a:rPr>
              <a:t> </a:t>
            </a:r>
            <a:endParaRPr lang="it-IT">
              <a:solidFill>
                <a:srgbClr val="444E6D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Google Shape;581;p11">
            <a:extLst>
              <a:ext uri="{FF2B5EF4-FFF2-40B4-BE49-F238E27FC236}">
                <a16:creationId xmlns:a16="http://schemas.microsoft.com/office/drawing/2014/main" id="{DA761549-AD87-F11B-1A7B-C1D05FE67E7A}"/>
              </a:ext>
            </a:extLst>
          </p:cNvPr>
          <p:cNvSpPr txBox="1"/>
          <p:nvPr/>
        </p:nvSpPr>
        <p:spPr>
          <a:xfrm>
            <a:off x="336587" y="250405"/>
            <a:ext cx="10398845" cy="7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600"/>
              <a:defRPr/>
            </a:pPr>
            <a:r>
              <a:rPr lang="it-IT" sz="3600" b="1" dirty="0">
                <a:solidFill>
                  <a:srgbClr val="444E6D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3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444E6D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.Rendicontazione spesa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444E6D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Segnaposto numero diapositiva 1">
            <a:extLst>
              <a:ext uri="{FF2B5EF4-FFF2-40B4-BE49-F238E27FC236}">
                <a16:creationId xmlns:a16="http://schemas.microsoft.com/office/drawing/2014/main" id="{D6C8DBC6-17FA-C963-F6DD-C5C0125A2F5A}"/>
              </a:ext>
            </a:extLst>
          </p:cNvPr>
          <p:cNvSpPr txBox="1">
            <a:spLocks/>
          </p:cNvSpPr>
          <p:nvPr/>
        </p:nvSpPr>
        <p:spPr>
          <a:xfrm>
            <a:off x="11246993" y="6333200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latin typeface="Titillium Web" panose="00000500000000000000" pitchFamily="2" charset="0"/>
              </a:rPr>
              <a:pPr/>
              <a:t>5</a:t>
            </a:fld>
            <a:endParaRPr lang="en-US">
              <a:latin typeface="Titillium Web" panose="00000500000000000000" pitchFamily="2" charset="0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AC77D9C7-6311-E21E-210D-03A702E47A75}"/>
              </a:ext>
            </a:extLst>
          </p:cNvPr>
          <p:cNvGrpSpPr/>
          <p:nvPr/>
        </p:nvGrpSpPr>
        <p:grpSpPr>
          <a:xfrm>
            <a:off x="538526" y="6247980"/>
            <a:ext cx="4284119" cy="499315"/>
            <a:chOff x="394949" y="150691"/>
            <a:chExt cx="4284119" cy="499315"/>
          </a:xfrm>
        </p:grpSpPr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375B1D75-41BB-7A36-6CB2-CF1A6A79F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068" b="2498"/>
            <a:stretch/>
          </p:blipFill>
          <p:spPr>
            <a:xfrm>
              <a:off x="2144962" y="150691"/>
              <a:ext cx="2534106" cy="499315"/>
            </a:xfrm>
            <a:prstGeom prst="rect">
              <a:avLst/>
            </a:prstGeom>
          </p:spPr>
        </p:pic>
        <p:pic>
          <p:nvPicPr>
            <p:cNvPr id="58" name="Immagine 57" descr="Immagine che contiene Elementi grafici, grafica, cartone animato, arte&#10;&#10;Descrizione generata automaticamente">
              <a:extLst>
                <a:ext uri="{FF2B5EF4-FFF2-40B4-BE49-F238E27FC236}">
                  <a16:creationId xmlns:a16="http://schemas.microsoft.com/office/drawing/2014/main" id="{2A2FD278-3AFA-1B81-C8CA-B206DFF0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49" y="152737"/>
              <a:ext cx="1727895" cy="460252"/>
            </a:xfrm>
            <a:prstGeom prst="rect">
              <a:avLst/>
            </a:prstGeom>
          </p:spPr>
        </p:pic>
      </p:grpSp>
      <p:sp>
        <p:nvSpPr>
          <p:cNvPr id="2" name="Rectangle: Rounded Corners 22">
            <a:extLst>
              <a:ext uri="{FF2B5EF4-FFF2-40B4-BE49-F238E27FC236}">
                <a16:creationId xmlns:a16="http://schemas.microsoft.com/office/drawing/2014/main" id="{8308F43A-8C8B-A4C9-4EAF-D62D2E87B5E4}"/>
              </a:ext>
            </a:extLst>
          </p:cNvPr>
          <p:cNvSpPr/>
          <p:nvPr/>
        </p:nvSpPr>
        <p:spPr>
          <a:xfrm>
            <a:off x="718979" y="1013859"/>
            <a:ext cx="10440771" cy="1004696"/>
          </a:xfrm>
          <a:prstGeom prst="roundRect">
            <a:avLst/>
          </a:prstGeom>
          <a:solidFill>
            <a:schemeClr val="tx2"/>
          </a:solidFill>
          <a:ln w="53975" cap="flat" cmpd="sng" algn="ctr">
            <a:noFill/>
            <a:prstDash val="solid"/>
            <a:miter lim="800000"/>
          </a:ln>
          <a:effectLst>
            <a:outerShdw blurRad="863600" dist="723900" dir="7800000" sx="85000" sy="85000" algn="t" rotWithShape="0">
              <a:prstClr val="black">
                <a:alpha val="15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lvl="0" algn="just">
              <a:defRPr/>
            </a:pPr>
            <a:r>
              <a:rPr lang="it-IT" sz="1600" kern="0" dirty="0">
                <a:solidFill>
                  <a:srgbClr val="444E6D"/>
                </a:solidFill>
                <a:latin typeface="Titillium Web"/>
              </a:rPr>
              <a:t>Ai fini della rendicontazione della spesa, l’Unità di Missione per il PNRR ha previsto l’apertura di una casella di posta «</a:t>
            </a:r>
            <a:r>
              <a:rPr lang="it-IT" sz="1600" b="1" i="1" kern="0" dirty="0">
                <a:solidFill>
                  <a:srgbClr val="444E6D"/>
                </a:solidFill>
                <a:latin typeface="Titillium Web"/>
              </a:rPr>
              <a:t>rendicontazionespesacresceregreen@lavoro.gov.it</a:t>
            </a:r>
            <a:r>
              <a:rPr lang="it-IT" sz="1600" kern="0" dirty="0">
                <a:solidFill>
                  <a:srgbClr val="444E6D"/>
                </a:solidFill>
                <a:latin typeface="Titillium Web"/>
              </a:rPr>
              <a:t>», alla quale far pervenire la documentazione di seguito indicata.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1CF7488-EF85-BCDD-69BB-07E3D970C77F}"/>
              </a:ext>
            </a:extLst>
          </p:cNvPr>
          <p:cNvSpPr/>
          <p:nvPr/>
        </p:nvSpPr>
        <p:spPr>
          <a:xfrm>
            <a:off x="2288539" y="2447866"/>
            <a:ext cx="7735784" cy="3668087"/>
          </a:xfrm>
          <a:prstGeom prst="flowChartAlternateProcess">
            <a:avLst/>
          </a:prstGeom>
          <a:solidFill>
            <a:srgbClr val="475F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 Il </a:t>
            </a:r>
            <a:r>
              <a:rPr lang="it-IT" sz="1600" b="1" kern="0" dirty="0">
                <a:solidFill>
                  <a:schemeClr val="bg1"/>
                </a:solidFill>
                <a:latin typeface="Titillium Web"/>
              </a:rPr>
              <a:t>Soggetto esecutore </a:t>
            </a: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dovrà trasmettere: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600" kern="0" dirty="0">
              <a:solidFill>
                <a:schemeClr val="bg1"/>
              </a:solidFill>
              <a:latin typeface="Titillium Web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Nota di credito che riporti l’indicazione i riferimenti al PNRR, all’Avviso  e al CUP; 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Riepilogo ore di formazione svolte; Indicazioni dei costi sostenuti  applicando le UCS; Valore indennità frequenza discenti; Calcolo tariffe orarie per studente;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Copia dei registri formazione (presenza/digitale) con indicazione delle: presenze studenti; Ore svolte; Attività didattiche; Firme discenti, docenti e tutor;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Documento attestante l’erogazione delle indennità di frequenza ai partecipanti;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Prospetto riepilogativo dei soggetti formatori con CV ed esperienza;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kern="0" dirty="0">
                <a:solidFill>
                  <a:schemeClr val="bg1"/>
                </a:solidFill>
                <a:latin typeface="Titillium Web"/>
              </a:rPr>
              <a:t>Dichiarazione assenza doppio finanziamento (Allegato 1b. all’Avviso).</a:t>
            </a:r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898653C0-7224-71FE-4D4D-550699BA6DD5}"/>
              </a:ext>
            </a:extLst>
          </p:cNvPr>
          <p:cNvSpPr/>
          <p:nvPr/>
        </p:nvSpPr>
        <p:spPr>
          <a:xfrm rot="10800000">
            <a:off x="4972640" y="2018555"/>
            <a:ext cx="2246720" cy="505526"/>
          </a:xfrm>
          <a:prstGeom prst="triangle">
            <a:avLst/>
          </a:prstGeom>
          <a:solidFill>
            <a:srgbClr val="444E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AFA529-E40E-2907-05F9-A1DFFDCE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88" y="6192321"/>
            <a:ext cx="962842" cy="5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0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C333B-B403-0730-1E76-E5F40A66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1;p11">
            <a:extLst>
              <a:ext uri="{FF2B5EF4-FFF2-40B4-BE49-F238E27FC236}">
                <a16:creationId xmlns:a16="http://schemas.microsoft.com/office/drawing/2014/main" id="{01BA4C82-79DE-7951-A9DE-2FA13583815D}"/>
              </a:ext>
            </a:extLst>
          </p:cNvPr>
          <p:cNvSpPr txBox="1"/>
          <p:nvPr/>
        </p:nvSpPr>
        <p:spPr>
          <a:xfrm>
            <a:off x="336587" y="342370"/>
            <a:ext cx="10398845" cy="55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600"/>
              <a:defRPr/>
            </a:pPr>
            <a:r>
              <a:rPr lang="it-IT" sz="3600" b="1" dirty="0">
                <a:solidFill>
                  <a:srgbClr val="444E6D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3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444E6D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.Rendicontazione spesa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444E6D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444E6D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1AC460-8EEB-6418-8ED6-E1052E8A101C}"/>
              </a:ext>
            </a:extLst>
          </p:cNvPr>
          <p:cNvSpPr txBox="1"/>
          <p:nvPr/>
        </p:nvSpPr>
        <p:spPr>
          <a:xfrm>
            <a:off x="814625" y="979950"/>
            <a:ext cx="4747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444E6D"/>
                </a:solidFill>
                <a:latin typeface="Titillium Web" panose="00000500000000000000" pitchFamily="2" charset="0"/>
              </a:rPr>
              <a:t>Target M7-10– Tempistica </a:t>
            </a:r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64213E87-D388-A409-210E-C1182A3B8549}"/>
              </a:ext>
            </a:extLst>
          </p:cNvPr>
          <p:cNvSpPr/>
          <p:nvPr/>
        </p:nvSpPr>
        <p:spPr>
          <a:xfrm>
            <a:off x="4235589" y="1366281"/>
            <a:ext cx="310764" cy="541261"/>
          </a:xfrm>
          <a:custGeom>
            <a:avLst/>
            <a:gdLst>
              <a:gd name="connsiteX0" fmla="*/ 106507 w 213013"/>
              <a:gd name="connsiteY0" fmla="*/ 426027 h 426027"/>
              <a:gd name="connsiteX1" fmla="*/ 213014 w 213013"/>
              <a:gd name="connsiteY1" fmla="*/ 319521 h 426027"/>
              <a:gd name="connsiteX2" fmla="*/ 213014 w 213013"/>
              <a:gd name="connsiteY2" fmla="*/ 106507 h 426027"/>
              <a:gd name="connsiteX3" fmla="*/ 106507 w 213013"/>
              <a:gd name="connsiteY3" fmla="*/ 0 h 426027"/>
              <a:gd name="connsiteX4" fmla="*/ 0 w 213013"/>
              <a:gd name="connsiteY4" fmla="*/ 106507 h 426027"/>
              <a:gd name="connsiteX5" fmla="*/ 0 w 213013"/>
              <a:gd name="connsiteY5" fmla="*/ 319521 h 426027"/>
              <a:gd name="connsiteX6" fmla="*/ 106507 w 213013"/>
              <a:gd name="connsiteY6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13" h="426027">
                <a:moveTo>
                  <a:pt x="106507" y="426027"/>
                </a:moveTo>
                <a:cubicBezTo>
                  <a:pt x="166861" y="426027"/>
                  <a:pt x="213014" y="379874"/>
                  <a:pt x="213014" y="319521"/>
                </a:cubicBezTo>
                <a:lnTo>
                  <a:pt x="213014" y="106507"/>
                </a:lnTo>
                <a:cubicBezTo>
                  <a:pt x="213014" y="46153"/>
                  <a:pt x="166861" y="0"/>
                  <a:pt x="106507" y="0"/>
                </a:cubicBezTo>
                <a:cubicBezTo>
                  <a:pt x="46153" y="0"/>
                  <a:pt x="0" y="46153"/>
                  <a:pt x="0" y="106507"/>
                </a:cubicBezTo>
                <a:lnTo>
                  <a:pt x="0" y="319521"/>
                </a:lnTo>
                <a:cubicBezTo>
                  <a:pt x="0" y="379874"/>
                  <a:pt x="46153" y="426027"/>
                  <a:pt x="106507" y="426027"/>
                </a:cubicBez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4048D41F-9570-46A3-8C80-EBACC5641D72}"/>
              </a:ext>
            </a:extLst>
          </p:cNvPr>
          <p:cNvSpPr/>
          <p:nvPr/>
        </p:nvSpPr>
        <p:spPr>
          <a:xfrm>
            <a:off x="3614057" y="3035172"/>
            <a:ext cx="3776106" cy="3572423"/>
          </a:xfrm>
          <a:custGeom>
            <a:avLst/>
            <a:gdLst>
              <a:gd name="connsiteX0" fmla="*/ 0 w 2588326"/>
              <a:gd name="connsiteY0" fmla="*/ 0 h 2811855"/>
              <a:gd name="connsiteX1" fmla="*/ 639041 w 2588326"/>
              <a:gd name="connsiteY1" fmla="*/ 0 h 2811855"/>
              <a:gd name="connsiteX2" fmla="*/ 639041 w 2588326"/>
              <a:gd name="connsiteY2" fmla="*/ 148466 h 2811855"/>
              <a:gd name="connsiteX3" fmla="*/ 148466 w 2588326"/>
              <a:gd name="connsiteY3" fmla="*/ 148466 h 2811855"/>
              <a:gd name="connsiteX4" fmla="*/ 148466 w 2588326"/>
              <a:gd name="connsiteY4" fmla="*/ 2663389 h 2811855"/>
              <a:gd name="connsiteX5" fmla="*/ 2439860 w 2588326"/>
              <a:gd name="connsiteY5" fmla="*/ 2663389 h 2811855"/>
              <a:gd name="connsiteX6" fmla="*/ 2439860 w 2588326"/>
              <a:gd name="connsiteY6" fmla="*/ 148466 h 2811855"/>
              <a:gd name="connsiteX7" fmla="*/ 1949286 w 2588326"/>
              <a:gd name="connsiteY7" fmla="*/ 148466 h 2811855"/>
              <a:gd name="connsiteX8" fmla="*/ 1949286 w 2588326"/>
              <a:gd name="connsiteY8" fmla="*/ 0 h 2811855"/>
              <a:gd name="connsiteX9" fmla="*/ 2588326 w 2588326"/>
              <a:gd name="connsiteY9" fmla="*/ 0 h 2811855"/>
              <a:gd name="connsiteX10" fmla="*/ 2588326 w 2588326"/>
              <a:gd name="connsiteY10" fmla="*/ 2811855 h 2811855"/>
              <a:gd name="connsiteX11" fmla="*/ 0 w 2588326"/>
              <a:gd name="connsiteY11" fmla="*/ 2811855 h 28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8326" h="2811855">
                <a:moveTo>
                  <a:pt x="0" y="0"/>
                </a:moveTo>
                <a:lnTo>
                  <a:pt x="639041" y="0"/>
                </a:lnTo>
                <a:lnTo>
                  <a:pt x="639041" y="148466"/>
                </a:lnTo>
                <a:lnTo>
                  <a:pt x="148466" y="148466"/>
                </a:lnTo>
                <a:lnTo>
                  <a:pt x="148466" y="2663389"/>
                </a:lnTo>
                <a:lnTo>
                  <a:pt x="2439860" y="2663389"/>
                </a:lnTo>
                <a:lnTo>
                  <a:pt x="2439860" y="148466"/>
                </a:lnTo>
                <a:lnTo>
                  <a:pt x="1949286" y="148466"/>
                </a:lnTo>
                <a:lnTo>
                  <a:pt x="1949286" y="0"/>
                </a:lnTo>
                <a:lnTo>
                  <a:pt x="2588326" y="0"/>
                </a:lnTo>
                <a:lnTo>
                  <a:pt x="2588326" y="2811855"/>
                </a:lnTo>
                <a:lnTo>
                  <a:pt x="0" y="2811855"/>
                </a:ln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2DA55E0D-6E7D-FDDE-21AF-FB3E32D41547}"/>
              </a:ext>
            </a:extLst>
          </p:cNvPr>
          <p:cNvSpPr/>
          <p:nvPr/>
        </p:nvSpPr>
        <p:spPr>
          <a:xfrm>
            <a:off x="3614057" y="1636911"/>
            <a:ext cx="3776106" cy="1127632"/>
          </a:xfrm>
          <a:custGeom>
            <a:avLst/>
            <a:gdLst>
              <a:gd name="connsiteX0" fmla="*/ 1807276 w 2588326"/>
              <a:gd name="connsiteY0" fmla="*/ 0 h 887559"/>
              <a:gd name="connsiteX1" fmla="*/ 1807276 w 2588326"/>
              <a:gd name="connsiteY1" fmla="*/ 106507 h 887559"/>
              <a:gd name="connsiteX2" fmla="*/ 2055792 w 2588326"/>
              <a:gd name="connsiteY2" fmla="*/ 355023 h 887559"/>
              <a:gd name="connsiteX3" fmla="*/ 2304308 w 2588326"/>
              <a:gd name="connsiteY3" fmla="*/ 106507 h 887559"/>
              <a:gd name="connsiteX4" fmla="*/ 2304308 w 2588326"/>
              <a:gd name="connsiteY4" fmla="*/ 0 h 887559"/>
              <a:gd name="connsiteX5" fmla="*/ 2588326 w 2588326"/>
              <a:gd name="connsiteY5" fmla="*/ 0 h 887559"/>
              <a:gd name="connsiteX6" fmla="*/ 2588326 w 2588326"/>
              <a:gd name="connsiteY6" fmla="*/ 390525 h 887559"/>
              <a:gd name="connsiteX7" fmla="*/ 2588326 w 2588326"/>
              <a:gd name="connsiteY7" fmla="*/ 497032 h 887559"/>
              <a:gd name="connsiteX8" fmla="*/ 2588326 w 2588326"/>
              <a:gd name="connsiteY8" fmla="*/ 887559 h 887559"/>
              <a:gd name="connsiteX9" fmla="*/ 0 w 2588326"/>
              <a:gd name="connsiteY9" fmla="*/ 887559 h 887559"/>
              <a:gd name="connsiteX10" fmla="*/ 0 w 2588326"/>
              <a:gd name="connsiteY10" fmla="*/ 497034 h 887559"/>
              <a:gd name="connsiteX11" fmla="*/ 0 w 2588326"/>
              <a:gd name="connsiteY11" fmla="*/ 390525 h 887559"/>
              <a:gd name="connsiteX12" fmla="*/ 0 w 2588326"/>
              <a:gd name="connsiteY12" fmla="*/ 2 h 887559"/>
              <a:gd name="connsiteX13" fmla="*/ 284018 w 2588326"/>
              <a:gd name="connsiteY13" fmla="*/ 2 h 887559"/>
              <a:gd name="connsiteX14" fmla="*/ 284018 w 2588326"/>
              <a:gd name="connsiteY14" fmla="*/ 106509 h 887559"/>
              <a:gd name="connsiteX15" fmla="*/ 532534 w 2588326"/>
              <a:gd name="connsiteY15" fmla="*/ 355025 h 887559"/>
              <a:gd name="connsiteX16" fmla="*/ 781050 w 2588326"/>
              <a:gd name="connsiteY16" fmla="*/ 106509 h 887559"/>
              <a:gd name="connsiteX17" fmla="*/ 781050 w 2588326"/>
              <a:gd name="connsiteY17" fmla="*/ 2 h 88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88326" h="887559">
                <a:moveTo>
                  <a:pt x="1807276" y="0"/>
                </a:moveTo>
                <a:lnTo>
                  <a:pt x="1807276" y="106507"/>
                </a:lnTo>
                <a:cubicBezTo>
                  <a:pt x="1807276" y="244966"/>
                  <a:pt x="1917333" y="355023"/>
                  <a:pt x="2055792" y="355023"/>
                </a:cubicBezTo>
                <a:cubicBezTo>
                  <a:pt x="2194251" y="355023"/>
                  <a:pt x="2304308" y="244966"/>
                  <a:pt x="2304308" y="106507"/>
                </a:cubicBezTo>
                <a:lnTo>
                  <a:pt x="2304308" y="0"/>
                </a:lnTo>
                <a:lnTo>
                  <a:pt x="2588326" y="0"/>
                </a:lnTo>
                <a:lnTo>
                  <a:pt x="2588326" y="390525"/>
                </a:lnTo>
                <a:lnTo>
                  <a:pt x="2588326" y="497032"/>
                </a:lnTo>
                <a:lnTo>
                  <a:pt x="2588326" y="887559"/>
                </a:lnTo>
                <a:lnTo>
                  <a:pt x="0" y="887559"/>
                </a:lnTo>
                <a:lnTo>
                  <a:pt x="0" y="497034"/>
                </a:lnTo>
                <a:lnTo>
                  <a:pt x="0" y="390525"/>
                </a:lnTo>
                <a:lnTo>
                  <a:pt x="0" y="2"/>
                </a:lnTo>
                <a:lnTo>
                  <a:pt x="284018" y="2"/>
                </a:lnTo>
                <a:lnTo>
                  <a:pt x="284018" y="106509"/>
                </a:lnTo>
                <a:cubicBezTo>
                  <a:pt x="284018" y="244968"/>
                  <a:pt x="394075" y="355025"/>
                  <a:pt x="532534" y="355025"/>
                </a:cubicBezTo>
                <a:cubicBezTo>
                  <a:pt x="670993" y="355025"/>
                  <a:pt x="781050" y="244968"/>
                  <a:pt x="781050" y="106509"/>
                </a:cubicBezTo>
                <a:lnTo>
                  <a:pt x="781050" y="2"/>
                </a:ln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91440"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cap="all">
              <a:solidFill>
                <a:schemeClr val="bg1"/>
              </a:solidFill>
            </a:endParaRP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687F4B1-AB36-9D43-F711-8CECFD8B58C7}"/>
              </a:ext>
            </a:extLst>
          </p:cNvPr>
          <p:cNvSpPr/>
          <p:nvPr/>
        </p:nvSpPr>
        <p:spPr>
          <a:xfrm>
            <a:off x="6457868" y="1366281"/>
            <a:ext cx="310764" cy="541261"/>
          </a:xfrm>
          <a:custGeom>
            <a:avLst/>
            <a:gdLst>
              <a:gd name="connsiteX0" fmla="*/ 106507 w 213013"/>
              <a:gd name="connsiteY0" fmla="*/ 426027 h 426027"/>
              <a:gd name="connsiteX1" fmla="*/ 213014 w 213013"/>
              <a:gd name="connsiteY1" fmla="*/ 319521 h 426027"/>
              <a:gd name="connsiteX2" fmla="*/ 213014 w 213013"/>
              <a:gd name="connsiteY2" fmla="*/ 106507 h 426027"/>
              <a:gd name="connsiteX3" fmla="*/ 106507 w 213013"/>
              <a:gd name="connsiteY3" fmla="*/ 0 h 426027"/>
              <a:gd name="connsiteX4" fmla="*/ 0 w 213013"/>
              <a:gd name="connsiteY4" fmla="*/ 106507 h 426027"/>
              <a:gd name="connsiteX5" fmla="*/ 0 w 213013"/>
              <a:gd name="connsiteY5" fmla="*/ 319521 h 426027"/>
              <a:gd name="connsiteX6" fmla="*/ 106507 w 213013"/>
              <a:gd name="connsiteY6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13" h="426027">
                <a:moveTo>
                  <a:pt x="106507" y="426027"/>
                </a:moveTo>
                <a:cubicBezTo>
                  <a:pt x="166861" y="426027"/>
                  <a:pt x="213014" y="379874"/>
                  <a:pt x="213014" y="319521"/>
                </a:cubicBezTo>
                <a:lnTo>
                  <a:pt x="213014" y="106507"/>
                </a:lnTo>
                <a:cubicBezTo>
                  <a:pt x="213014" y="46153"/>
                  <a:pt x="166861" y="0"/>
                  <a:pt x="106507" y="0"/>
                </a:cubicBezTo>
                <a:cubicBezTo>
                  <a:pt x="46153" y="0"/>
                  <a:pt x="0" y="46153"/>
                  <a:pt x="0" y="106507"/>
                </a:cubicBezTo>
                <a:lnTo>
                  <a:pt x="0" y="319521"/>
                </a:lnTo>
                <a:cubicBezTo>
                  <a:pt x="0" y="379874"/>
                  <a:pt x="46153" y="426027"/>
                  <a:pt x="106507" y="426027"/>
                </a:cubicBezTo>
                <a:close/>
              </a:path>
            </a:pathLst>
          </a:custGeom>
          <a:solidFill>
            <a:srgbClr val="3E68B3"/>
          </a:solidFill>
          <a:ln w="3542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36A7D01-D512-5130-8217-EA1E8AC8189F}"/>
              </a:ext>
            </a:extLst>
          </p:cNvPr>
          <p:cNvSpPr txBox="1"/>
          <p:nvPr/>
        </p:nvSpPr>
        <p:spPr>
          <a:xfrm>
            <a:off x="4028626" y="4094360"/>
            <a:ext cx="2946967" cy="17081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kern="0" noProof="1">
                <a:solidFill>
                  <a:srgbClr val="444E6D"/>
                </a:solidFill>
                <a:latin typeface="Titillium Web"/>
              </a:rPr>
              <a:t>La rendicontazione della spesa per la Misura </a:t>
            </a:r>
            <a:r>
              <a:rPr lang="it-IT" sz="1500" b="1" kern="0" noProof="1">
                <a:solidFill>
                  <a:srgbClr val="444E6D"/>
                </a:solidFill>
                <a:latin typeface="Titillium Web"/>
              </a:rPr>
              <a:t>M7-10 da parte del Soggetto attuatore (MLPS) </a:t>
            </a:r>
            <a:r>
              <a:rPr lang="it-IT" sz="1500" kern="0" noProof="1">
                <a:solidFill>
                  <a:srgbClr val="444E6D"/>
                </a:solidFill>
                <a:latin typeface="Titillium Web"/>
              </a:rPr>
              <a:t>avverrà a seguito della ricezione e verifica della documentazione da parte degli Enti esecutori, che andrà trasmessa entro il </a:t>
            </a:r>
            <a:r>
              <a:rPr lang="it-IT" sz="1500" b="1" kern="0" noProof="1">
                <a:solidFill>
                  <a:srgbClr val="444E6D"/>
                </a:solidFill>
                <a:latin typeface="Titillium Web"/>
              </a:rPr>
              <a:t>31 agosto 2025</a:t>
            </a:r>
            <a:r>
              <a:rPr lang="it-IT" sz="1500" kern="0" noProof="1">
                <a:solidFill>
                  <a:srgbClr val="444E6D"/>
                </a:solidFill>
                <a:latin typeface="Titillium Web"/>
              </a:rPr>
              <a:t>. </a:t>
            </a:r>
            <a:endParaRPr lang="it-IT" sz="1500" b="1" kern="0" noProof="1">
              <a:solidFill>
                <a:srgbClr val="444E6D"/>
              </a:solidFill>
              <a:latin typeface="Titillium Web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7F3B864-2C40-D4A6-4465-E5073207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42" y="3021394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19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6DCCCB048BCA4480068DB5931DF2D4" ma:contentTypeVersion="16" ma:contentTypeDescription="Creare un nuovo documento." ma:contentTypeScope="" ma:versionID="058230a30747922e9cd3815a340f6d2f">
  <xsd:schema xmlns:xsd="http://www.w3.org/2001/XMLSchema" xmlns:xs="http://www.w3.org/2001/XMLSchema" xmlns:p="http://schemas.microsoft.com/office/2006/metadata/properties" xmlns:ns2="34ffb595-f9dd-4e2a-9b5d-5107222951fc" xmlns:ns3="2937127f-3d1a-46b6-82b9-7da74360bd41" targetNamespace="http://schemas.microsoft.com/office/2006/metadata/properties" ma:root="true" ma:fieldsID="0c3aa67189716834492c35bdc9c52a96" ns2:_="" ns3:_="">
    <xsd:import namespace="34ffb595-f9dd-4e2a-9b5d-5107222951fc"/>
    <xsd:import namespace="2937127f-3d1a-46b6-82b9-7da74360b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fb595-f9dd-4e2a-9b5d-510722295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7286b6b2-c72c-46b9-90f5-a8990622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7127f-3d1a-46b6-82b9-7da74360bd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d64c5c2-6ad1-4b27-bf5f-c81827e3c2d8}" ma:internalName="TaxCatchAll" ma:showField="CatchAllData" ma:web="2937127f-3d1a-46b6-82b9-7da74360bd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37127f-3d1a-46b6-82b9-7da74360bd41" xsi:nil="true"/>
    <lcf76f155ced4ddcb4097134ff3c332f xmlns="34ffb595-f9dd-4e2a-9b5d-5107222951f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2D4D45-4FB9-4080-87D3-F10D77C0C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ffb595-f9dd-4e2a-9b5d-5107222951fc"/>
    <ds:schemaRef ds:uri="2937127f-3d1a-46b6-82b9-7da74360b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F1662-3561-4721-9E05-B8E7769BEE81}">
  <ds:schemaRefs>
    <ds:schemaRef ds:uri="http://purl.org/dc/dcmitype/"/>
    <ds:schemaRef ds:uri="http://www.w3.org/XML/1998/namespace"/>
    <ds:schemaRef ds:uri="90cddd89-da32-4617-9bd4-10671978f38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7936fec0-31b0-44b6-8b3c-678a174bc13c"/>
    <ds:schemaRef ds:uri="22282369-12e4-44b8-86fa-c184c3ad0d1f"/>
    <ds:schemaRef ds:uri="2937127f-3d1a-46b6-82b9-7da74360bd41"/>
    <ds:schemaRef ds:uri="34ffb595-f9dd-4e2a-9b5d-5107222951fc"/>
  </ds:schemaRefs>
</ds:datastoreItem>
</file>

<file path=customXml/itemProps3.xml><?xml version="1.0" encoding="utf-8"?>
<ds:datastoreItem xmlns:ds="http://schemas.openxmlformats.org/officeDocument/2006/customXml" ds:itemID="{71DFFB97-0B04-4887-983C-36435E294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562</Words>
  <Application>Microsoft Office PowerPoint</Application>
  <PresentationFormat>Widescreen</PresentationFormat>
  <Paragraphs>41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Titillium Web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Radicci Roberto</dc:creator>
  <cp:lastModifiedBy>Utente</cp:lastModifiedBy>
  <cp:revision>32</cp:revision>
  <cp:lastPrinted>2024-10-22T13:25:59Z</cp:lastPrinted>
  <dcterms:created xsi:type="dcterms:W3CDTF">2023-03-21T15:17:34Z</dcterms:created>
  <dcterms:modified xsi:type="dcterms:W3CDTF">2025-06-24T12:54:18Z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0x010100E26DCCCB048BCA4480068DB5931DF2D4</vt:lpwstr>
  </property>
  <property fmtid="{D5CDD505-2E9C-101B-9397-08002B2CF9AE}" pid="3" name="MediaServiceImageTags">
    <vt:lpwstr/>
  </property>
</Properties>
</file>